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1"/>
  </p:notesMasterIdLst>
  <p:handoutMasterIdLst>
    <p:handoutMasterId r:id="rId52"/>
  </p:handoutMasterIdLst>
  <p:sldIdLst>
    <p:sldId id="257" r:id="rId2"/>
    <p:sldId id="641" r:id="rId3"/>
    <p:sldId id="618" r:id="rId4"/>
    <p:sldId id="619" r:id="rId5"/>
    <p:sldId id="622" r:id="rId6"/>
    <p:sldId id="602" r:id="rId7"/>
    <p:sldId id="515" r:id="rId8"/>
    <p:sldId id="452" r:id="rId9"/>
    <p:sldId id="407" r:id="rId10"/>
    <p:sldId id="617" r:id="rId11"/>
    <p:sldId id="674" r:id="rId12"/>
    <p:sldId id="666" r:id="rId13"/>
    <p:sldId id="689" r:id="rId14"/>
    <p:sldId id="690" r:id="rId15"/>
    <p:sldId id="668" r:id="rId16"/>
    <p:sldId id="716" r:id="rId17"/>
    <p:sldId id="669" r:id="rId18"/>
    <p:sldId id="757" r:id="rId19"/>
    <p:sldId id="758" r:id="rId20"/>
    <p:sldId id="670" r:id="rId21"/>
    <p:sldId id="713" r:id="rId22"/>
    <p:sldId id="759" r:id="rId23"/>
    <p:sldId id="681" r:id="rId24"/>
    <p:sldId id="683" r:id="rId25"/>
    <p:sldId id="684" r:id="rId26"/>
    <p:sldId id="685" r:id="rId27"/>
    <p:sldId id="686" r:id="rId28"/>
    <p:sldId id="787" r:id="rId29"/>
    <p:sldId id="682" r:id="rId30"/>
    <p:sldId id="493" r:id="rId31"/>
    <p:sldId id="769" r:id="rId32"/>
    <p:sldId id="450" r:id="rId33"/>
    <p:sldId id="446" r:id="rId34"/>
    <p:sldId id="660" r:id="rId35"/>
    <p:sldId id="415" r:id="rId36"/>
    <p:sldId id="658" r:id="rId37"/>
    <p:sldId id="626" r:id="rId38"/>
    <p:sldId id="418" r:id="rId39"/>
    <p:sldId id="790" r:id="rId40"/>
    <p:sldId id="625" r:id="rId41"/>
    <p:sldId id="428" r:id="rId42"/>
    <p:sldId id="422" r:id="rId43"/>
    <p:sldId id="454" r:id="rId44"/>
    <p:sldId id="455" r:id="rId45"/>
    <p:sldId id="662" r:id="rId46"/>
    <p:sldId id="458" r:id="rId47"/>
    <p:sldId id="462" r:id="rId48"/>
    <p:sldId id="791" r:id="rId49"/>
    <p:sldId id="792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 (Hebrew)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990099"/>
    <a:srgbClr val="003399"/>
    <a:srgbClr val="0000CC"/>
    <a:srgbClr val="33CC33"/>
    <a:srgbClr val="5E576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016" autoAdjust="0"/>
    <p:restoredTop sz="94660"/>
  </p:normalViewPr>
  <p:slideViewPr>
    <p:cSldViewPr>
      <p:cViewPr varScale="1">
        <p:scale>
          <a:sx n="130" d="100"/>
          <a:sy n="130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894"/>
    </p:cViewPr>
  </p:sorterViewPr>
  <p:notesViewPr>
    <p:cSldViewPr>
      <p:cViewPr varScale="1">
        <p:scale>
          <a:sx n="71" d="100"/>
          <a:sy n="71" d="100"/>
        </p:scale>
        <p:origin x="-179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38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defTabSz="960438" rtl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algn="r" defTabSz="960438" rtl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defTabSz="960438" rtl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algn="r" defTabSz="960438" rtl="1">
              <a:defRPr sz="13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C88153-A7B5-4047-B308-DF1ADC8C10F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82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defTabSz="960438" rtl="1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algn="r" defTabSz="960438" rtl="1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defTabSz="960438" rtl="1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algn="r" defTabSz="960438" rtl="1">
              <a:defRPr sz="1300" smtClean="0"/>
            </a:lvl1pPr>
          </a:lstStyle>
          <a:p>
            <a:pPr>
              <a:defRPr/>
            </a:pPr>
            <a:fld id="{1DF3C9DE-4CB3-494D-8337-A8ED6A4BA89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42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57807-6C1D-4869-8B2E-3504C96726EC}" type="slidenum">
              <a:rPr lang="he-IL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27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21A41-C3C0-41FC-8AFC-7DB24DB12AFE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7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2C8BF-BA1A-4BFB-B5FF-94686ADAEE88}" type="slidenum">
              <a:rPr lang="he-IL" altLang="en-US"/>
              <a:pPr/>
              <a:t>20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4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8DA9D-8388-43DB-B4A7-DBC5341C88B9}" type="slidenum">
              <a:rPr lang="he-IL" altLang="en-US"/>
              <a:pPr/>
              <a:t>22</a:t>
            </a:fld>
            <a:endParaRPr lang="en-US" alt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7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ED7A6-CB06-4D79-AC20-9BD85954FD64}" type="slidenum">
              <a:rPr lang="he-IL" altLang="en-US"/>
              <a:pPr/>
              <a:t>23</a:t>
            </a:fld>
            <a:endParaRPr lang="en-US" alt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14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783B1-4EF8-4BD0-968A-942D58D2109C}" type="slidenum">
              <a:rPr lang="he-IL" altLang="en-US"/>
              <a:pPr/>
              <a:t>28</a:t>
            </a:fld>
            <a:endParaRPr lang="en-US" alt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10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783B1-4EF8-4BD0-968A-942D58D2109C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5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B35F5-AA8E-44EE-A19D-5F7716AB8AF9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12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AA61C-3331-458D-B6F8-640102C97BBA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2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A57AC-4E8E-48F1-92A9-D50516402BC0}" type="slidenum">
              <a:rPr lang="he-IL" altLang="en-US"/>
              <a:pPr/>
              <a:t>33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71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57394-8802-4714-9A5B-BDEF859F210D}" type="slidenum">
              <a:rPr lang="he-IL" altLang="en-US"/>
              <a:pPr/>
              <a:t>35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5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F4972-A56D-4C9D-BBF1-5D0CE8866F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372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57394-8802-4714-9A5B-BDEF859F210D}" type="slidenum">
              <a:rPr lang="he-IL" altLang="en-US"/>
              <a:pPr/>
              <a:t>36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0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B18AB-4B56-47E7-AC6C-5DA21D734880}" type="slidenum">
              <a:rPr lang="he-IL" altLang="en-US"/>
              <a:pPr/>
              <a:t>38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114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35759-13AE-4023-9CB4-9766AAB81296}" type="slidenum">
              <a:rPr lang="he-IL" altLang="en-US"/>
              <a:pPr/>
              <a:t>41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194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8DA69-FC59-4F7F-8003-44DEEC54EA01}" type="slidenum">
              <a:rPr lang="he-IL" altLang="en-US"/>
              <a:pPr/>
              <a:t>42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he-IL" sz="2000"/>
              <a:t>To explain how the second derivatives are computed.</a:t>
            </a:r>
          </a:p>
          <a:p>
            <a:endParaRPr lang="en-US" altLang="he-IL" sz="2000"/>
          </a:p>
          <a:p>
            <a:r>
              <a:rPr lang="en-US" altLang="he-IL" sz="2000"/>
              <a:t>Which derivatives are computed in each of them?</a:t>
            </a:r>
          </a:p>
          <a:p>
            <a:r>
              <a:rPr lang="en-US" altLang="he-IL" sz="2000"/>
              <a:t>I</a:t>
            </a:r>
            <a:r>
              <a:rPr lang="en-US" altLang="he-IL" sz="2000" baseline="-25000"/>
              <a:t>x</a:t>
            </a:r>
            <a:r>
              <a:rPr lang="en-US" altLang="he-IL" sz="2000"/>
              <a:t> I</a:t>
            </a:r>
            <a:r>
              <a:rPr lang="en-US" altLang="he-IL" sz="2000" baseline="-25000"/>
              <a:t>y </a:t>
            </a:r>
            <a:r>
              <a:rPr lang="en-US" altLang="he-IL" sz="2000" i="1" baseline="-25000"/>
              <a:t> </a:t>
            </a:r>
            <a:r>
              <a:rPr lang="en-US" altLang="he-IL" sz="2000"/>
              <a:t>I</a:t>
            </a:r>
            <a:r>
              <a:rPr lang="en-US" altLang="he-IL" sz="2000" baseline="-25000"/>
              <a:t>x</a:t>
            </a:r>
            <a:r>
              <a:rPr lang="en-US" altLang="he-IL" sz="2000" baseline="30000"/>
              <a:t>2 </a:t>
            </a:r>
            <a:r>
              <a:rPr lang="en-US" altLang="he-IL" sz="2000"/>
              <a:t>(the derivative of the first derivative).</a:t>
            </a:r>
          </a:p>
        </p:txBody>
      </p:sp>
    </p:spTree>
    <p:extLst>
      <p:ext uri="{BB962C8B-B14F-4D97-AF65-F5344CB8AC3E}">
        <p14:creationId xmlns:p14="http://schemas.microsoft.com/office/powerpoint/2010/main" val="217033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61B30-34EC-4AC4-9472-1148E1F08D3C}" type="slidenum">
              <a:rPr lang="he-IL" altLang="en-US"/>
              <a:pPr/>
              <a:t>43</a:t>
            </a:fld>
            <a:endParaRPr lang="en-US" altLang="en-US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202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29EBC-5579-4033-B353-88D95873755A}" type="slidenum">
              <a:rPr lang="he-IL" altLang="en-US"/>
              <a:pPr/>
              <a:t>44</a:t>
            </a:fld>
            <a:endParaRPr lang="en-US" alt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8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29EBC-5579-4033-B353-88D95873755A}" type="slidenum">
              <a:rPr lang="he-IL" altLang="en-US"/>
              <a:pPr/>
              <a:t>45</a:t>
            </a:fld>
            <a:endParaRPr lang="en-US" alt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884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EDB3F-C92C-44F3-BCE5-D3A96EF43A1B}" type="slidenum">
              <a:rPr lang="he-IL" altLang="en-US"/>
              <a:pPr/>
              <a:t>46</a:t>
            </a:fld>
            <a:endParaRPr lang="en-US" alt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000"/>
              <a:t>To explain how the second derivatives are computed.</a:t>
            </a:r>
          </a:p>
          <a:p>
            <a:endParaRPr lang="en-US" altLang="he-IL" sz="2000"/>
          </a:p>
          <a:p>
            <a:r>
              <a:rPr lang="en-US" altLang="he-IL" sz="2000"/>
              <a:t>Which derivatives are computed in each of them?</a:t>
            </a:r>
          </a:p>
          <a:p>
            <a:r>
              <a:rPr lang="en-US" altLang="he-IL" sz="2000"/>
              <a:t>I</a:t>
            </a:r>
            <a:r>
              <a:rPr lang="en-US" altLang="he-IL" sz="2000" baseline="-25000"/>
              <a:t>x</a:t>
            </a:r>
            <a:r>
              <a:rPr lang="en-US" altLang="he-IL" sz="2000"/>
              <a:t> I</a:t>
            </a:r>
            <a:r>
              <a:rPr lang="en-US" altLang="he-IL" sz="2000" baseline="-25000"/>
              <a:t>y </a:t>
            </a:r>
            <a:r>
              <a:rPr lang="en-US" altLang="he-IL" sz="2000" i="1" baseline="-25000"/>
              <a:t> </a:t>
            </a:r>
            <a:r>
              <a:rPr lang="en-US" altLang="he-IL" sz="2000"/>
              <a:t>I</a:t>
            </a:r>
            <a:r>
              <a:rPr lang="en-US" altLang="he-IL" sz="2000" baseline="-25000"/>
              <a:t>x</a:t>
            </a:r>
            <a:r>
              <a:rPr lang="en-US" altLang="he-IL" sz="2000" baseline="30000"/>
              <a:t>2 </a:t>
            </a:r>
            <a:r>
              <a:rPr lang="en-US" altLang="he-IL" sz="2000"/>
              <a:t>(the derivative of the first derivative).</a:t>
            </a:r>
          </a:p>
        </p:txBody>
      </p:sp>
    </p:spTree>
    <p:extLst>
      <p:ext uri="{BB962C8B-B14F-4D97-AF65-F5344CB8AC3E}">
        <p14:creationId xmlns:p14="http://schemas.microsoft.com/office/powerpoint/2010/main" val="3633503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60C60-44BE-473E-911D-BB3756E7477C}" type="slidenum">
              <a:rPr lang="he-IL" altLang="en-US"/>
              <a:pPr/>
              <a:t>47</a:t>
            </a:fld>
            <a:endParaRPr lang="en-US" alt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800"/>
              <a:t>Any idea why we use 1/2pi..?</a:t>
            </a:r>
          </a:p>
        </p:txBody>
      </p:sp>
    </p:spTree>
    <p:extLst>
      <p:ext uri="{BB962C8B-B14F-4D97-AF65-F5344CB8AC3E}">
        <p14:creationId xmlns:p14="http://schemas.microsoft.com/office/powerpoint/2010/main" val="158749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F4972-A56D-4C9D-BBF1-5D0CE8866F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4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4DC7E-CDD4-40D6-B604-8196F8985E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63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3C9DE-4CB3-494D-8337-A8ED6A4BA892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49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3C9DE-4CB3-494D-8337-A8ED6A4BA892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73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3C9DE-4CB3-494D-8337-A8ED6A4BA892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1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E5D4B-901B-4882-99E2-E0751C9ABBBB}" type="slidenum">
              <a:rPr lang="he-IL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69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12C3B-5A6D-44C9-A491-4F119B71968E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2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he-IL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31CAA42-8C45-4C26-9FA8-7BB8B2C5297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FAC3-E456-413D-A3AE-EDA7D570578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44700" cy="5600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81700" cy="5600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7D7F1-88C5-422D-8A29-CF02B10D732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B774-8C4A-4F14-A443-45FAF30C4DD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ACD62-7D22-4F78-A992-D3844D4CA64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885950"/>
            <a:ext cx="4013200" cy="200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4048125"/>
            <a:ext cx="4013200" cy="200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B0EE1-F4D7-4CEC-8016-4911E6ECF52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15449A-4B43-4C4A-8BA5-B7B65C1C0017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494338" y="62182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26359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7872-EC26-4379-B80A-A446641D61F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ADD89-9A74-456A-A76A-84E382696A6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8BCA6-F6BA-40E7-8472-40AA2901449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5098-D420-41F1-90C6-428E06D15BE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9BD8-8156-4F1F-A5F1-97DA2BEE1C4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CFD6-9EC3-4D0C-A00B-F379160CB40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3EB02-901C-4FFE-84FE-EC16847D07A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9C307-80B9-4310-83EB-F40F5F7F3E8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E08791-BC0A-46D0-B3CD-E1B46B35C1F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90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imgres?imgurl=http://www.booksplendour.com.au/gallery/classics/Picasso/picasso17-Self-Portrait-1907.JPG&amp;imgrefurl=http://www.booksplendour.com.au/bs_picasso.htm&amp;h=802&amp;w=633&amp;sz=149&amp;tbnid=5A3i1huI5wT7VM:&amp;tbnh=143&amp;tbnw=113&amp;prev=/images?q=picasso+self+portrait&amp;zoom=1&amp;q=picasso+self+portrait&amp;hl=en&amp;usg=___6PtjuWOzz1k1hGpfE7L8rVX2Bw=&amp;sa=X&amp;ei=EkqYTJqOK5DgOLbR_JAP&amp;ved=0CCgQ9QEw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6.wmf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1.jpe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0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0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Computer Vision by Y. Moses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D9CCE-13E0-4DAE-BFA6-95A7F91F66D9}" type="slidenum">
              <a:rPr lang="he-IL" altLang="en-US"/>
              <a:pPr/>
              <a:t>1</a:t>
            </a:fld>
            <a:endParaRPr lang="en-US" alt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125" y="1174230"/>
            <a:ext cx="7721600" cy="1143000"/>
          </a:xfrm>
        </p:spPr>
        <p:txBody>
          <a:bodyPr/>
          <a:lstStyle/>
          <a:p>
            <a:r>
              <a:rPr lang="en-US" altLang="he-IL" dirty="0"/>
              <a:t>Image Features</a:t>
            </a:r>
            <a:br>
              <a:rPr lang="en-US" altLang="he-IL" dirty="0"/>
            </a:br>
            <a:r>
              <a:rPr lang="en-US" altLang="he-IL" dirty="0"/>
              <a:t>Class 1</a:t>
            </a:r>
            <a:br>
              <a:rPr lang="en-US" altLang="he-IL" dirty="0"/>
            </a:br>
            <a:endParaRPr lang="en-US" altLang="he-IL" dirty="0"/>
          </a:p>
        </p:txBody>
      </p:sp>
      <p:sp>
        <p:nvSpPr>
          <p:cNvPr id="16395" name="AutoShape 11" descr="data:image/jpg;base64,/9j/4AAQSkZJRgABAQAAAQABAAD/2wBDAAkGBwgHBgkIBwgKCgkLDRYPDQwMDRsUFRAWIB0iIiAdHx8kKDQsJCYxJx8fLT0tMTU3Ojo6Iys/RD84QzQ5Ojf/2wBDAQoKCg0MDRoPDxo3JR8lNzc3Nzc3Nzc3Nzc3Nzc3Nzc3Nzc3Nzc3Nzc3Nzc3Nzc3Nzc3Nzc3Nzc3Nzc3Nzc3Nzf/wAARCABeAEoDASIAAhEBAxEB/8QAGgAAAwEBAQEAAAAAAAAAAAAABAUGAgMBB//EAEQQAAIBAgMFBQUCCwYHAAAAAAECAwQRAAUhBhIxQVETImFxgRQVMpGyQ8EWIyUzNUJ0gpKisVJic6HR8Ac0RFOj0vH/xAAaAQACAwEBAAAAAAAAAAAAAAADBAABAgUG/8QAJhEAAgIBAwMEAwEAAAAAAAAAAQIAAxEEEiETIjEFMkFRFEJxYf/aAAwDAQACEQMRAD8Ao87zmvp82q4o6p44YmUABV5qDxI88K5tqM0BtHVPz1IW/wDTGdsallzqpiXQK4JFuJKj7sTGY1PY0Tvzbur5n/Zx5ZELETvVpWKwxA8TrXbeZ/2xWnzJo0XQt2SMT8xjLbbbSHSPNJwApu0kMQuQNdAmmunHniYCNMwjTQtYADre334MRomqWR9Ywx46Ai5P+npjrCisDG0RBuTmNfw72qRQ7ZlvITa5hS1/RcG0f/EPNnslXXPEeG+I13f6aYlXTfdYlJN+duBPh5cupOOsVNJUVEVPBFdy27uga388RtPUw9sgOJb/AIUZ66iSHMS6dQia+tsEptJm7HTMmt07NP8ATE/lsEmXVKZfMN1WG/EzLYONOPrcfK+DayiNPJ28S2iY/Db4Tjl3oK22x6rpuOVEZw7S5x7QqyV7Mp49xR92C82kYZrWDeb8+/M/2jiZeRY3jcnUfF88Umb2961uv/UP9RxdA7jF9airtwIFth+nq4623lv/AAriRz51bsY4t5UW51430xX7ZXXPqwjgzLf+EYjs2sI0c8jb54LpfeIZieiP4IHEOzWNojvSMwYnoVYn7gcYG72jgju75Hphzk+zObZnSCrpBDFGNYnlfdMrDSy6cjz4fI4WR5dmDvUoKSa8D7koEZbs2JsAdNLkAY6eYnme0kLSlSp/HSPYNw3eZa/ofli92KyVaKmOY1SATzC8dxoqHmPP+nniay3KWgmEeZ0ksisu5vQyIxGo3ju3BPduNOZx9Fhr6OppmmSdBAgIa4I3LDUFTYi3QjGHyRxJmA53lUWaU1oz2cyntIZmOiSePRTwPoeQwnpaz2mjaGphs6EpKjaMjDQ+oOHU2fQwxK9LSh1dAySVcqwLIORVW75H7tsIa32mTM4qs0QgFQtmMcyyRyEDQgg8bC3DUAdMJamnfXz5ENU2G/yL6qnMdQlrsjN3T1xRZuB72rf2iT6jgGo4Du3A1F+WDc3v72rf2iT6jhXStuzJredsD2xkBzytW+okX6VxL1kQljaIHUjQ4pNsVvtLWBWB3mBYHlZRianLAA3J14jnjdeVwRGFwax/J9HyuWnm2do5aVSkIjSMg/EhACkG3Qhr/PnjDIa/LqmOklNLPM57Yf2nU23XtqQVA1Gu6R5GV2az6LKpXgriBQ1DBt86iN7W1HQgDXkQOpxT0cV8xNTC6Gnq1EZs32q3KEctV09Fw0QSd6/MX4HaZLV2RV1ZnkBio5KOnsglVoneMbujm6Cz72pFutrLYYp8kQQZq9EWkly+RXFL7QoLkCxAbXXQsPEAX4YcmnQwu7tJu7pDI3wnrcYUVSsklLUi4MNTE/kpbdb+VmxdlxICkSJUOSDEWaUNVPmCzxwTvPuskk8ci3R98neKk95Qthu8O7x1JwzalWWtWthp/ZaRyQtMCLK9rF7DQFgAbA28yTguupn96yrCdXbfuDbiNR8wcCPVb2Zx0Ed2EEe+2vM6fcfmMBvtZqGz9Qi1KGDKfM55hT7kd+GumN5t+la3T7d/qOCMzhtSFy3ByCDytgfNre9a3/Hf6jhH05twMHrP1ibbhidoq+3BZFGnLuKcT5kVogrC5Xp0w228l7Pa3MvFk+hcJKKkqK0SlI27KAb0sg4DwPprpc8Bzw/XXlRCq4VBme+xV2ZpOtDTNIkIUyOpsqXOlyep0tzxc7FgS7IJTbyqUlbvKBcHe7rDrYi48sdaDZyvyrYlKikdqiWpTt6yjik0mR1NgCpuSoK6A2I3hzvjhl8kNNR05oLyU6xKot9ovXwa9/W453wa0itAogkPWYn6lFmVQ82XFIw5kdhHKIrlhu/GV9AbeYwnzGrpZqOog9siRjGVF3sym2nHW/nhhC7GlFXAO3Kxt2a7wXfJI5ngdLa/dhDmGe5gHt7oMbqtt1qqMyA3Bva4taw6+mMhepgmQPsyBG1Xm9NVbr0rtLMFG8YxdRqPiNrczw16YW5QnaVdfWqxJmnKq3VVO6Ppv64Jpcyq8yozRe7JI5JQYxeVWBYjSwBOgGvpgCpcZZMLIRl09jG4bSMsAQD0B5HzHTAdVS5oKpLrsUPgxpmpBobA679/8sC5uPytW/tEn1HG6wdpTqsbKynmDry448zYflWt/wAd/qOEfTe0EStZjtk5trAarbWvhheMzNJGqozhbHcXUk6AeuK/JNn0y+lhpbtJGUBnfdsXkPEgHUW5eWH+a5dHXUlYsYjjrHDrFNzVraX+fy8sC0taskUNVCvYyGQrNGeIZQBIrAc7nl4W4469YHTEUewsAPqL8srTsxmJpaqRvdE7EozHSlfiT4Ib68gTfrjzabJajLal8yyWPt6aUFp6BTYEnUvH48yvPiNcMc4pmrA1N2LuuoRrW4/qnw1H++E7Q5rmOx8i5bm0bzZXoY3A3ngX+7f4l8OI5Y3wRtMpSwO5fMCpM8p4nSeN2hWbWSmqO4GPAsjnu73IgkA87HXD1czo590tVREDXcnIRl/dY/5jTxwfmWTUGY0EtZlsa1tPVDtJYo5rCY8Q6t+rILWvp0PglyjJqL28RZC7yiGETywZgpKKzEbkbAfCwKyXNtDbQ21hpHxN9YHkiVGTQNJmPtZ+CKPcTTQs1iSPQD+I4mQ+VVE2ZUgljkghnZA9wVMZG8BroQAXX9wYf1+1lNSZXX1M0MkFbRx70tFL+cUn4T/eUkjvDTEsMueibLYJCpfsTV5uttZS0gdF01v2lx5Kb+O1XAgiSTkwSPL5spq6eiqq6aDK624pZU0kVv8Atu17qp4Kw48Drrhhmxtmtbp9u/1HDloqSqpZqfMwlTVypeSB0vuqQLWB6aa66878E2bE+9KzX7d/qOF7AARgYkDFvMqqirEVRNGd42ZtAPLQYR1re7swNXThvZ6wBKpBc7ri27KLeHdb0x2qsyoZqmaTtKpSx4dkun82AqiSgqIGhmnqWVxut+IAuLa/r4ldqBADJg5mdpNqosgivMu/U3Z6aAMCZCSbcNQP/nHCiNZDQzRZjOZqyWzTvIblXPJT0Xh88ZOz+SnMoK2SrrppI7sTPCHZ20CksX4KBoMGT0dHIyMtfUqU4XpVa5PE/nMW9tZGAZpeInosyrsiqjVZXJ3SfxtG35qTr5HFnsZmNLmVLX1iybldVTlqqMm7Q6WQeIC2seBN8IPYKF43Rq6oO8e8fY11/wDJgeDJqOkq0rKLNq2CpThItKpB6gjtNQehxpL0HBMjjIlRntNl+ax0eZ5sDA2XuWl3dL7p1Q9VLAEDnp1xnKIJm7WurlK1tRKZHU/Zi1lTyUW9b4CnkpanMIqiorKp4YyJPZxTKFMgFg19+/HUA3sfSx65nQqXIep73WFdP5sa/Iq+4PBxiFVccM8RinRZF1I3hex6jofEYQ5v+la3U/8AMSfUcMjmNCLkSVJPjCv/AL4nMyzulfMapgk1mmci6jqfHAmYWN2yx2+Z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68275" y="-427038"/>
            <a:ext cx="704850" cy="895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1905000" y="5715000"/>
            <a:ext cx="190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Picasso, 1946</a:t>
            </a:r>
            <a:endParaRPr lang="he-IL" dirty="0"/>
          </a:p>
        </p:txBody>
      </p:sp>
      <p:pic>
        <p:nvPicPr>
          <p:cNvPr id="16405" name="Picture 21" descr="http://www.vegastripping.com/images/features_wynn_parlor_he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2857500" cy="3505200"/>
          </a:xfrm>
          <a:prstGeom prst="rect">
            <a:avLst/>
          </a:prstGeom>
          <a:noFill/>
        </p:spPr>
      </p:pic>
      <p:pic>
        <p:nvPicPr>
          <p:cNvPr id="16407" name="Picture 23" descr="http://www.desfemmes.fr/images/francoise_gil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286000"/>
            <a:ext cx="2667000" cy="337913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486400" y="5638800"/>
            <a:ext cx="3048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Francoise </a:t>
            </a:r>
            <a:r>
              <a:rPr lang="en-US" dirty="0" err="1"/>
              <a:t>Gilot</a:t>
            </a:r>
            <a:endParaRPr lang="he-IL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Matching,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r>
              <a:rPr lang="en-US" dirty="0"/>
              <a:t>Scenes</a:t>
            </a:r>
          </a:p>
          <a:p>
            <a:r>
              <a:rPr lang="en-US" dirty="0"/>
              <a:t>Places</a:t>
            </a:r>
          </a:p>
          <a:p>
            <a:r>
              <a:rPr lang="en-US" dirty="0"/>
              <a:t>Objects (people, cars, heart, …)</a:t>
            </a:r>
          </a:p>
          <a:p>
            <a:r>
              <a:rPr lang="en-US" dirty="0"/>
              <a:t>Patches</a:t>
            </a:r>
          </a:p>
          <a:p>
            <a:r>
              <a:rPr lang="en-US" dirty="0"/>
              <a:t>Image feature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6" name="AutoShape 2" descr="Image result for mountains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4" descr="Image result for mountains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4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05620-40E7-4EED-AD93-BE67D3B640A6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78800" cy="531495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  A </a:t>
            </a:r>
            <a:r>
              <a:rPr lang="en-US" altLang="he-IL" dirty="0"/>
              <a:t>corner</a:t>
            </a:r>
          </a:p>
          <a:p>
            <a:pPr>
              <a:buFont typeface="Wingdings" pitchFamily="2" charset="2"/>
              <a:buNone/>
            </a:pPr>
            <a:r>
              <a:rPr lang="en-US" altLang="he-IL" dirty="0"/>
              <a:t>      Maxima curvature</a:t>
            </a:r>
          </a:p>
          <a:p>
            <a:pPr>
              <a:buFont typeface="Wingdings" pitchFamily="2" charset="2"/>
              <a:buNone/>
            </a:pPr>
            <a:r>
              <a:rPr lang="en-US" altLang="he-IL" dirty="0"/>
              <a:t>      </a:t>
            </a:r>
            <a:r>
              <a:rPr lang="en-US" altLang="he-IL" dirty="0" err="1"/>
              <a:t>Bitangent</a:t>
            </a:r>
            <a:r>
              <a:rPr lang="en-US" altLang="he-IL" dirty="0"/>
              <a:t> point</a:t>
            </a:r>
          </a:p>
          <a:p>
            <a:pPr>
              <a:buFont typeface="Wingdings" pitchFamily="2" charset="2"/>
              <a:buNone/>
            </a:pPr>
            <a:r>
              <a:rPr lang="en-US" altLang="he-IL" dirty="0"/>
              <a:t>      Inflection point</a:t>
            </a:r>
          </a:p>
          <a:p>
            <a:pPr>
              <a:buFont typeface="Wingdings" pitchFamily="2" charset="2"/>
              <a:buNone/>
            </a:pPr>
            <a:r>
              <a:rPr lang="en-US" altLang="he-IL" dirty="0"/>
              <a:t>	   Edge point:</a:t>
            </a:r>
          </a:p>
          <a:p>
            <a:pPr lvl="2"/>
            <a:r>
              <a:rPr lang="en-US" altLang="he-IL" dirty="0"/>
              <a:t>Change from dark to light</a:t>
            </a:r>
          </a:p>
          <a:p>
            <a:pPr lvl="2"/>
            <a:r>
              <a:rPr lang="en-US" altLang="he-IL" dirty="0"/>
              <a:t>Next week</a:t>
            </a:r>
          </a:p>
          <a:p>
            <a:pPr lvl="2"/>
            <a:endParaRPr lang="en-US" altLang="he-IL" dirty="0"/>
          </a:p>
          <a:p>
            <a:pPr>
              <a:buFont typeface="Wingdings" pitchFamily="2" charset="2"/>
              <a:buNone/>
            </a:pPr>
            <a:endParaRPr lang="en-US" altLang="he-IL" dirty="0"/>
          </a:p>
        </p:txBody>
      </p:sp>
      <p:sp>
        <p:nvSpPr>
          <p:cNvPr id="762883" name="Freeform 3"/>
          <p:cNvSpPr>
            <a:spLocks/>
          </p:cNvSpPr>
          <p:nvPr/>
        </p:nvSpPr>
        <p:spPr bwMode="auto">
          <a:xfrm>
            <a:off x="4321175" y="3238500"/>
            <a:ext cx="3779838" cy="2232025"/>
          </a:xfrm>
          <a:custGeom>
            <a:avLst/>
            <a:gdLst/>
            <a:ahLst/>
            <a:cxnLst>
              <a:cxn ang="0">
                <a:pos x="742" y="34"/>
              </a:cxn>
              <a:cxn ang="0">
                <a:pos x="1510" y="34"/>
              </a:cxn>
              <a:cxn ang="0">
                <a:pos x="1222" y="418"/>
              </a:cxn>
              <a:cxn ang="0">
                <a:pos x="1830" y="438"/>
              </a:cxn>
              <a:cxn ang="0">
                <a:pos x="1975" y="370"/>
              </a:cxn>
              <a:cxn ang="0">
                <a:pos x="2033" y="332"/>
              </a:cxn>
              <a:cxn ang="0">
                <a:pos x="2091" y="312"/>
              </a:cxn>
              <a:cxn ang="0">
                <a:pos x="2120" y="303"/>
              </a:cxn>
              <a:cxn ang="0">
                <a:pos x="2294" y="312"/>
              </a:cxn>
              <a:cxn ang="0">
                <a:pos x="2352" y="351"/>
              </a:cxn>
              <a:cxn ang="0">
                <a:pos x="2371" y="380"/>
              </a:cxn>
              <a:cxn ang="0">
                <a:pos x="2255" y="516"/>
              </a:cxn>
              <a:cxn ang="0">
                <a:pos x="2168" y="545"/>
              </a:cxn>
              <a:cxn ang="0">
                <a:pos x="2139" y="554"/>
              </a:cxn>
              <a:cxn ang="0">
                <a:pos x="2091" y="593"/>
              </a:cxn>
              <a:cxn ang="0">
                <a:pos x="2052" y="680"/>
              </a:cxn>
              <a:cxn ang="0">
                <a:pos x="2071" y="912"/>
              </a:cxn>
              <a:cxn ang="0">
                <a:pos x="2246" y="1174"/>
              </a:cxn>
              <a:cxn ang="0">
                <a:pos x="2236" y="1329"/>
              </a:cxn>
              <a:cxn ang="0">
                <a:pos x="2168" y="1367"/>
              </a:cxn>
              <a:cxn ang="0">
                <a:pos x="2139" y="1387"/>
              </a:cxn>
              <a:cxn ang="0">
                <a:pos x="2052" y="1406"/>
              </a:cxn>
              <a:cxn ang="0">
                <a:pos x="1404" y="1396"/>
              </a:cxn>
              <a:cxn ang="0">
                <a:pos x="1133" y="1329"/>
              </a:cxn>
              <a:cxn ang="0">
                <a:pos x="1017" y="1280"/>
              </a:cxn>
              <a:cxn ang="0">
                <a:pos x="910" y="1183"/>
              </a:cxn>
              <a:cxn ang="0">
                <a:pos x="900" y="941"/>
              </a:cxn>
              <a:cxn ang="0">
                <a:pos x="891" y="748"/>
              </a:cxn>
              <a:cxn ang="0">
                <a:pos x="833" y="690"/>
              </a:cxn>
              <a:cxn ang="0">
                <a:pos x="794" y="670"/>
              </a:cxn>
              <a:cxn ang="0">
                <a:pos x="755" y="641"/>
              </a:cxn>
              <a:cxn ang="0">
                <a:pos x="658" y="612"/>
              </a:cxn>
              <a:cxn ang="0">
                <a:pos x="475" y="583"/>
              </a:cxn>
              <a:cxn ang="0">
                <a:pos x="339" y="525"/>
              </a:cxn>
              <a:cxn ang="0">
                <a:pos x="68" y="370"/>
              </a:cxn>
              <a:cxn ang="0">
                <a:pos x="204" y="3"/>
              </a:cxn>
              <a:cxn ang="0">
                <a:pos x="688" y="12"/>
              </a:cxn>
              <a:cxn ang="0">
                <a:pos x="717" y="80"/>
              </a:cxn>
              <a:cxn ang="0">
                <a:pos x="784" y="254"/>
              </a:cxn>
              <a:cxn ang="0">
                <a:pos x="968" y="177"/>
              </a:cxn>
              <a:cxn ang="0">
                <a:pos x="958" y="128"/>
              </a:cxn>
              <a:cxn ang="0">
                <a:pos x="742" y="34"/>
              </a:cxn>
            </a:cxnLst>
            <a:rect l="0" t="0" r="r" b="b"/>
            <a:pathLst>
              <a:path w="2381" h="1406">
                <a:moveTo>
                  <a:pt x="742" y="34"/>
                </a:moveTo>
                <a:lnTo>
                  <a:pt x="1510" y="34"/>
                </a:lnTo>
                <a:lnTo>
                  <a:pt x="1222" y="418"/>
                </a:lnTo>
                <a:cubicBezTo>
                  <a:pt x="1797" y="482"/>
                  <a:pt x="1494" y="463"/>
                  <a:pt x="1830" y="438"/>
                </a:cubicBezTo>
                <a:cubicBezTo>
                  <a:pt x="1878" y="421"/>
                  <a:pt x="1930" y="395"/>
                  <a:pt x="1975" y="370"/>
                </a:cubicBezTo>
                <a:cubicBezTo>
                  <a:pt x="1995" y="359"/>
                  <a:pt x="2011" y="340"/>
                  <a:pt x="2033" y="332"/>
                </a:cubicBezTo>
                <a:cubicBezTo>
                  <a:pt x="2052" y="325"/>
                  <a:pt x="2072" y="318"/>
                  <a:pt x="2091" y="312"/>
                </a:cubicBezTo>
                <a:cubicBezTo>
                  <a:pt x="2101" y="309"/>
                  <a:pt x="2120" y="303"/>
                  <a:pt x="2120" y="303"/>
                </a:cubicBezTo>
                <a:cubicBezTo>
                  <a:pt x="2178" y="306"/>
                  <a:pt x="2237" y="300"/>
                  <a:pt x="2294" y="312"/>
                </a:cubicBezTo>
                <a:cubicBezTo>
                  <a:pt x="2317" y="317"/>
                  <a:pt x="2352" y="351"/>
                  <a:pt x="2352" y="351"/>
                </a:cubicBezTo>
                <a:cubicBezTo>
                  <a:pt x="2358" y="361"/>
                  <a:pt x="2370" y="369"/>
                  <a:pt x="2371" y="380"/>
                </a:cubicBezTo>
                <a:cubicBezTo>
                  <a:pt x="2381" y="464"/>
                  <a:pt x="2310" y="479"/>
                  <a:pt x="2255" y="516"/>
                </a:cubicBezTo>
                <a:cubicBezTo>
                  <a:pt x="2230" y="533"/>
                  <a:pt x="2197" y="535"/>
                  <a:pt x="2168" y="545"/>
                </a:cubicBezTo>
                <a:cubicBezTo>
                  <a:pt x="2158" y="548"/>
                  <a:pt x="2139" y="554"/>
                  <a:pt x="2139" y="554"/>
                </a:cubicBezTo>
                <a:cubicBezTo>
                  <a:pt x="2125" y="569"/>
                  <a:pt x="2104" y="577"/>
                  <a:pt x="2091" y="593"/>
                </a:cubicBezTo>
                <a:cubicBezTo>
                  <a:pt x="2084" y="602"/>
                  <a:pt x="2057" y="666"/>
                  <a:pt x="2052" y="680"/>
                </a:cubicBezTo>
                <a:cubicBezTo>
                  <a:pt x="2056" y="757"/>
                  <a:pt x="2034" y="844"/>
                  <a:pt x="2071" y="912"/>
                </a:cubicBezTo>
                <a:cubicBezTo>
                  <a:pt x="2124" y="1007"/>
                  <a:pt x="2210" y="1068"/>
                  <a:pt x="2246" y="1174"/>
                </a:cubicBezTo>
                <a:cubicBezTo>
                  <a:pt x="2243" y="1226"/>
                  <a:pt x="2247" y="1278"/>
                  <a:pt x="2236" y="1329"/>
                </a:cubicBezTo>
                <a:cubicBezTo>
                  <a:pt x="2234" y="1337"/>
                  <a:pt x="2168" y="1367"/>
                  <a:pt x="2168" y="1367"/>
                </a:cubicBezTo>
                <a:cubicBezTo>
                  <a:pt x="2158" y="1373"/>
                  <a:pt x="2150" y="1383"/>
                  <a:pt x="2139" y="1387"/>
                </a:cubicBezTo>
                <a:cubicBezTo>
                  <a:pt x="2111" y="1396"/>
                  <a:pt x="2052" y="1406"/>
                  <a:pt x="2052" y="1406"/>
                </a:cubicBezTo>
                <a:cubicBezTo>
                  <a:pt x="1836" y="1403"/>
                  <a:pt x="1620" y="1402"/>
                  <a:pt x="1404" y="1396"/>
                </a:cubicBezTo>
                <a:cubicBezTo>
                  <a:pt x="1311" y="1393"/>
                  <a:pt x="1222" y="1350"/>
                  <a:pt x="1133" y="1329"/>
                </a:cubicBezTo>
                <a:cubicBezTo>
                  <a:pt x="1096" y="1303"/>
                  <a:pt x="1058" y="1301"/>
                  <a:pt x="1017" y="1280"/>
                </a:cubicBezTo>
                <a:cubicBezTo>
                  <a:pt x="970" y="1256"/>
                  <a:pt x="945" y="1219"/>
                  <a:pt x="910" y="1183"/>
                </a:cubicBezTo>
                <a:cubicBezTo>
                  <a:pt x="881" y="1099"/>
                  <a:pt x="895" y="1035"/>
                  <a:pt x="900" y="941"/>
                </a:cubicBezTo>
                <a:cubicBezTo>
                  <a:pt x="897" y="877"/>
                  <a:pt x="908" y="810"/>
                  <a:pt x="891" y="748"/>
                </a:cubicBezTo>
                <a:cubicBezTo>
                  <a:pt x="884" y="722"/>
                  <a:pt x="857" y="702"/>
                  <a:pt x="833" y="690"/>
                </a:cubicBezTo>
                <a:cubicBezTo>
                  <a:pt x="820" y="683"/>
                  <a:pt x="806" y="678"/>
                  <a:pt x="794" y="670"/>
                </a:cubicBezTo>
                <a:cubicBezTo>
                  <a:pt x="780" y="661"/>
                  <a:pt x="769" y="649"/>
                  <a:pt x="755" y="641"/>
                </a:cubicBezTo>
                <a:cubicBezTo>
                  <a:pt x="728" y="626"/>
                  <a:pt x="687" y="620"/>
                  <a:pt x="658" y="612"/>
                </a:cubicBezTo>
                <a:cubicBezTo>
                  <a:pt x="598" y="595"/>
                  <a:pt x="536" y="596"/>
                  <a:pt x="475" y="583"/>
                </a:cubicBezTo>
                <a:cubicBezTo>
                  <a:pt x="425" y="572"/>
                  <a:pt x="383" y="547"/>
                  <a:pt x="339" y="525"/>
                </a:cubicBezTo>
                <a:cubicBezTo>
                  <a:pt x="247" y="478"/>
                  <a:pt x="141" y="447"/>
                  <a:pt x="68" y="370"/>
                </a:cubicBezTo>
                <a:cubicBezTo>
                  <a:pt x="0" y="172"/>
                  <a:pt x="25" y="36"/>
                  <a:pt x="204" y="3"/>
                </a:cubicBezTo>
                <a:cubicBezTo>
                  <a:pt x="365" y="6"/>
                  <a:pt x="527" y="0"/>
                  <a:pt x="688" y="12"/>
                </a:cubicBezTo>
                <a:cubicBezTo>
                  <a:pt x="704" y="13"/>
                  <a:pt x="716" y="75"/>
                  <a:pt x="717" y="80"/>
                </a:cubicBezTo>
                <a:cubicBezTo>
                  <a:pt x="728" y="134"/>
                  <a:pt x="724" y="235"/>
                  <a:pt x="784" y="254"/>
                </a:cubicBezTo>
                <a:cubicBezTo>
                  <a:pt x="866" y="336"/>
                  <a:pt x="943" y="250"/>
                  <a:pt x="968" y="177"/>
                </a:cubicBezTo>
                <a:cubicBezTo>
                  <a:pt x="965" y="161"/>
                  <a:pt x="965" y="143"/>
                  <a:pt x="958" y="128"/>
                </a:cubicBezTo>
                <a:cubicBezTo>
                  <a:pt x="921" y="55"/>
                  <a:pt x="809" y="48"/>
                  <a:pt x="742" y="34"/>
                </a:cubicBezTo>
                <a:close/>
              </a:path>
            </a:pathLst>
          </a:custGeom>
          <a:solidFill>
            <a:schemeClr val="accent4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84" name="Oval 4"/>
          <p:cNvSpPr>
            <a:spLocks noChangeArrowheads="1"/>
          </p:cNvSpPr>
          <p:nvPr/>
        </p:nvSpPr>
        <p:spPr bwMode="auto">
          <a:xfrm>
            <a:off x="6683375" y="32385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85" name="Oval 5"/>
          <p:cNvSpPr>
            <a:spLocks noChangeArrowheads="1"/>
          </p:cNvSpPr>
          <p:nvPr/>
        </p:nvSpPr>
        <p:spPr bwMode="auto">
          <a:xfrm>
            <a:off x="6226175" y="38481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86" name="Oval 6"/>
          <p:cNvSpPr>
            <a:spLocks noChangeArrowheads="1"/>
          </p:cNvSpPr>
          <p:nvPr/>
        </p:nvSpPr>
        <p:spPr bwMode="auto">
          <a:xfrm>
            <a:off x="990600" y="1905000"/>
            <a:ext cx="2286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87" name="Oval 7"/>
          <p:cNvSpPr>
            <a:spLocks noChangeArrowheads="1"/>
          </p:cNvSpPr>
          <p:nvPr/>
        </p:nvSpPr>
        <p:spPr bwMode="auto">
          <a:xfrm>
            <a:off x="8054975" y="3848100"/>
            <a:ext cx="152400" cy="152400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89" name="Oval 9"/>
          <p:cNvSpPr>
            <a:spLocks noChangeArrowheads="1"/>
          </p:cNvSpPr>
          <p:nvPr/>
        </p:nvSpPr>
        <p:spPr bwMode="auto">
          <a:xfrm>
            <a:off x="990600" y="2514600"/>
            <a:ext cx="152400" cy="152400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4016375" y="3390900"/>
            <a:ext cx="2438400" cy="2438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1" name="Oval 11"/>
          <p:cNvSpPr>
            <a:spLocks noChangeArrowheads="1"/>
          </p:cNvSpPr>
          <p:nvPr/>
        </p:nvSpPr>
        <p:spPr bwMode="auto">
          <a:xfrm>
            <a:off x="5692775" y="5067300"/>
            <a:ext cx="152400" cy="152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2" name="Oval 12"/>
          <p:cNvSpPr>
            <a:spLocks noChangeArrowheads="1"/>
          </p:cNvSpPr>
          <p:nvPr/>
        </p:nvSpPr>
        <p:spPr bwMode="auto">
          <a:xfrm>
            <a:off x="990600" y="3048000"/>
            <a:ext cx="152400" cy="152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3" name="Oval 13"/>
          <p:cNvSpPr>
            <a:spLocks noChangeArrowheads="1"/>
          </p:cNvSpPr>
          <p:nvPr/>
        </p:nvSpPr>
        <p:spPr bwMode="auto">
          <a:xfrm>
            <a:off x="4397375" y="3771900"/>
            <a:ext cx="152400" cy="152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4" name="Oval 14"/>
          <p:cNvSpPr>
            <a:spLocks noChangeArrowheads="1"/>
          </p:cNvSpPr>
          <p:nvPr/>
        </p:nvSpPr>
        <p:spPr bwMode="auto">
          <a:xfrm>
            <a:off x="8112125" y="2249488"/>
            <a:ext cx="152400" cy="152400"/>
          </a:xfrm>
          <a:prstGeom prst="ellipse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5" name="Freeform 15"/>
          <p:cNvSpPr>
            <a:spLocks/>
          </p:cNvSpPr>
          <p:nvPr/>
        </p:nvSpPr>
        <p:spPr bwMode="auto">
          <a:xfrm>
            <a:off x="7816850" y="1069975"/>
            <a:ext cx="762000" cy="320040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64" y="624"/>
              </a:cxn>
              <a:cxn ang="0">
                <a:pos x="448" y="1008"/>
              </a:cxn>
              <a:cxn ang="0">
                <a:pos x="256" y="1776"/>
              </a:cxn>
              <a:cxn ang="0">
                <a:pos x="208" y="2016"/>
              </a:cxn>
            </a:cxnLst>
            <a:rect l="0" t="0" r="r" b="b"/>
            <a:pathLst>
              <a:path w="480" h="2016">
                <a:moveTo>
                  <a:pt x="64" y="0"/>
                </a:moveTo>
                <a:cubicBezTo>
                  <a:pt x="32" y="228"/>
                  <a:pt x="0" y="456"/>
                  <a:pt x="64" y="624"/>
                </a:cubicBezTo>
                <a:cubicBezTo>
                  <a:pt x="128" y="792"/>
                  <a:pt x="416" y="816"/>
                  <a:pt x="448" y="1008"/>
                </a:cubicBezTo>
                <a:cubicBezTo>
                  <a:pt x="480" y="1200"/>
                  <a:pt x="296" y="1608"/>
                  <a:pt x="256" y="1776"/>
                </a:cubicBezTo>
                <a:cubicBezTo>
                  <a:pt x="216" y="1944"/>
                  <a:pt x="216" y="1976"/>
                  <a:pt x="208" y="201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6" name="Oval 16"/>
          <p:cNvSpPr>
            <a:spLocks noChangeArrowheads="1"/>
          </p:cNvSpPr>
          <p:nvPr/>
        </p:nvSpPr>
        <p:spPr bwMode="auto">
          <a:xfrm>
            <a:off x="990600" y="3657600"/>
            <a:ext cx="152400" cy="152400"/>
          </a:xfrm>
          <a:prstGeom prst="ellipse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28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Interest Points + Edges</a:t>
            </a:r>
          </a:p>
        </p:txBody>
      </p:sp>
      <p:sp>
        <p:nvSpPr>
          <p:cNvPr id="2" name="Oval 16">
            <a:extLst>
              <a:ext uri="{FF2B5EF4-FFF2-40B4-BE49-F238E27FC236}">
                <a16:creationId xmlns:a16="http://schemas.microsoft.com/office/drawing/2014/main" id="{D18E5FCA-01EC-E64C-B0E0-1C60431E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257675"/>
            <a:ext cx="152400" cy="152400"/>
          </a:xfrm>
          <a:prstGeom prst="ellipse">
            <a:avLst/>
          </a:prstGeom>
          <a:solidFill>
            <a:srgbClr val="99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B1A43663-F0ED-C0FC-3D80-9BD14971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84800"/>
            <a:ext cx="152400" cy="152400"/>
          </a:xfrm>
          <a:prstGeom prst="ellipse">
            <a:avLst/>
          </a:prstGeom>
          <a:solidFill>
            <a:srgbClr val="99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866B836F-5892-4962-98EA-B9776E81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7" y="4533900"/>
            <a:ext cx="152400" cy="152400"/>
          </a:xfrm>
          <a:prstGeom prst="ellipse">
            <a:avLst/>
          </a:prstGeom>
          <a:solidFill>
            <a:srgbClr val="99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69F7FDC7-D767-46D3-C0E8-86BCA7F4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3191055"/>
            <a:ext cx="152400" cy="152400"/>
          </a:xfrm>
          <a:prstGeom prst="ellipse">
            <a:avLst/>
          </a:prstGeom>
          <a:solidFill>
            <a:srgbClr val="99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8D2812AC-E5C4-3F17-3B86-825FC4F7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93928"/>
            <a:ext cx="152400" cy="152400"/>
          </a:xfrm>
          <a:prstGeom prst="ellipse">
            <a:avLst/>
          </a:prstGeom>
          <a:solidFill>
            <a:srgbClr val="99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348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BCA41-721F-4EC0-A0A8-284CF13782A7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64930" name="Rectangle 2"/>
          <p:cNvSpPr>
            <a:spLocks noChangeArrowheads="1"/>
          </p:cNvSpPr>
          <p:nvPr/>
        </p:nvSpPr>
        <p:spPr bwMode="auto">
          <a:xfrm>
            <a:off x="6324600" y="3352800"/>
            <a:ext cx="10668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64933" name="Oval 5"/>
          <p:cNvSpPr>
            <a:spLocks noChangeArrowheads="1"/>
          </p:cNvSpPr>
          <p:nvPr/>
        </p:nvSpPr>
        <p:spPr bwMode="auto">
          <a:xfrm>
            <a:off x="6096000" y="3124200"/>
            <a:ext cx="4572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4" name="AutoShape 6"/>
          <p:cNvSpPr>
            <a:spLocks noChangeArrowheads="1"/>
          </p:cNvSpPr>
          <p:nvPr/>
        </p:nvSpPr>
        <p:spPr bwMode="auto">
          <a:xfrm>
            <a:off x="3429000" y="2438400"/>
            <a:ext cx="1905000" cy="914400"/>
          </a:xfrm>
          <a:prstGeom prst="parallelogram">
            <a:avLst>
              <a:gd name="adj" fmla="val 5208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5" name="AutoShape 7"/>
          <p:cNvSpPr>
            <a:spLocks noChangeArrowheads="1"/>
          </p:cNvSpPr>
          <p:nvPr/>
        </p:nvSpPr>
        <p:spPr bwMode="auto">
          <a:xfrm>
            <a:off x="3505200" y="4038600"/>
            <a:ext cx="1981200" cy="1219200"/>
          </a:xfrm>
          <a:prstGeom prst="plus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6" name="Freeform 8"/>
          <p:cNvSpPr>
            <a:spLocks/>
          </p:cNvSpPr>
          <p:nvPr/>
        </p:nvSpPr>
        <p:spPr bwMode="auto">
          <a:xfrm>
            <a:off x="1295400" y="1905000"/>
            <a:ext cx="1752600" cy="27432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144" y="1728"/>
              </a:cxn>
              <a:cxn ang="0">
                <a:pos x="624" y="1632"/>
              </a:cxn>
              <a:cxn ang="0">
                <a:pos x="336" y="1392"/>
              </a:cxn>
              <a:cxn ang="0">
                <a:pos x="1104" y="1344"/>
              </a:cxn>
              <a:cxn ang="0">
                <a:pos x="672" y="1152"/>
              </a:cxn>
              <a:cxn ang="0">
                <a:pos x="480" y="0"/>
              </a:cxn>
              <a:cxn ang="0">
                <a:pos x="0" y="1152"/>
              </a:cxn>
            </a:cxnLst>
            <a:rect l="0" t="0" r="r" b="b"/>
            <a:pathLst>
              <a:path w="1104" h="1728">
                <a:moveTo>
                  <a:pt x="0" y="1152"/>
                </a:moveTo>
                <a:lnTo>
                  <a:pt x="144" y="1728"/>
                </a:lnTo>
                <a:lnTo>
                  <a:pt x="624" y="1632"/>
                </a:lnTo>
                <a:lnTo>
                  <a:pt x="336" y="1392"/>
                </a:lnTo>
                <a:lnTo>
                  <a:pt x="1104" y="1344"/>
                </a:lnTo>
                <a:lnTo>
                  <a:pt x="672" y="1152"/>
                </a:lnTo>
                <a:lnTo>
                  <a:pt x="480" y="0"/>
                </a:lnTo>
                <a:lnTo>
                  <a:pt x="0" y="115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64937" name="Oval 9"/>
          <p:cNvSpPr>
            <a:spLocks noChangeArrowheads="1"/>
          </p:cNvSpPr>
          <p:nvPr/>
        </p:nvSpPr>
        <p:spPr bwMode="auto">
          <a:xfrm>
            <a:off x="1752600" y="1752600"/>
            <a:ext cx="4572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8" name="Oval 10"/>
          <p:cNvSpPr>
            <a:spLocks noChangeArrowheads="1"/>
          </p:cNvSpPr>
          <p:nvPr/>
        </p:nvSpPr>
        <p:spPr bwMode="auto">
          <a:xfrm>
            <a:off x="1600200" y="3962400"/>
            <a:ext cx="4572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39" name="Oval 11"/>
          <p:cNvSpPr>
            <a:spLocks noChangeArrowheads="1"/>
          </p:cNvSpPr>
          <p:nvPr/>
        </p:nvSpPr>
        <p:spPr bwMode="auto">
          <a:xfrm>
            <a:off x="5105400" y="2286000"/>
            <a:ext cx="4572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4940" name="Oval 12"/>
          <p:cNvSpPr>
            <a:spLocks noChangeArrowheads="1"/>
          </p:cNvSpPr>
          <p:nvPr/>
        </p:nvSpPr>
        <p:spPr bwMode="auto">
          <a:xfrm>
            <a:off x="4953000" y="4191000"/>
            <a:ext cx="4572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9704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a typeface="Cambria Math" panose="02040503050406030204" pitchFamily="18" charset="0"/>
              </a:rPr>
              <a:t>Shift correlation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No texture</a:t>
            </a:r>
          </a:p>
          <a:p>
            <a:pPr lvl="1"/>
            <a:r>
              <a:rPr lang="en-US" b="0" dirty="0">
                <a:solidFill>
                  <a:srgbClr val="006600"/>
                </a:solidFill>
                <a:ea typeface="Cambria Math" panose="02040503050406030204" pitchFamily="18" charset="0"/>
              </a:rPr>
              <a:t>Edge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“</a:t>
            </a:r>
            <a:r>
              <a:rPr lang="en-US" dirty="0">
                <a:solidFill>
                  <a:srgbClr val="990099"/>
                </a:solidFill>
                <a:ea typeface="Cambria Math" panose="02040503050406030204" pitchFamily="18" charset="0"/>
              </a:rPr>
              <a:t>corner</a:t>
            </a:r>
            <a:r>
              <a:rPr lang="en-US" dirty="0">
                <a:ea typeface="Cambria Math" panose="02040503050406030204" pitchFamily="18" charset="0"/>
              </a:rPr>
              <a:t>”</a:t>
            </a:r>
            <a:r>
              <a:rPr lang="en-US" b="0" dirty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94" y="2511009"/>
            <a:ext cx="4505325" cy="31578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39075" y="3505825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63207" y="4636477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38875" y="3581400"/>
            <a:ext cx="228600" cy="26732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311400" y="5334000"/>
            <a:ext cx="1981200" cy="1219200"/>
          </a:xfrm>
          <a:prstGeom prst="plus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89548" y="4553887"/>
            <a:ext cx="1422400" cy="18288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144" y="1728"/>
              </a:cxn>
              <a:cxn ang="0">
                <a:pos x="624" y="1632"/>
              </a:cxn>
              <a:cxn ang="0">
                <a:pos x="336" y="1392"/>
              </a:cxn>
              <a:cxn ang="0">
                <a:pos x="1104" y="1344"/>
              </a:cxn>
              <a:cxn ang="0">
                <a:pos x="672" y="1152"/>
              </a:cxn>
              <a:cxn ang="0">
                <a:pos x="480" y="0"/>
              </a:cxn>
              <a:cxn ang="0">
                <a:pos x="0" y="1152"/>
              </a:cxn>
            </a:cxnLst>
            <a:rect l="0" t="0" r="r" b="b"/>
            <a:pathLst>
              <a:path w="1104" h="1728">
                <a:moveTo>
                  <a:pt x="0" y="1152"/>
                </a:moveTo>
                <a:lnTo>
                  <a:pt x="144" y="1728"/>
                </a:lnTo>
                <a:lnTo>
                  <a:pt x="624" y="1632"/>
                </a:lnTo>
                <a:lnTo>
                  <a:pt x="336" y="1392"/>
                </a:lnTo>
                <a:lnTo>
                  <a:pt x="1104" y="1344"/>
                </a:lnTo>
                <a:lnTo>
                  <a:pt x="672" y="1152"/>
                </a:lnTo>
                <a:lnTo>
                  <a:pt x="480" y="0"/>
                </a:lnTo>
                <a:lnTo>
                  <a:pt x="0" y="115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1025057" y="4503139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91657" y="5530902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397125" y="5134912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3793657" y="5435652"/>
            <a:ext cx="457200" cy="381000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994311" y="5143500"/>
            <a:ext cx="457200" cy="381000"/>
          </a:xfrm>
          <a:prstGeom prst="ellips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859347" y="566887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82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2546 L -0.00121 0.02569 C 0.00191 0.02708 0.00504 0.0287 0.00781 0.03078 C 0.00886 0.03148 0.00938 0.0331 0.01024 0.03402 C 0.01111 0.03495 0.01198 0.03541 0.01285 0.03634 C 0.01337 0.0368 0.01372 0.03796 0.01441 0.03842 C 0.01511 0.03912 0.01597 0.03912 0.01684 0.03958 C 0.01858 0.03912 0.02014 0.03889 0.0217 0.03842 C 0.02257 0.03819 0.02379 0.03819 0.02431 0.03727 C 0.02518 0.03541 0.025 0.03264 0.02587 0.03078 L 0.02743 0.02754 C 0.02778 0.02639 0.02813 0.02546 0.0283 0.0243 C 0.02865 0.02291 0.02882 0.02129 0.02917 0.0199 C 0.02969 0.01759 0.03073 0.01342 0.03073 0.01365 C 0.0316 -0.00625 0.0316 0.00092 0.0316 -0.00857 L 0.00538 0.04074 L -0.01666 0.0243 L -0.03055 0.00463 L -0.00121 -0.00741 L 0.01771 -0.02361 L 0.03334 -0.00186 L 0.03334 -0.00162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3 -0.00278 -0.00625 -0.00579 -0.00955 -0.0081 C -0.01111 -0.00926 -0.01458 -0.01042 -0.01458 -0.01042 C -0.0151 -0.01158 -0.01562 -0.01273 -0.01632 -0.01389 C -0.01701 -0.01505 -0.01892 -0.01551 -0.01892 -0.01713 C -0.01892 -0.01829 -0.01719 -0.01667 -0.01632 -0.01597 C -0.01458 -0.01482 -0.01285 -0.01296 -0.01111 -0.01158 L -0.00868 -0.00926 C -0.00798 -0.0081 -0.00764 -0.00671 -0.00694 -0.00579 C -0.00503 -0.00324 -0.00156 -0.00255 -0.00781 -0.00463 C -0.01458 -0.01065 -0.00642 -0.00278 -0.01198 -0.01042 C -0.01285 -0.01134 -0.01371 -0.01181 -0.01458 -0.01273 C -0.01493 -0.01389 -0.0151 -0.01505 -0.01545 -0.01597 C -0.01649 -0.01875 -0.01753 -0.0206 -0.01979 -0.02176 C -0.02031 -0.02199 -0.02083 -0.02176 -0.02153 -0.02176 L -0.02222 -0.02176 " pathEditMode="relative" ptsTypes="AAAAAAAAAAAA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0.00231 L 0.01719 0.00254 C 0.02031 2.22222E-6 0.02413 -0.0007 0.02622 -0.0044 C 0.02743 -0.00648 0.02587 -0.00949 0.02552 -0.01204 C 0.025 -0.01482 0.02396 -0.01945 0.02222 -0.02176 C 0.02153 -0.02269 0.02049 -0.02315 0.01979 -0.02408 C 0.01511 -0.03334 0.02136 -0.02222 0.01563 -0.02824 C 0.01146 -0.03287 0.01684 -0.03079 0.01146 -0.0338 C 0.01042 -0.03449 0.00938 -0.03449 0.00834 -0.03496 C 0.00747 -0.03519 0.0066 -0.03565 0.00573 -0.03588 C 0.00365 -0.03681 0.00139 -0.03727 -0.00069 -0.0382 L -0.00816 -0.04144 L -0.01059 -0.04259 L -0.01302 -0.04352 C -0.01406 -0.04329 -0.01528 -0.04329 -0.01632 -0.04259 C -0.01701 -0.04213 -0.01736 -0.04097 -0.01788 -0.04028 C -0.01875 -0.03982 -0.01962 -0.03959 -0.02048 -0.03935 C -0.02066 -0.0382 -0.02083 -0.03704 -0.02118 -0.03588 C -0.02239 -0.03357 -0.02344 -0.03357 -0.02535 -0.03264 C -0.02726 -0.02894 -0.0276 -0.02917 -0.02778 -0.02408 C -0.02951 0.01203 -0.02708 -0.00602 -0.02934 0.00995 C -0.02934 0.01088 -0.02864 0.02384 -0.02691 0.02523 C -0.02621 0.02592 -0.02535 0.02685 -0.02448 0.02731 C -0.02291 0.02824 -0.01962 0.02963 -0.01962 0.02986 C -0.01337 0.0287 -0.00694 0.0287 -0.00069 0.02731 C 0.00122 0.02685 0.00087 0.02315 0.00174 0.02176 C 0.0033 0.01921 0.00469 0.01991 0.0066 0.01852 C 0.0125 0.01458 0.00434 0.01736 0.01476 0.01528 C 0.01649 0.01458 0.01858 0.01481 0.01979 0.01319 C 0.02031 0.0125 0.02066 0.01134 0.02136 0.01088 C 0.02292 0.00995 0.02622 0.00879 0.02622 0.00903 C 0.02865 0.00555 0.02795 0.00764 0.02795 0.00231 L 0.02795 0.00254 " pathEditMode="relative" rAng="0" ptsTypes="AAAAAAAAAAAAAAAAAAAAAAAAAAA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be a patch around a pixel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be a shift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Sum of squared differences  (SSD) </a:t>
                </a:r>
                <a:br>
                  <a:rPr lang="en-US" dirty="0"/>
                </a:br>
                <a:r>
                  <a:rPr lang="en-US" dirty="0"/>
                  <a:t>between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interest points: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Should we look for small 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44" b="-6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5" y="3581400"/>
            <a:ext cx="1794397" cy="12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600" y="1856254"/>
                <a:ext cx="8178800" cy="4171950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Taylor Series for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e-IL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he-IL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e-IL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he-IL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…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SSD – approximation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e-IL" sz="18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he-IL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he-IL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he-IL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solidFill>
                            <a:srgbClr val="0066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1856254"/>
                <a:ext cx="8178800" cy="4171950"/>
              </a:xfrm>
              <a:blipFill>
                <a:blip r:embed="rId2"/>
                <a:stretch>
                  <a:fillRect l="-1714" t="-2193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>
            <a:off x="4343400" y="5105400"/>
            <a:ext cx="762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166375" y="5105400"/>
            <a:ext cx="91425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696200" y="2590800"/>
            <a:ext cx="7620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848600" y="2590800"/>
            <a:ext cx="6096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A7EEEA-CDE1-2275-37B4-7C16C75E646E}"/>
                  </a:ext>
                </a:extLst>
              </p:cNvPr>
              <p:cNvSpPr txBox="1"/>
              <p:nvPr/>
            </p:nvSpPr>
            <p:spPr>
              <a:xfrm>
                <a:off x="7010401" y="3304054"/>
                <a:ext cx="1676400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patch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A7EEEA-CDE1-2275-37B4-7C16C75E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3304054"/>
                <a:ext cx="1676400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9EE07-530F-462B-E4BC-EEBA0D987ACE}"/>
                  </a:ext>
                </a:extLst>
              </p:cNvPr>
              <p:cNvSpPr txBox="1"/>
              <p:nvPr/>
            </p:nvSpPr>
            <p:spPr>
              <a:xfrm>
                <a:off x="7153095" y="5054102"/>
                <a:ext cx="1619609" cy="619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e-IL" sz="18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he-IL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9EE07-530F-462B-E4BC-EEBA0D98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95" y="5054102"/>
                <a:ext cx="1619609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0626209-D97C-5B88-010F-5D34698496A2}"/>
              </a:ext>
            </a:extLst>
          </p:cNvPr>
          <p:cNvSpPr/>
          <p:nvPr/>
        </p:nvSpPr>
        <p:spPr bwMode="auto">
          <a:xfrm>
            <a:off x="4061474" y="5635719"/>
            <a:ext cx="2415525" cy="72768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C4FDB3-A9E2-422F-3AC9-33CA89E9558D}"/>
              </a:ext>
            </a:extLst>
          </p:cNvPr>
          <p:cNvCxnSpPr>
            <a:cxnSpLocks/>
          </p:cNvCxnSpPr>
          <p:nvPr/>
        </p:nvCxnSpPr>
        <p:spPr bwMode="auto">
          <a:xfrm>
            <a:off x="5562600" y="2998284"/>
            <a:ext cx="2590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74D45-A039-DA6F-6D59-AB91D0E3DBD2}"/>
              </a:ext>
            </a:extLst>
          </p:cNvPr>
          <p:cNvCxnSpPr>
            <a:cxnSpLocks/>
          </p:cNvCxnSpPr>
          <p:nvPr/>
        </p:nvCxnSpPr>
        <p:spPr bwMode="auto">
          <a:xfrm>
            <a:off x="3962400" y="5105400"/>
            <a:ext cx="2590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54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200400" y="3860827"/>
            <a:ext cx="3301573" cy="9778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600" y="1600200"/>
                <a:ext cx="8178800" cy="41719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  <m:r>
                              <a:rPr lang="en-US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d>
                    <m:d>
                      <m:d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eqArr>
                          </m:e>
                        </m:d>
                      </m:e>
                      <m:sup/>
                    </m:sSup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240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i="1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dx</m:t>
                                </m:r>
                                <m:r>
                                  <a:rPr lang="en-US" sz="200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dy</m:t>
                                </m:r>
                              </m:e>
                            </m:d>
                          </m:e>
                          <m:sup>
                            <m:r>
                              <a:rPr lang="en-US" sz="20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600200"/>
                <a:ext cx="8178800" cy="4171950"/>
              </a:xfrm>
              <a:blipFill>
                <a:blip r:embed="rId2"/>
                <a:stretch>
                  <a:fillRect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Some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10400" y="3317694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17694"/>
                <a:ext cx="685800" cy="461665"/>
              </a:xfrm>
              <a:prstGeom prst="rect">
                <a:avLst/>
              </a:prstGeom>
              <a:blipFill>
                <a:blip r:embed="rId3"/>
                <a:stretch>
                  <a:fillRect l="-1770" r="-23894" b="-184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477001" y="3638431"/>
            <a:ext cx="533399" cy="3239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CF7EE-5857-44EB-87CF-6A3CF3409B06}"/>
              </a:ext>
            </a:extLst>
          </p:cNvPr>
          <p:cNvSpPr/>
          <p:nvPr/>
        </p:nvSpPr>
        <p:spPr>
          <a:xfrm>
            <a:off x="1028700" y="553511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Some Algebra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i="1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 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64855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28EB-084A-46CD-8BC0-7DE6F66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15655-C243-4BDF-9A56-CF839F73D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are eigenvectors and eigenvalues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respectively,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a symmetric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are eigenvectors of</a:t>
                </a:r>
                <a:br>
                  <a:rPr lang="en-US" dirty="0"/>
                </a:br>
                <a:r>
                  <a:rPr lang="en-US" dirty="0"/>
                  <a:t>a symmetric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15655-C243-4BDF-9A56-CF839F73D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44" r="-8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810-FF3B-4E15-88F1-B08C5E462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6052-AC18-46F8-A7D2-AD5A989A4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157958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A07-34A5-4E90-BCB6-02A66E5A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6CE38-C8E7-491A-8D66-C11FCCE4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a symmetric matrix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similar to a diagonal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6600"/>
                  </a:solidFill>
                </a:endParaRPr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rotation matrix,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lvl="1"/>
                <a:r>
                  <a:rPr lang="en-US" dirty="0"/>
                  <a:t> the columns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is a diagonal matrix with the eigenvalues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solidFill>
                    <a:srgbClr val="00660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6CE38-C8E7-491A-8D66-C11FCCE4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4" r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47B6-261A-4BEE-8E21-12BDF0D9D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B132-F22A-4D29-A25D-8FD98C61F9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5222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Matching a Template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2898775"/>
            <a:ext cx="1362075" cy="2744788"/>
            <a:chOff x="330" y="1499"/>
            <a:chExt cx="858" cy="1729"/>
          </a:xfrm>
        </p:grpSpPr>
        <p:pic>
          <p:nvPicPr>
            <p:cNvPr id="655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3398" t="12192" r="39519" b="44617"/>
            <a:stretch>
              <a:fillRect/>
            </a:stretch>
          </p:blipFill>
          <p:spPr bwMode="auto">
            <a:xfrm>
              <a:off x="359" y="1499"/>
              <a:ext cx="829" cy="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9" name="Text Box 5"/>
            <p:cNvSpPr txBox="1">
              <a:spLocks noChangeArrowheads="1"/>
            </p:cNvSpPr>
            <p:nvPr/>
          </p:nvSpPr>
          <p:spPr bwMode="auto">
            <a:xfrm>
              <a:off x="330" y="2937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cs typeface="Arial" charset="0"/>
                </a:rPr>
                <a:t>A chair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81200" y="2019300"/>
            <a:ext cx="3462338" cy="4081463"/>
            <a:chOff x="1988" y="1045"/>
            <a:chExt cx="2181" cy="2571"/>
          </a:xfrm>
        </p:grpSpPr>
        <p:pic>
          <p:nvPicPr>
            <p:cNvPr id="6554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8" y="1045"/>
              <a:ext cx="2181" cy="2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7" name="Text Box 8"/>
            <p:cNvSpPr txBox="1">
              <a:spLocks noChangeArrowheads="1"/>
            </p:cNvSpPr>
            <p:nvPr/>
          </p:nvSpPr>
          <p:spPr bwMode="auto">
            <a:xfrm>
              <a:off x="2468" y="3325"/>
              <a:ext cx="1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Arial" charset="0"/>
                </a:rPr>
                <a:t>Find the chair</a:t>
              </a:r>
            </a:p>
          </p:txBody>
        </p:sp>
      </p:grp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981200" y="2057400"/>
            <a:ext cx="769938" cy="1195388"/>
          </a:xfrm>
          <a:prstGeom prst="rect">
            <a:avLst/>
          </a:prstGeom>
          <a:noFill/>
          <a:ln w="57150">
            <a:solidFill>
              <a:srgbClr val="F101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562600" y="6396038"/>
            <a:ext cx="34290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Adapted  from </a:t>
            </a:r>
            <a:r>
              <a:rPr lang="en-US" dirty="0" err="1"/>
              <a:t>T</a:t>
            </a:r>
            <a:r>
              <a:rPr lang="en-US" dirty="0" err="1">
                <a:latin typeface="Calibri" pitchFamily="34" charset="0"/>
              </a:rPr>
              <a:t>orralba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69875" y="558894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Template (</a:t>
            </a:r>
            <a:r>
              <a:rPr lang="en-US" sz="1800" dirty="0">
                <a:solidFill>
                  <a:srgbClr val="006600"/>
                </a:solidFill>
              </a:rPr>
              <a:t>C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4608" y="4820722"/>
            <a:ext cx="1888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Image Region (</a:t>
            </a:r>
            <a:r>
              <a:rPr lang="en-US" sz="1800" dirty="0">
                <a:solidFill>
                  <a:srgbClr val="006600"/>
                </a:solidFill>
              </a:rPr>
              <a:t>R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803322"/>
              </p:ext>
            </p:extLst>
          </p:nvPr>
        </p:nvGraphicFramePr>
        <p:xfrm>
          <a:off x="5736370" y="2253597"/>
          <a:ext cx="11493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12620" y="252944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C</a:t>
            </a:r>
          </a:p>
        </p:txBody>
      </p:sp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733727"/>
              </p:ext>
            </p:extLst>
          </p:nvPr>
        </p:nvGraphicFramePr>
        <p:xfrm>
          <a:off x="7462593" y="2228477"/>
          <a:ext cx="11493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85466" y="25294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9262" y="3440668"/>
                <a:ext cx="384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dirty="0">
                    <a:solidFill>
                      <a:srgbClr val="006600"/>
                    </a:solidFill>
                  </a:rPr>
                  <a:t>=|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800" b="0" dirty="0">
                    <a:solidFill>
                      <a:srgbClr val="006600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62" y="3440668"/>
                <a:ext cx="384333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668596" y="2964383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Distance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704009" y="4128597"/>
            <a:ext cx="1420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50482" y="4553307"/>
                <a:ext cx="3462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b="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553307"/>
                <a:ext cx="34623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818270" y="2977000"/>
            <a:ext cx="14285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(minimum)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7021915" y="4112091"/>
            <a:ext cx="1487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(maximum)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704009" y="4961545"/>
            <a:ext cx="2618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Normalize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50482" y="5386255"/>
                <a:ext cx="3462338" cy="101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8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solidFill>
                    <a:srgbClr val="006600"/>
                  </a:solidFill>
                </a:endParaRPr>
              </a:p>
              <a:p>
                <a:endParaRPr lang="en-US" sz="1800" b="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5386255"/>
                <a:ext cx="3462338" cy="1018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7578977" y="5207492"/>
            <a:ext cx="1487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990099"/>
              </a:buClr>
            </a:pPr>
            <a:r>
              <a:rPr kumimoji="1" lang="en-US" sz="2000" dirty="0">
                <a:solidFill>
                  <a:srgbClr val="003399"/>
                </a:solidFill>
                <a:latin typeface="+mn-lt"/>
              </a:rPr>
              <a:t>(maximum)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705600" y="3364493"/>
            <a:ext cx="2361285" cy="4455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3125 -4.07407E-6 L 0.3125 0.02871 L 0.0033 0.02871 L 0.0033 0.05903 L 0.3125 0.05903 L 0.3125 0.08797 L 0.00677 0.08797 L 0.00677 0.11505 L 0.31128 0.11505 L 0.31128 0.14399 L 0.00555 0.14399 L 0.00555 0.17732 L 0.31128 0.17732 L 0.31128 0.21204 L 0.00677 0.21204 L 0.00677 0.24838 L 0.3125 0.24838 L 0.31024 0.29098 L 0.00903 0.29098 L 0.00903 0.33334 L 0.3125 0.33473 L 0.3125 0.3757 L 0.01024 0.37431 " pathEditMode="relative" ptsTypes="AAAAAAAAAAAAAAAAAAAAAAAA">
                                      <p:cBhvr>
                                        <p:cTn id="16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7" grpId="1" animBg="1"/>
      <p:bldP spid="6" grpId="0"/>
      <p:bldP spid="26" grpId="0" animBg="1"/>
      <p:bldP spid="20" grpId="0"/>
      <p:bldP spid="22" grpId="0"/>
      <p:bldP spid="2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3C6AE-B940-438F-9DFB-29BCAB366576}" type="slidenum">
              <a:rPr lang="he-IL" altLang="en-US"/>
              <a:pPr/>
              <a:t>20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2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</m:sSub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C</a:t>
                </a:r>
                <a:r>
                  <a:rPr lang="en-US" dirty="0"/>
                  <a:t> is a symmetric matrix</a:t>
                </a:r>
              </a:p>
              <a:p>
                <a:r>
                  <a:rPr lang="en-US" dirty="0"/>
                  <a:t>Hence, </a:t>
                </a:r>
                <a:r>
                  <a:rPr lang="en-US" dirty="0">
                    <a:solidFill>
                      <a:srgbClr val="006600"/>
                    </a:solidFill>
                  </a:rPr>
                  <a:t>C</a:t>
                </a:r>
                <a:r>
                  <a:rPr lang="en-US" dirty="0"/>
                  <a:t> is similar to a diagonal matrix:</a:t>
                </a:r>
                <a:br>
                  <a:rPr lang="en-US" dirty="0"/>
                </a:br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00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the eigen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the eigen vectors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/>
                  <a:t>is a rotation matrix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6600"/>
                  </a:solidFill>
                </a:endParaRPr>
              </a:p>
              <a:p>
                <a:endParaRPr lang="en-US" dirty="0">
                  <a:solidFill>
                    <a:srgbClr val="0066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72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9" b="-5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101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would like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large value: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solidFill>
                                    <a:srgbClr val="99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solidFill>
                                    <a:srgbClr val="99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990099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24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4400" y="2393871"/>
                <a:ext cx="7391400" cy="931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93871"/>
                <a:ext cx="7391400" cy="931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 bwMode="auto">
          <a:xfrm rot="5400000">
            <a:off x="7010217" y="3811936"/>
            <a:ext cx="267677" cy="876912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24600" y="4336105"/>
                <a:ext cx="1518749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336105"/>
                <a:ext cx="1518749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693615" y="5195033"/>
            <a:ext cx="5249985" cy="10533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532354" y="456670"/>
            <a:ext cx="2480091" cy="9581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5B3BD-4A41-447D-905B-CB9BD4619F02}" type="slidenum">
              <a:rPr lang="he-IL" altLang="en-US"/>
              <a:pPr/>
              <a:t>22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upright Corner</a:t>
                </a:r>
              </a:p>
              <a:p>
                <a:pPr lvl="1"/>
                <a:r>
                  <a:rPr lang="en-US" dirty="0"/>
                  <a:t>Horizontal edge: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&amp;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e-IL" sz="20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&gt;0 </a:t>
                </a:r>
              </a:p>
              <a:p>
                <a:pPr lvl="1"/>
                <a:r>
                  <a:rPr lang="en-US" dirty="0"/>
                  <a:t>Vertical edge: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sz="24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= 0</a:t>
                </a:r>
              </a:p>
              <a:p>
                <a:pPr lvl="1"/>
                <a:r>
                  <a:rPr lang="en-US" dirty="0"/>
                  <a:t>Vertical or horizontal edge, or in a </a:t>
                </a:r>
                <a:br>
                  <a:rPr lang="en-US" dirty="0"/>
                </a:br>
                <a:r>
                  <a:rPr lang="en-US" dirty="0"/>
                  <a:t>constant region: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</m:sSubSup>
                    <m:d>
                      <m:d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</m:sSubSup>
                    <m:d>
                      <m:d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006600"/>
                  </a:solidFill>
                </a:endParaRPr>
              </a:p>
              <a:p>
                <a:pPr lvl="1"/>
                <a:r>
                  <a:rPr lang="en-US" dirty="0"/>
                  <a:t>Corner: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&gt; 0 </a:t>
                </a:r>
              </a:p>
              <a:p>
                <a:endParaRPr lang="en-US" dirty="0"/>
              </a:p>
              <a:p>
                <a:endParaRPr lang="en-US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68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7280691" y="3124200"/>
            <a:ext cx="1752600" cy="1066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6858000" y="2819400"/>
            <a:ext cx="2286000" cy="20710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463505" y="2710665"/>
            <a:ext cx="1308895" cy="3687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endCxn id="768004" idx="1"/>
          </p:cNvCxnSpPr>
          <p:nvPr/>
        </p:nvCxnSpPr>
        <p:spPr bwMode="auto">
          <a:xfrm>
            <a:off x="6781800" y="3516963"/>
            <a:ext cx="498891" cy="1406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029200" y="4191000"/>
            <a:ext cx="2209800" cy="558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5367289"/>
                <a:ext cx="5715000" cy="696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99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99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srgbClr val="99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srgbClr val="99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rgbClr val="99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600" i="1" dirty="0">
                                      <a:solidFill>
                                        <a:srgbClr val="99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99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67289"/>
                <a:ext cx="5715000" cy="696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63505" y="492679"/>
                <a:ext cx="2319161" cy="778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05" y="492679"/>
                <a:ext cx="2319161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408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A729E-3B22-4039-A4E2-F3C2B8802233}" type="slidenum">
              <a:rPr lang="he-IL" altLang="en-US"/>
              <a:pPr/>
              <a:t>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dirty="0"/>
              <a:t>Edge Direction &amp; Strength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5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2286000"/>
                <a:ext cx="8178800" cy="4171950"/>
              </a:xfrm>
            </p:spPr>
            <p:txBody>
              <a:bodyPr/>
              <a:lstStyle/>
              <a:p>
                <a:r>
                  <a:rPr lang="en-US" dirty="0"/>
                  <a:t>The eigenvalues,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encode the edge strength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eigenvectors,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encode the edge direction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7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2286000"/>
                <a:ext cx="8178800" cy="4171950"/>
              </a:xfrm>
              <a:blipFill>
                <a:blip r:embed="rId3"/>
                <a:stretch>
                  <a:fillRect l="-1715" t="-20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1777B92-13DD-7BFE-C832-3B705D61D80E}"/>
              </a:ext>
            </a:extLst>
          </p:cNvPr>
          <p:cNvGrpSpPr/>
          <p:nvPr/>
        </p:nvGrpSpPr>
        <p:grpSpPr>
          <a:xfrm>
            <a:off x="3309317" y="3222364"/>
            <a:ext cx="5834683" cy="1028813"/>
            <a:chOff x="2438401" y="5181598"/>
            <a:chExt cx="6318369" cy="1276352"/>
          </a:xfrm>
        </p:grpSpPr>
        <p:sp>
          <p:nvSpPr>
            <p:cNvPr id="2" name="Rectangle 4">
              <a:extLst>
                <a:ext uri="{FF2B5EF4-FFF2-40B4-BE49-F238E27FC236}">
                  <a16:creationId xmlns:a16="http://schemas.microsoft.com/office/drawing/2014/main" id="{8208555A-06F9-8349-A4B4-FB0FA3F5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270" y="5181599"/>
              <a:ext cx="1752600" cy="62397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616F97-5380-C56C-9E49-455EFC99C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170" y="5181598"/>
              <a:ext cx="1752600" cy="6096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81F49-5F60-8CC5-4ED1-60EAB505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551" y="5181599"/>
              <a:ext cx="1752600" cy="62397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7096F1C-E80E-D6CF-1AD4-A40B9CEEE417}"/>
                    </a:ext>
                  </a:extLst>
                </p:cNvPr>
                <p:cNvSpPr txBox="1"/>
                <p:nvPr/>
              </p:nvSpPr>
              <p:spPr>
                <a:xfrm>
                  <a:off x="2438401" y="5959672"/>
                  <a:ext cx="6273800" cy="49827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he-IL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/>
                    <a:t>&gt;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     </a:t>
                  </a:r>
                  <a:r>
                    <a:rPr lang="en-US" dirty="0"/>
                    <a:t>&gt;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7096F1C-E80E-D6CF-1AD4-A40B9CEEE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1" y="5959672"/>
                  <a:ext cx="6273800" cy="498278"/>
                </a:xfrm>
                <a:prstGeom prst="rect">
                  <a:avLst/>
                </a:prstGeom>
                <a:blipFill>
                  <a:blip r:embed="rId4"/>
                  <a:stretch>
                    <a:fillRect t="-10606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6CB7E6-8B9D-4E01-3C80-2F92DABF2A80}"/>
                </a:ext>
              </a:extLst>
            </p:cNvPr>
            <p:cNvSpPr/>
            <p:nvPr/>
          </p:nvSpPr>
          <p:spPr bwMode="auto">
            <a:xfrm>
              <a:off x="2667000" y="5681751"/>
              <a:ext cx="152400" cy="2476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D113E3-C8DF-C9C4-9E38-631B65F25526}"/>
                </a:ext>
              </a:extLst>
            </p:cNvPr>
            <p:cNvSpPr/>
            <p:nvPr/>
          </p:nvSpPr>
          <p:spPr bwMode="auto">
            <a:xfrm>
              <a:off x="4713145" y="5666912"/>
              <a:ext cx="152400" cy="2476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CC26D3-4278-0017-BFF6-357166D50823}"/>
                </a:ext>
              </a:extLst>
            </p:cNvPr>
            <p:cNvSpPr/>
            <p:nvPr/>
          </p:nvSpPr>
          <p:spPr bwMode="auto">
            <a:xfrm>
              <a:off x="7162800" y="5666912"/>
              <a:ext cx="152400" cy="2476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855D24-3C1B-B8C1-7F33-996C519F48AA}"/>
              </a:ext>
            </a:extLst>
          </p:cNvPr>
          <p:cNvGrpSpPr/>
          <p:nvPr/>
        </p:nvGrpSpPr>
        <p:grpSpPr>
          <a:xfrm>
            <a:off x="3520416" y="5404712"/>
            <a:ext cx="4610818" cy="680499"/>
            <a:chOff x="3114983" y="3095624"/>
            <a:chExt cx="4610818" cy="680499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3408B64E-B102-9DAD-8E7E-B4BBFED0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853" y="3095624"/>
              <a:ext cx="1538377" cy="4982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339AA602-1BB5-1FF7-A119-496D7834E2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3819">
              <a:off x="6066750" y="3206790"/>
              <a:ext cx="1538377" cy="4982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319D6EA-9199-25B2-F97F-52F681FE5F6A}"/>
                </a:ext>
              </a:extLst>
            </p:cNvPr>
            <p:cNvSpPr/>
            <p:nvPr/>
          </p:nvSpPr>
          <p:spPr bwMode="auto">
            <a:xfrm>
              <a:off x="5257800" y="3219392"/>
              <a:ext cx="381000" cy="19710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47C239-B908-0B42-B8A9-D4964586423F}"/>
                    </a:ext>
                  </a:extLst>
                </p:cNvPr>
                <p:cNvSpPr txBox="1"/>
                <p:nvPr/>
              </p:nvSpPr>
              <p:spPr>
                <a:xfrm>
                  <a:off x="3114983" y="3314458"/>
                  <a:ext cx="461081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47C239-B908-0B42-B8A9-D49645864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83" y="3314458"/>
                  <a:ext cx="46108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996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he-IL" sz="3600" b="1"/>
              <a:t>Harris Detector: Workflow</a:t>
            </a:r>
            <a:endParaRPr lang="ru-RU" altLang="he-IL" sz="3600" b="1"/>
          </a:p>
        </p:txBody>
      </p:sp>
      <p:pic>
        <p:nvPicPr>
          <p:cNvPr id="46084" name="Picture 4" descr="cows_step0"/>
          <p:cNvPicPr>
            <a:picLocks noChangeAspect="1" noChangeArrowheads="1"/>
          </p:cNvPicPr>
          <p:nvPr/>
        </p:nvPicPr>
        <p:blipFill>
          <a:blip r:embed="rId2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1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he-IL" sz="3600" b="1"/>
              <a:t>Harris Detector: Workflow</a:t>
            </a:r>
            <a:endParaRPr lang="ru-RU" altLang="he-IL" sz="3600" b="1"/>
          </a:p>
        </p:txBody>
      </p:sp>
      <p:pic>
        <p:nvPicPr>
          <p:cNvPr id="47108" name="Picture 4" descr="cows_step1_corner_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28675" y="635000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e-IL" dirty="0"/>
              <a:t>Compute corner response </a:t>
            </a:r>
            <a:r>
              <a:rPr lang="en-US" altLang="he-IL" sz="2800" i="1" dirty="0"/>
              <a:t>d</a:t>
            </a:r>
            <a:endParaRPr lang="ru-RU" altLang="he-IL" sz="2800" i="1" dirty="0"/>
          </a:p>
        </p:txBody>
      </p:sp>
    </p:spTree>
    <p:extLst>
      <p:ext uri="{BB962C8B-B14F-4D97-AF65-F5344CB8AC3E}">
        <p14:creationId xmlns:p14="http://schemas.microsoft.com/office/powerpoint/2010/main" val="123550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he-IL" sz="3600" b="1"/>
              <a:t>Harris Detector: Workflow</a:t>
            </a:r>
            <a:endParaRPr lang="ru-RU" altLang="he-IL" sz="3600" b="1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38200" y="635000"/>
            <a:ext cx="6802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e-IL" dirty="0"/>
              <a:t>Find points with large corner response: </a:t>
            </a:r>
            <a:r>
              <a:rPr lang="en-US" altLang="he-IL" sz="2800" i="1" dirty="0"/>
              <a:t>d&gt;</a:t>
            </a:r>
            <a:r>
              <a:rPr lang="en-US" altLang="he-IL" sz="2800" dirty="0"/>
              <a:t>threshold</a:t>
            </a:r>
            <a:endParaRPr lang="ru-RU" altLang="he-IL" sz="2800" dirty="0"/>
          </a:p>
        </p:txBody>
      </p:sp>
      <p:pic>
        <p:nvPicPr>
          <p:cNvPr id="48133" name="Picture 5" descr="cows_step2_thr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7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he-IL" sz="3600" b="1"/>
              <a:t>Harris Detector: Workflow</a:t>
            </a:r>
            <a:endParaRPr lang="ru-RU" altLang="he-IL" sz="3600" b="1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635000"/>
            <a:ext cx="535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e-IL" dirty="0"/>
              <a:t>Take only the points of local maxima of </a:t>
            </a:r>
            <a:r>
              <a:rPr lang="en-US" altLang="he-IL" sz="2800" i="1" dirty="0"/>
              <a:t>d</a:t>
            </a:r>
            <a:endParaRPr lang="ru-RU" altLang="he-IL" sz="2800" i="1" dirty="0"/>
          </a:p>
        </p:txBody>
      </p:sp>
      <p:pic>
        <p:nvPicPr>
          <p:cNvPr id="49157" name="Picture 5" descr="cows_step3_thresh&amp;max"/>
          <p:cNvPicPr>
            <a:picLocks noChangeAspect="1" noChangeArrowheads="1"/>
          </p:cNvPicPr>
          <p:nvPr/>
        </p:nvPicPr>
        <p:blipFill>
          <a:blip r:embed="rId2">
            <a:lum bright="24000" contrast="7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2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3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C8479-C33B-478E-B3F4-1CB6F8B01876}" type="slidenum">
              <a:rPr lang="he-IL" altLang="en-US"/>
              <a:pPr/>
              <a:t>28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Harris Corner Detector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6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For each image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Compute </a:t>
                </a:r>
                <a:r>
                  <a:rPr lang="en-US" dirty="0">
                    <a:solidFill>
                      <a:srgbClr val="006600"/>
                    </a:solidFill>
                  </a:rPr>
                  <a:t>I</a:t>
                </a:r>
                <a:r>
                  <a:rPr lang="en-US" baseline="-25000" dirty="0">
                    <a:solidFill>
                      <a:srgbClr val="0066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>
                    <a:solidFill>
                      <a:srgbClr val="006600"/>
                    </a:solidFill>
                  </a:rPr>
                  <a:t>I</a:t>
                </a:r>
                <a:r>
                  <a:rPr lang="en-US" baseline="-25000" dirty="0" err="1">
                    <a:solidFill>
                      <a:srgbClr val="00660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compute: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C(q) </a:t>
                </a:r>
                <a:r>
                  <a:rPr lang="en-US" dirty="0"/>
                  <a:t>(based on its  neighborhood)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Compute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</a:t>
                </a:r>
                <a:r>
                  <a:rPr lang="en-US" baseline="-25000" dirty="0">
                    <a:solidFill>
                      <a:srgbClr val="006600"/>
                    </a:solidFill>
                    <a:sym typeface="Symbol" pitchFamily="18" charset="2"/>
                  </a:rPr>
                  <a:t>2</a:t>
                </a:r>
                <a:r>
                  <a:rPr lang="en-US" dirty="0">
                    <a:sym typeface="Symbol" pitchFamily="18" charset="2"/>
                  </a:rPr>
                  <a:t> (the smallest eigenvalue of </a:t>
                </a:r>
                <a:r>
                  <a:rPr lang="en-US" dirty="0">
                    <a:solidFill>
                      <a:srgbClr val="006600"/>
                    </a:solidFill>
                  </a:rPr>
                  <a:t>C(q)</a:t>
                </a:r>
                <a:r>
                  <a:rPr lang="en-US" dirty="0"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 If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</a:t>
                </a:r>
                <a:r>
                  <a:rPr lang="en-US" baseline="-25000" dirty="0">
                    <a:solidFill>
                      <a:srgbClr val="006600"/>
                    </a:solidFill>
                    <a:sym typeface="Symbol" pitchFamily="18" charset="2"/>
                  </a:rPr>
                  <a:t>2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 &gt; </a:t>
                </a:r>
                <a:r>
                  <a:rPr lang="en-US" dirty="0" err="1">
                    <a:solidFill>
                      <a:srgbClr val="006600"/>
                    </a:solidFill>
                    <a:sym typeface="Symbol" pitchFamily="18" charset="2"/>
                  </a:rPr>
                  <a:t>th</a:t>
                </a:r>
                <a:r>
                  <a:rPr lang="en-US" dirty="0">
                    <a:sym typeface="Symbol" pitchFamily="18" charset="2"/>
                  </a:rPr>
                  <a:t>, save the coordinates in a list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Sort </a:t>
                </a:r>
                <a:r>
                  <a:rPr lang="en-US" dirty="0">
                    <a:solidFill>
                      <a:srgbClr val="006600"/>
                    </a:solidFill>
                  </a:rPr>
                  <a:t>L</a:t>
                </a:r>
                <a:r>
                  <a:rPr lang="en-US" dirty="0"/>
                  <a:t> by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</a:t>
                </a:r>
                <a:r>
                  <a:rPr lang="en-US" baseline="-25000" dirty="0">
                    <a:solidFill>
                      <a:srgbClr val="006600"/>
                    </a:solidFill>
                    <a:sym typeface="Symbol" pitchFamily="18" charset="2"/>
                  </a:rPr>
                  <a:t>2</a:t>
                </a:r>
                <a:endParaRPr lang="en-US" dirty="0">
                  <a:solidFill>
                    <a:srgbClr val="006600"/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Choose only one point in each neighborhood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76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9" t="-3212" r="-1118" b="-1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EAA24F-9BC1-07EB-9AA7-D14AC82CED4A}"/>
              </a:ext>
            </a:extLst>
          </p:cNvPr>
          <p:cNvSpPr/>
          <p:nvPr/>
        </p:nvSpPr>
        <p:spPr bwMode="auto">
          <a:xfrm>
            <a:off x="6781800" y="2057400"/>
            <a:ext cx="1143000" cy="4572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 (Hebrew)" pitchFamily="18" charset="0"/>
              </a:rPr>
              <a:t>How?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A5E23A-D1F9-F02D-3DD8-37E98C61017A}"/>
              </a:ext>
            </a:extLst>
          </p:cNvPr>
          <p:cNvCxnSpPr/>
          <p:nvPr/>
        </p:nvCxnSpPr>
        <p:spPr bwMode="auto">
          <a:xfrm flipH="1">
            <a:off x="5334000" y="2362200"/>
            <a:ext cx="1447800" cy="32385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0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C8479-C33B-478E-B3F4-1CB6F8B01876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Harris Corner Detector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6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For each image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Compute </a:t>
                </a:r>
                <a:r>
                  <a:rPr lang="en-US" dirty="0">
                    <a:solidFill>
                      <a:srgbClr val="006600"/>
                    </a:solidFill>
                  </a:rPr>
                  <a:t>I</a:t>
                </a:r>
                <a:r>
                  <a:rPr lang="en-US" baseline="-25000" dirty="0">
                    <a:solidFill>
                      <a:srgbClr val="0066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>
                    <a:solidFill>
                      <a:srgbClr val="006600"/>
                    </a:solidFill>
                  </a:rPr>
                  <a:t>I</a:t>
                </a:r>
                <a:r>
                  <a:rPr lang="en-US" baseline="-25000" dirty="0" err="1">
                    <a:solidFill>
                      <a:srgbClr val="00660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compute: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C(q) </a:t>
                </a:r>
                <a:r>
                  <a:rPr lang="en-US" dirty="0"/>
                  <a:t>(based on its  neighborhood)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 Compute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</a:t>
                </a:r>
                <a:r>
                  <a:rPr lang="en-US" baseline="-25000" dirty="0">
                    <a:solidFill>
                      <a:srgbClr val="006600"/>
                    </a:solidFill>
                    <a:sym typeface="Symbol" pitchFamily="18" charset="2"/>
                  </a:rPr>
                  <a:t>2</a:t>
                </a:r>
                <a:r>
                  <a:rPr lang="en-US" dirty="0">
                    <a:sym typeface="Symbol" pitchFamily="18" charset="2"/>
                  </a:rPr>
                  <a:t> (the smallest eigenvalue of </a:t>
                </a:r>
                <a:r>
                  <a:rPr lang="en-US" dirty="0">
                    <a:solidFill>
                      <a:srgbClr val="006600"/>
                    </a:solidFill>
                  </a:rPr>
                  <a:t>C(q)</a:t>
                </a:r>
                <a:r>
                  <a:rPr lang="en-US" dirty="0"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 If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</a:t>
                </a:r>
                <a:r>
                  <a:rPr lang="en-US" baseline="-25000" dirty="0">
                    <a:solidFill>
                      <a:srgbClr val="006600"/>
                    </a:solidFill>
                    <a:sym typeface="Symbol" pitchFamily="18" charset="2"/>
                  </a:rPr>
                  <a:t>2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 &gt; </a:t>
                </a:r>
                <a:r>
                  <a:rPr lang="en-US" dirty="0" err="1">
                    <a:solidFill>
                      <a:srgbClr val="006600"/>
                    </a:solidFill>
                    <a:sym typeface="Symbol" pitchFamily="18" charset="2"/>
                  </a:rPr>
                  <a:t>th</a:t>
                </a:r>
                <a:r>
                  <a:rPr lang="en-US" dirty="0">
                    <a:sym typeface="Symbol" pitchFamily="18" charset="2"/>
                  </a:rPr>
                  <a:t>, save the coordinates in a list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Sort </a:t>
                </a:r>
                <a:r>
                  <a:rPr lang="en-US" dirty="0">
                    <a:solidFill>
                      <a:srgbClr val="006600"/>
                    </a:solidFill>
                  </a:rPr>
                  <a:t>L</a:t>
                </a:r>
                <a:r>
                  <a:rPr lang="en-US" dirty="0"/>
                  <a:t> by </a:t>
                </a:r>
                <a:r>
                  <a:rPr lang="en-US" dirty="0">
                    <a:solidFill>
                      <a:srgbClr val="006600"/>
                    </a:solidFill>
                    <a:sym typeface="Symbol" pitchFamily="18" charset="2"/>
                  </a:rPr>
                  <a:t>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Choose only one point in each neighborhood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76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9" t="-3212" r="-1118" b="-1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00175" y="3902895"/>
            <a:ext cx="7286625" cy="542925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Compute d(q)= </a:t>
            </a:r>
            <a:r>
              <a:rPr kumimoji="1" lang="en-US" dirty="0">
                <a:solidFill>
                  <a:srgbClr val="006600"/>
                </a:solidFill>
                <a:sym typeface="Symbol" pitchFamily="18" charset="2"/>
              </a:rPr>
              <a:t></a:t>
            </a:r>
            <a:r>
              <a:rPr kumimoji="1" lang="en-US" baseline="-25000" dirty="0">
                <a:solidFill>
                  <a:srgbClr val="006600"/>
                </a:solidFill>
                <a:sym typeface="Symbol" pitchFamily="18" charset="2"/>
              </a:rPr>
              <a:t>1 </a:t>
            </a:r>
            <a:r>
              <a:rPr kumimoji="1" lang="en-US" dirty="0">
                <a:solidFill>
                  <a:srgbClr val="006600"/>
                </a:solidFill>
                <a:sym typeface="Symbol" pitchFamily="18" charset="2"/>
              </a:rPr>
              <a:t></a:t>
            </a:r>
            <a:r>
              <a:rPr kumimoji="1" lang="en-US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kumimoji="1" lang="en-US" dirty="0">
                <a:solidFill>
                  <a:srgbClr val="006600"/>
                </a:solidFill>
                <a:sym typeface="Symbol" pitchFamily="18" charset="2"/>
              </a:rPr>
              <a:t>-k(1+ 2)=</a:t>
            </a:r>
            <a:r>
              <a:rPr kumimoji="1" lang="en-US" dirty="0">
                <a:sym typeface="Symbol" pitchFamily="18" charset="2"/>
              </a:rPr>
              <a:t> </a:t>
            </a:r>
            <a:r>
              <a:rPr lang="en-US" dirty="0"/>
              <a:t>det(C)-k*Trace(C)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291542"/>
            <a:ext cx="504825" cy="495300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d(q)</a:t>
            </a:r>
          </a:p>
        </p:txBody>
      </p:sp>
    </p:spTree>
    <p:extLst>
      <p:ext uri="{BB962C8B-B14F-4D97-AF65-F5344CB8AC3E}">
        <p14:creationId xmlns:p14="http://schemas.microsoft.com/office/powerpoint/2010/main" val="33447596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Matching a Template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2898775"/>
            <a:ext cx="1362075" cy="2744788"/>
            <a:chOff x="330" y="1499"/>
            <a:chExt cx="858" cy="1729"/>
          </a:xfrm>
        </p:grpSpPr>
        <p:pic>
          <p:nvPicPr>
            <p:cNvPr id="655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3398" t="12192" r="39519" b="44617"/>
            <a:stretch>
              <a:fillRect/>
            </a:stretch>
          </p:blipFill>
          <p:spPr bwMode="auto">
            <a:xfrm>
              <a:off x="359" y="1499"/>
              <a:ext cx="829" cy="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9" name="Text Box 5"/>
            <p:cNvSpPr txBox="1">
              <a:spLocks noChangeArrowheads="1"/>
            </p:cNvSpPr>
            <p:nvPr/>
          </p:nvSpPr>
          <p:spPr bwMode="auto">
            <a:xfrm>
              <a:off x="330" y="2937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Arial" charset="0"/>
                </a:rPr>
                <a:t>A chair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81200" y="2019300"/>
            <a:ext cx="3462338" cy="4081463"/>
            <a:chOff x="1988" y="1045"/>
            <a:chExt cx="2181" cy="2571"/>
          </a:xfrm>
        </p:grpSpPr>
        <p:pic>
          <p:nvPicPr>
            <p:cNvPr id="6554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8" y="1045"/>
              <a:ext cx="2181" cy="2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7" name="Text Box 8"/>
            <p:cNvSpPr txBox="1">
              <a:spLocks noChangeArrowheads="1"/>
            </p:cNvSpPr>
            <p:nvPr/>
          </p:nvSpPr>
          <p:spPr bwMode="auto">
            <a:xfrm>
              <a:off x="2468" y="3325"/>
              <a:ext cx="1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Arial" charset="0"/>
                </a:rPr>
                <a:t>Find the chair</a:t>
              </a:r>
            </a:p>
          </p:txBody>
        </p:sp>
      </p:grp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2450" y="2001838"/>
            <a:ext cx="3511550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918325" y="2659063"/>
            <a:ext cx="769938" cy="1195387"/>
          </a:xfrm>
          <a:prstGeom prst="rect">
            <a:avLst/>
          </a:prstGeom>
          <a:noFill/>
          <a:ln w="57150">
            <a:solidFill>
              <a:srgbClr val="F101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708650" y="5562600"/>
            <a:ext cx="2908300" cy="830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Arial" charset="0"/>
                <a:cs typeface="Arial" charset="0"/>
              </a:rPr>
              <a:t>Output of normalized </a:t>
            </a:r>
          </a:p>
          <a:p>
            <a:pPr algn="ctr" eaLnBrk="1" hangingPunct="1">
              <a:defRPr/>
            </a:pPr>
            <a:r>
              <a:rPr lang="en-US" dirty="0">
                <a:ea typeface="Arial" charset="0"/>
                <a:cs typeface="Arial" charset="0"/>
              </a:rPr>
              <a:t>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6396038"/>
            <a:ext cx="34290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Adapted  from </a:t>
            </a:r>
            <a:r>
              <a:rPr lang="en-US" dirty="0" err="1"/>
              <a:t>T</a:t>
            </a:r>
            <a:r>
              <a:rPr lang="en-US" dirty="0" err="1">
                <a:latin typeface="Calibri" pitchFamily="34" charset="0"/>
              </a:rPr>
              <a:t>orralba</a:t>
            </a:r>
            <a:endParaRPr lang="he-IL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981200" y="2057400"/>
            <a:ext cx="769938" cy="1195388"/>
          </a:xfrm>
          <a:prstGeom prst="rect">
            <a:avLst/>
          </a:prstGeom>
          <a:noFill/>
          <a:ln w="57150">
            <a:solidFill>
              <a:srgbClr val="F101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4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3125 -4.07407E-6 L 0.3125 0.02871 L 0.0033 0.02871 L 0.0033 0.05903 L 0.3125 0.05903 L 0.3125 0.08797 L 0.00677 0.08797 L 0.00677 0.11505 L 0.31128 0.11505 L 0.31128 0.14399 L 0.00555 0.14399 L 0.00555 0.17732 L 0.31128 0.17732 L 0.31128 0.21204 L 0.00677 0.21204 L 0.00677 0.24838 L 0.3125 0.24838 L 0.31024 0.29098 L 0.00903 0.29098 L 0.00903 0.33334 L 0.3125 0.33473 L 0.3125 0.3757 L 0.01024 0.37431 " pathEditMode="relative" ptsTypes="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14" grpId="0" animBg="1"/>
      <p:bldP spid="1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e-IL"/>
              <a:t>Computer Vision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D6A-E7D3-49D3-9FB7-8CE8412236DB}" type="slidenum">
              <a:rPr lang="he-IL" altLang="en-US"/>
              <a:pPr/>
              <a:t>30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/>
              <a:t>Harris Detector</a:t>
            </a:r>
            <a:endParaRPr lang="en-GB" dirty="0"/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135063" y="5732463"/>
            <a:ext cx="691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aseline="0">
                <a:latin typeface="Arial" pitchFamily="34" charset="0"/>
              </a:rPr>
              <a:t>Interest points extracted with Harris (~ 500 points)</a:t>
            </a:r>
            <a:endParaRPr lang="fr-FR" baseline="0">
              <a:latin typeface="Arial" pitchFamily="34" charset="0"/>
            </a:endParaRPr>
          </a:p>
        </p:txBody>
      </p:sp>
      <p:pic>
        <p:nvPicPr>
          <p:cNvPr id="499716" name="Picture 4" descr="crop_corner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2185988"/>
            <a:ext cx="4124325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9717" name="Picture 5" descr="crop_corner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375" y="2184400"/>
            <a:ext cx="4125913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077A-E492-DE35-FC6A-51FDAFBF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9B72-74F6-CEDC-C36A-4217C90B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114D-632F-E73F-3203-9594A6045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B003-D40C-9CFC-EB06-BEBBF51265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232969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9DFF68-3A86-4396-87B4-EE54FAB0CA5D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5939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Gradient: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003399"/>
                    </a:solidFill>
                  </a:rPr>
                  <a:t>Given 2D function: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Gradient:                  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3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075781"/>
            <a:ext cx="2895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100" y="4311650"/>
            <a:ext cx="7239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5867400" y="1885950"/>
                <a:ext cx="3124200" cy="1486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99009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kern="0" dirty="0"/>
                  <a:t>Denote by:</a:t>
                </a:r>
              </a:p>
              <a:p>
                <a:pPr marL="0" indent="0">
                  <a:buNone/>
                </a:pP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400" b="0" i="0" kern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i="1" ker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kern="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ker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ker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ker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i="1" ker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kern="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b="0" i="1" kern="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kern="0" dirty="0"/>
              </a:p>
              <a:p>
                <a:pPr marL="0" indent="0">
                  <a:buNone/>
                </a:pPr>
                <a:r>
                  <a:rPr lang="en-US" kern="0" dirty="0"/>
                  <a:t> </a:t>
                </a:r>
                <a:endParaRPr lang="en-US" kern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1885950"/>
                <a:ext cx="3124200" cy="1486877"/>
              </a:xfrm>
              <a:prstGeom prst="rect">
                <a:avLst/>
              </a:prstGeom>
              <a:blipFill rotWithShape="0">
                <a:blip r:embed="rId6"/>
                <a:stretch>
                  <a:fillRect l="-4642" t="-4418"/>
                </a:stretch>
              </a:blipFill>
              <a:ln w="28575">
                <a:solidFill>
                  <a:srgbClr val="99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6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13C60D-E8B0-427E-8257-2BE68C0C90A0}" type="slidenum">
              <a:rPr lang="he-IL" altLang="en-US"/>
              <a:pPr/>
              <a:t>33</a:t>
            </a:fld>
            <a:endParaRPr lang="en-US" altLang="en-US"/>
          </a:p>
        </p:txBody>
      </p:sp>
      <p:sp>
        <p:nvSpPr>
          <p:cNvPr id="6041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19400"/>
            <a:ext cx="7772400" cy="1143000"/>
          </a:xfrm>
        </p:spPr>
        <p:txBody>
          <a:bodyPr/>
          <a:lstStyle/>
          <a:p>
            <a:r>
              <a:rPr lang="en-US" dirty="0"/>
              <a:t>How to compute it?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8991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Derivatives &amp; Discrete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But …</a:t>
                </a:r>
              </a:p>
              <a:p>
                <a:pPr lvl="1"/>
                <a:r>
                  <a:rPr lang="en-US" b="0" dirty="0"/>
                  <a:t>The best we can do: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3752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AEBD1E-3C70-4BBA-957A-6D7B5CF059A4}" type="slidenum">
              <a:rPr lang="he-IL" altLang="en-US"/>
              <a:pPr/>
              <a:t>35</a:t>
            </a:fld>
            <a:endParaRPr lang="en-US" altLang="en-US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Derivatives &amp; Discrete Derivatives</a:t>
            </a:r>
          </a:p>
        </p:txBody>
      </p:sp>
    </p:spTree>
    <p:extLst>
      <p:ext uri="{BB962C8B-B14F-4D97-AF65-F5344CB8AC3E}">
        <p14:creationId xmlns:p14="http://schemas.microsoft.com/office/powerpoint/2010/main" val="10697096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AEBD1E-3C70-4BBA-957A-6D7B5CF059A4}" type="slidenum">
              <a:rPr lang="he-IL" altLang="en-US"/>
              <a:pPr/>
              <a:t>36</a:t>
            </a:fld>
            <a:endParaRPr lang="en-US" altLang="en-US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1506538" y="4891088"/>
            <a:ext cx="1536700" cy="511175"/>
          </a:xfrm>
          <a:prstGeom prst="rect">
            <a:avLst/>
          </a:prstGeom>
          <a:solidFill>
            <a:srgbClr val="33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043238" y="3995738"/>
            <a:ext cx="1577975" cy="923925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1506538" y="3954463"/>
            <a:ext cx="1536700" cy="950912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460500" y="4391025"/>
          <a:ext cx="61579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3632040" imgH="660240" progId="Equation.3">
                  <p:embed/>
                </p:oleObj>
              </mc:Choice>
              <mc:Fallback>
                <p:oleObj name="משוואה" r:id="rId3" imgW="3632040" imgH="6602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391025"/>
                        <a:ext cx="6157913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1447800" y="3962400"/>
            <a:ext cx="6248400" cy="22034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Discrete Case</a:t>
            </a:r>
          </a:p>
        </p:txBody>
      </p:sp>
      <p:sp>
        <p:nvSpPr>
          <p:cNvPr id="8203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85950"/>
            <a:ext cx="8178800" cy="4171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dirty="0"/>
              <a:t>  		</a:t>
            </a:r>
            <a:r>
              <a:rPr lang="en-US" altLang="he-IL" dirty="0" err="1"/>
              <a:t>I</a:t>
            </a:r>
            <a:r>
              <a:rPr lang="en-US" altLang="he-IL" baseline="-25000" dirty="0" err="1"/>
              <a:t>x</a:t>
            </a:r>
            <a:r>
              <a:rPr lang="en-US" altLang="he-IL" dirty="0"/>
              <a:t>(</a:t>
            </a:r>
            <a:r>
              <a:rPr lang="en-US" altLang="he-IL" dirty="0" err="1"/>
              <a:t>x,y</a:t>
            </a:r>
            <a:r>
              <a:rPr lang="en-US" altLang="he-IL" dirty="0"/>
              <a:t>)=I(x+1,y)-I(</a:t>
            </a:r>
            <a:r>
              <a:rPr lang="en-US" altLang="he-IL" dirty="0" err="1"/>
              <a:t>x,y</a:t>
            </a:r>
            <a:r>
              <a:rPr lang="en-US" altLang="he-IL" dirty="0"/>
              <a:t>)</a:t>
            </a:r>
          </a:p>
          <a:p>
            <a:pPr>
              <a:buFont typeface="Wingdings" pitchFamily="2" charset="2"/>
              <a:buNone/>
            </a:pPr>
            <a:endParaRPr lang="en-US" altLang="he-IL" dirty="0"/>
          </a:p>
          <a:p>
            <a:pPr>
              <a:buFont typeface="Wingdings" pitchFamily="2" charset="2"/>
              <a:buNone/>
            </a:pPr>
            <a:r>
              <a:rPr lang="en-US" altLang="he-IL" dirty="0"/>
              <a:t>		</a:t>
            </a:r>
            <a:r>
              <a:rPr lang="en-US" altLang="he-IL" dirty="0" err="1"/>
              <a:t>I</a:t>
            </a:r>
            <a:r>
              <a:rPr lang="en-US" altLang="he-IL" baseline="-25000" dirty="0" err="1"/>
              <a:t>y</a:t>
            </a:r>
            <a:r>
              <a:rPr lang="en-US" altLang="he-IL" dirty="0"/>
              <a:t>(</a:t>
            </a:r>
            <a:r>
              <a:rPr lang="en-US" altLang="he-IL" dirty="0" err="1"/>
              <a:t>x,y</a:t>
            </a:r>
            <a:r>
              <a:rPr lang="en-US" altLang="he-IL" dirty="0"/>
              <a:t>)=I(x,y+1)-I(</a:t>
            </a:r>
            <a:r>
              <a:rPr lang="en-US" altLang="he-IL" dirty="0" err="1"/>
              <a:t>x,y</a:t>
            </a:r>
            <a:r>
              <a:rPr lang="en-US" altLang="he-IL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he-IL" dirty="0"/>
              <a:t>	</a:t>
            </a:r>
          </a:p>
          <a:p>
            <a:endParaRPr lang="en-US" altLang="he-IL" dirty="0"/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81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10"/>
          <p:cNvSpPr>
            <a:spLocks noChangeShapeType="1"/>
          </p:cNvSpPr>
          <p:nvPr/>
        </p:nvSpPr>
        <p:spPr bwMode="auto">
          <a:xfrm flipH="1">
            <a:off x="3043238" y="4008438"/>
            <a:ext cx="12700" cy="2162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6149975" y="4011613"/>
            <a:ext cx="12700" cy="22050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>
            <a:off x="4640263" y="4010025"/>
            <a:ext cx="1587" cy="21193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>
            <a:off x="1479550" y="4905375"/>
            <a:ext cx="60706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>
            <a:off x="1500188" y="5437188"/>
            <a:ext cx="60706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>
            <a:off x="4322763" y="2501900"/>
            <a:ext cx="725487" cy="0"/>
          </a:xfrm>
          <a:prstGeom prst="line">
            <a:avLst/>
          </a:prstGeom>
          <a:noFill/>
          <a:ln w="57150" cap="sq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>
            <a:off x="4265613" y="3663950"/>
            <a:ext cx="725487" cy="0"/>
          </a:xfrm>
          <a:prstGeom prst="line">
            <a:avLst/>
          </a:prstGeom>
          <a:noFill/>
          <a:ln w="57150" cap="sq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>
            <a:off x="2601913" y="2487613"/>
            <a:ext cx="1108075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>
            <a:off x="2627313" y="3606800"/>
            <a:ext cx="1108075" cy="0"/>
          </a:xfrm>
          <a:prstGeom prst="line">
            <a:avLst/>
          </a:prstGeom>
          <a:noFill/>
          <a:ln w="57150" cap="sq">
            <a:solidFill>
              <a:srgbClr val="33C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15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/>
      <p:bldP spid="82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operator</a:t>
                </a:r>
              </a:p>
              <a:p>
                <a:r>
                  <a:rPr lang="en-US" dirty="0"/>
                  <a:t>Discrete 2D: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are matrices</a:t>
                </a:r>
              </a:p>
              <a:p>
                <a:endParaRPr lang="en-US" dirty="0"/>
              </a:p>
              <a:p>
                <a:r>
                  <a:rPr lang="en-US" dirty="0"/>
                  <a:t>Continues 1D: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– functions </a:t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27375" y="3265241"/>
          <a:ext cx="5203825" cy="13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660240" progId="Equation.3">
                  <p:embed/>
                </p:oleObj>
              </mc:Choice>
              <mc:Fallback>
                <p:oleObj name="Equation" r:id="rId4" imgW="2527200" imgH="66024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265241"/>
                        <a:ext cx="5203825" cy="1360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895600" y="5023046"/>
          <a:ext cx="5197475" cy="122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469800" progId="Equation.3">
                  <p:embed/>
                </p:oleObj>
              </mc:Choice>
              <mc:Fallback>
                <p:oleObj name="Equation" r:id="rId6" imgW="1993680" imgH="469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3046"/>
                        <a:ext cx="5197475" cy="1225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4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A059DE-E695-433F-97B9-2CD8F27A147B}" type="slidenum">
              <a:rPr lang="he-IL" altLang="en-US"/>
              <a:pPr/>
              <a:t>38</a:t>
            </a:fld>
            <a:endParaRPr lang="en-US" altLang="en-US"/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Convolution</a:t>
            </a:r>
            <a:endParaRPr lang="en-GB"/>
          </a:p>
        </p:txBody>
      </p:sp>
      <p:graphicFrame>
        <p:nvGraphicFramePr>
          <p:cNvPr id="356355" name="Group 3"/>
          <p:cNvGraphicFramePr>
            <a:graphicFrameLocks noGrp="1"/>
          </p:cNvGraphicFramePr>
          <p:nvPr/>
        </p:nvGraphicFramePr>
        <p:xfrm>
          <a:off x="952500" y="1895475"/>
          <a:ext cx="2825750" cy="638175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6" name="Text Box 13"/>
          <p:cNvSpPr txBox="1">
            <a:spLocks noChangeArrowheads="1"/>
          </p:cNvSpPr>
          <p:nvPr/>
        </p:nvSpPr>
        <p:spPr bwMode="auto">
          <a:xfrm>
            <a:off x="4062413" y="1892300"/>
            <a:ext cx="4159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*</a:t>
            </a:r>
            <a:endParaRPr lang="en-GB" sz="3200">
              <a:latin typeface="Times New Roman" pitchFamily="18" charset="0"/>
            </a:endParaRPr>
          </a:p>
        </p:txBody>
      </p:sp>
      <p:graphicFrame>
        <p:nvGraphicFramePr>
          <p:cNvPr id="356366" name="Group 14"/>
          <p:cNvGraphicFramePr>
            <a:graphicFrameLocks noGrp="1"/>
          </p:cNvGraphicFramePr>
          <p:nvPr/>
        </p:nvGraphicFramePr>
        <p:xfrm>
          <a:off x="4475163" y="1890713"/>
          <a:ext cx="2825750" cy="638175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7" name="Text Box 24"/>
          <p:cNvSpPr txBox="1">
            <a:spLocks noChangeArrowheads="1"/>
          </p:cNvSpPr>
          <p:nvPr/>
        </p:nvSpPr>
        <p:spPr bwMode="auto">
          <a:xfrm>
            <a:off x="7575550" y="1935163"/>
            <a:ext cx="4159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=</a:t>
            </a:r>
            <a:endParaRPr lang="en-GB" sz="3200">
              <a:latin typeface="Times New Roman" pitchFamily="18" charset="0"/>
            </a:endParaRPr>
          </a:p>
        </p:txBody>
      </p:sp>
      <p:graphicFrame>
        <p:nvGraphicFramePr>
          <p:cNvPr id="356377" name="Group 25"/>
          <p:cNvGraphicFramePr>
            <a:graphicFrameLocks noGrp="1"/>
          </p:cNvGraphicFramePr>
          <p:nvPr/>
        </p:nvGraphicFramePr>
        <p:xfrm>
          <a:off x="2952750" y="3203575"/>
          <a:ext cx="2825750" cy="638175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516" name="Group 164"/>
          <p:cNvGraphicFramePr>
            <a:graphicFrameLocks noGrp="1"/>
          </p:cNvGraphicFramePr>
          <p:nvPr/>
        </p:nvGraphicFramePr>
        <p:xfrm>
          <a:off x="983762" y="5164259"/>
          <a:ext cx="7924800" cy="604838"/>
        </p:xfrm>
        <a:graphic>
          <a:graphicData uri="http://schemas.openxmlformats.org/drawingml/2006/table">
            <a:tbl>
              <a:tblPr/>
              <a:tblGrid>
                <a:gridCol w="88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2a+b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3a+2b+c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3b+2c</a:t>
                      </a:r>
                      <a:endParaRPr kumimoji="1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3c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96" name="Text Box 103"/>
          <p:cNvSpPr txBox="1">
            <a:spLocks noChangeArrowheads="1"/>
          </p:cNvSpPr>
          <p:nvPr/>
        </p:nvSpPr>
        <p:spPr bwMode="auto">
          <a:xfrm>
            <a:off x="8180388" y="4037013"/>
            <a:ext cx="4159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=</a:t>
            </a:r>
            <a:endParaRPr lang="en-GB" sz="3200">
              <a:latin typeface="Times New Roman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90600" y="4038600"/>
            <a:ext cx="2825750" cy="1076325"/>
            <a:chOff x="616" y="2538"/>
            <a:chExt cx="1780" cy="678"/>
          </a:xfrm>
        </p:grpSpPr>
        <p:sp>
          <p:nvSpPr>
            <p:cNvPr id="10342" name="Rectangle 107"/>
            <p:cNvSpPr>
              <a:spLocks noChangeArrowheads="1"/>
            </p:cNvSpPr>
            <p:nvPr/>
          </p:nvSpPr>
          <p:spPr bwMode="auto">
            <a:xfrm>
              <a:off x="1803" y="2538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1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43" name="Rectangle 108"/>
            <p:cNvSpPr>
              <a:spLocks noChangeArrowheads="1"/>
            </p:cNvSpPr>
            <p:nvPr/>
          </p:nvSpPr>
          <p:spPr bwMode="auto">
            <a:xfrm>
              <a:off x="1209" y="2538"/>
              <a:ext cx="594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2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44" name="Rectangle 109"/>
            <p:cNvSpPr>
              <a:spLocks noChangeArrowheads="1"/>
            </p:cNvSpPr>
            <p:nvPr/>
          </p:nvSpPr>
          <p:spPr bwMode="auto">
            <a:xfrm>
              <a:off x="616" y="2538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3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45" name="Line 110"/>
            <p:cNvSpPr>
              <a:spLocks noChangeShapeType="1"/>
            </p:cNvSpPr>
            <p:nvPr/>
          </p:nvSpPr>
          <p:spPr bwMode="auto">
            <a:xfrm>
              <a:off x="616" y="2538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6" name="Line 111"/>
            <p:cNvSpPr>
              <a:spLocks noChangeShapeType="1"/>
            </p:cNvSpPr>
            <p:nvPr/>
          </p:nvSpPr>
          <p:spPr bwMode="auto">
            <a:xfrm>
              <a:off x="616" y="2940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7" name="Line 112"/>
            <p:cNvSpPr>
              <a:spLocks noChangeShapeType="1"/>
            </p:cNvSpPr>
            <p:nvPr/>
          </p:nvSpPr>
          <p:spPr bwMode="auto">
            <a:xfrm>
              <a:off x="616" y="2538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8" name="Line 113"/>
            <p:cNvSpPr>
              <a:spLocks noChangeShapeType="1"/>
            </p:cNvSpPr>
            <p:nvPr/>
          </p:nvSpPr>
          <p:spPr bwMode="auto">
            <a:xfrm>
              <a:off x="1209" y="2538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9" name="Line 114"/>
            <p:cNvSpPr>
              <a:spLocks noChangeShapeType="1"/>
            </p:cNvSpPr>
            <p:nvPr/>
          </p:nvSpPr>
          <p:spPr bwMode="auto">
            <a:xfrm>
              <a:off x="1803" y="2538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0" name="Line 115"/>
            <p:cNvSpPr>
              <a:spLocks noChangeShapeType="1"/>
            </p:cNvSpPr>
            <p:nvPr/>
          </p:nvSpPr>
          <p:spPr bwMode="auto">
            <a:xfrm>
              <a:off x="2396" y="2538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51" name="Line 116"/>
            <p:cNvSpPr>
              <a:spLocks noChangeShapeType="1"/>
            </p:cNvSpPr>
            <p:nvPr/>
          </p:nvSpPr>
          <p:spPr bwMode="auto">
            <a:xfrm>
              <a:off x="1392" y="297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2971800" y="3962400"/>
            <a:ext cx="2825750" cy="1066800"/>
            <a:chOff x="2880" y="192"/>
            <a:chExt cx="1780" cy="672"/>
          </a:xfrm>
        </p:grpSpPr>
        <p:sp>
          <p:nvSpPr>
            <p:cNvPr id="10332" name="Rectangle 56"/>
            <p:cNvSpPr>
              <a:spLocks noChangeArrowheads="1"/>
            </p:cNvSpPr>
            <p:nvPr/>
          </p:nvSpPr>
          <p:spPr bwMode="auto">
            <a:xfrm>
              <a:off x="4067" y="192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1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33" name="Rectangle 57"/>
            <p:cNvSpPr>
              <a:spLocks noChangeArrowheads="1"/>
            </p:cNvSpPr>
            <p:nvPr/>
          </p:nvSpPr>
          <p:spPr bwMode="auto">
            <a:xfrm>
              <a:off x="3473" y="192"/>
              <a:ext cx="594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2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34" name="Rectangle 58"/>
            <p:cNvSpPr>
              <a:spLocks noChangeArrowheads="1"/>
            </p:cNvSpPr>
            <p:nvPr/>
          </p:nvSpPr>
          <p:spPr bwMode="auto">
            <a:xfrm>
              <a:off x="2880" y="192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3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35" name="Line 59"/>
            <p:cNvSpPr>
              <a:spLocks noChangeShapeType="1"/>
            </p:cNvSpPr>
            <p:nvPr/>
          </p:nvSpPr>
          <p:spPr bwMode="auto">
            <a:xfrm>
              <a:off x="2880" y="192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6" name="Line 60"/>
            <p:cNvSpPr>
              <a:spLocks noChangeShapeType="1"/>
            </p:cNvSpPr>
            <p:nvPr/>
          </p:nvSpPr>
          <p:spPr bwMode="auto">
            <a:xfrm>
              <a:off x="2880" y="594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7" name="Line 61"/>
            <p:cNvSpPr>
              <a:spLocks noChangeShapeType="1"/>
            </p:cNvSpPr>
            <p:nvPr/>
          </p:nvSpPr>
          <p:spPr bwMode="auto">
            <a:xfrm>
              <a:off x="2880" y="192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8" name="Line 62"/>
            <p:cNvSpPr>
              <a:spLocks noChangeShapeType="1"/>
            </p:cNvSpPr>
            <p:nvPr/>
          </p:nvSpPr>
          <p:spPr bwMode="auto">
            <a:xfrm>
              <a:off x="3473" y="192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9" name="Line 63"/>
            <p:cNvSpPr>
              <a:spLocks noChangeShapeType="1"/>
            </p:cNvSpPr>
            <p:nvPr/>
          </p:nvSpPr>
          <p:spPr bwMode="auto">
            <a:xfrm>
              <a:off x="4067" y="192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0" name="Line 64"/>
            <p:cNvSpPr>
              <a:spLocks noChangeShapeType="1"/>
            </p:cNvSpPr>
            <p:nvPr/>
          </p:nvSpPr>
          <p:spPr bwMode="auto">
            <a:xfrm>
              <a:off x="4660" y="192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1" name="Line 119"/>
            <p:cNvSpPr>
              <a:spLocks noChangeShapeType="1"/>
            </p:cNvSpPr>
            <p:nvPr/>
          </p:nvSpPr>
          <p:spPr bwMode="auto">
            <a:xfrm>
              <a:off x="3792" y="62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5029200" y="3963987"/>
            <a:ext cx="2825750" cy="1104900"/>
            <a:chOff x="3129" y="2520"/>
            <a:chExt cx="1780" cy="696"/>
          </a:xfrm>
        </p:grpSpPr>
        <p:sp>
          <p:nvSpPr>
            <p:cNvPr id="10322" name="Rectangle 76"/>
            <p:cNvSpPr>
              <a:spLocks noChangeArrowheads="1"/>
            </p:cNvSpPr>
            <p:nvPr/>
          </p:nvSpPr>
          <p:spPr bwMode="auto">
            <a:xfrm>
              <a:off x="4316" y="252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1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23" name="Rectangle 77"/>
            <p:cNvSpPr>
              <a:spLocks noChangeArrowheads="1"/>
            </p:cNvSpPr>
            <p:nvPr/>
          </p:nvSpPr>
          <p:spPr bwMode="auto">
            <a:xfrm>
              <a:off x="3722" y="2520"/>
              <a:ext cx="594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2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24" name="Rectangle 78"/>
            <p:cNvSpPr>
              <a:spLocks noChangeArrowheads="1"/>
            </p:cNvSpPr>
            <p:nvPr/>
          </p:nvSpPr>
          <p:spPr bwMode="auto">
            <a:xfrm>
              <a:off x="3129" y="252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3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25" name="Line 79"/>
            <p:cNvSpPr>
              <a:spLocks noChangeShapeType="1"/>
            </p:cNvSpPr>
            <p:nvPr/>
          </p:nvSpPr>
          <p:spPr bwMode="auto">
            <a:xfrm>
              <a:off x="3129" y="2520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6" name="Line 80"/>
            <p:cNvSpPr>
              <a:spLocks noChangeShapeType="1"/>
            </p:cNvSpPr>
            <p:nvPr/>
          </p:nvSpPr>
          <p:spPr bwMode="auto">
            <a:xfrm>
              <a:off x="3129" y="2922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7" name="Line 81"/>
            <p:cNvSpPr>
              <a:spLocks noChangeShapeType="1"/>
            </p:cNvSpPr>
            <p:nvPr/>
          </p:nvSpPr>
          <p:spPr bwMode="auto">
            <a:xfrm>
              <a:off x="3129" y="252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8" name="Line 82"/>
            <p:cNvSpPr>
              <a:spLocks noChangeShapeType="1"/>
            </p:cNvSpPr>
            <p:nvPr/>
          </p:nvSpPr>
          <p:spPr bwMode="auto">
            <a:xfrm>
              <a:off x="3722" y="252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9" name="Line 83"/>
            <p:cNvSpPr>
              <a:spLocks noChangeShapeType="1"/>
            </p:cNvSpPr>
            <p:nvPr/>
          </p:nvSpPr>
          <p:spPr bwMode="auto">
            <a:xfrm>
              <a:off x="4316" y="252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0" name="Line 84"/>
            <p:cNvSpPr>
              <a:spLocks noChangeShapeType="1"/>
            </p:cNvSpPr>
            <p:nvPr/>
          </p:nvSpPr>
          <p:spPr bwMode="auto">
            <a:xfrm>
              <a:off x="4909" y="252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31" name="Line 120"/>
            <p:cNvSpPr>
              <a:spLocks noChangeShapeType="1"/>
            </p:cNvSpPr>
            <p:nvPr/>
          </p:nvSpPr>
          <p:spPr bwMode="auto">
            <a:xfrm>
              <a:off x="4368" y="297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1981200" y="3962400"/>
            <a:ext cx="2825750" cy="1136650"/>
            <a:chOff x="1213" y="2500"/>
            <a:chExt cx="1780" cy="716"/>
          </a:xfrm>
        </p:grpSpPr>
        <p:sp>
          <p:nvSpPr>
            <p:cNvPr id="10312" name="Rectangle 134"/>
            <p:cNvSpPr>
              <a:spLocks noChangeArrowheads="1"/>
            </p:cNvSpPr>
            <p:nvPr/>
          </p:nvSpPr>
          <p:spPr bwMode="auto">
            <a:xfrm>
              <a:off x="2400" y="250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1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13" name="Rectangle 135"/>
            <p:cNvSpPr>
              <a:spLocks noChangeArrowheads="1"/>
            </p:cNvSpPr>
            <p:nvPr/>
          </p:nvSpPr>
          <p:spPr bwMode="auto">
            <a:xfrm>
              <a:off x="1806" y="2500"/>
              <a:ext cx="594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2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14" name="Rectangle 136"/>
            <p:cNvSpPr>
              <a:spLocks noChangeArrowheads="1"/>
            </p:cNvSpPr>
            <p:nvPr/>
          </p:nvSpPr>
          <p:spPr bwMode="auto">
            <a:xfrm>
              <a:off x="1213" y="250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3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15" name="Line 137"/>
            <p:cNvSpPr>
              <a:spLocks noChangeShapeType="1"/>
            </p:cNvSpPr>
            <p:nvPr/>
          </p:nvSpPr>
          <p:spPr bwMode="auto">
            <a:xfrm>
              <a:off x="1213" y="2500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6" name="Line 138"/>
            <p:cNvSpPr>
              <a:spLocks noChangeShapeType="1"/>
            </p:cNvSpPr>
            <p:nvPr/>
          </p:nvSpPr>
          <p:spPr bwMode="auto">
            <a:xfrm>
              <a:off x="1213" y="2902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7" name="Line 139"/>
            <p:cNvSpPr>
              <a:spLocks noChangeShapeType="1"/>
            </p:cNvSpPr>
            <p:nvPr/>
          </p:nvSpPr>
          <p:spPr bwMode="auto">
            <a:xfrm>
              <a:off x="1213" y="250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8" name="Line 140"/>
            <p:cNvSpPr>
              <a:spLocks noChangeShapeType="1"/>
            </p:cNvSpPr>
            <p:nvPr/>
          </p:nvSpPr>
          <p:spPr bwMode="auto">
            <a:xfrm>
              <a:off x="1806" y="250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9" name="Line 141"/>
            <p:cNvSpPr>
              <a:spLocks noChangeShapeType="1"/>
            </p:cNvSpPr>
            <p:nvPr/>
          </p:nvSpPr>
          <p:spPr bwMode="auto">
            <a:xfrm>
              <a:off x="2400" y="250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0" name="Line 142"/>
            <p:cNvSpPr>
              <a:spLocks noChangeShapeType="1"/>
            </p:cNvSpPr>
            <p:nvPr/>
          </p:nvSpPr>
          <p:spPr bwMode="auto">
            <a:xfrm>
              <a:off x="2993" y="250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21" name="Line 143"/>
            <p:cNvSpPr>
              <a:spLocks noChangeShapeType="1"/>
            </p:cNvSpPr>
            <p:nvPr/>
          </p:nvSpPr>
          <p:spPr bwMode="auto">
            <a:xfrm>
              <a:off x="2016" y="297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" name="Group 162"/>
          <p:cNvGrpSpPr>
            <a:grpSpLocks/>
          </p:cNvGrpSpPr>
          <p:nvPr/>
        </p:nvGrpSpPr>
        <p:grpSpPr bwMode="auto">
          <a:xfrm>
            <a:off x="3962400" y="3962400"/>
            <a:ext cx="2825750" cy="990600"/>
            <a:chOff x="3744" y="1680"/>
            <a:chExt cx="1780" cy="624"/>
          </a:xfrm>
        </p:grpSpPr>
        <p:sp>
          <p:nvSpPr>
            <p:cNvPr id="10302" name="Rectangle 149"/>
            <p:cNvSpPr>
              <a:spLocks noChangeArrowheads="1"/>
            </p:cNvSpPr>
            <p:nvPr/>
          </p:nvSpPr>
          <p:spPr bwMode="auto">
            <a:xfrm>
              <a:off x="4931" y="168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1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03" name="Rectangle 150"/>
            <p:cNvSpPr>
              <a:spLocks noChangeArrowheads="1"/>
            </p:cNvSpPr>
            <p:nvPr/>
          </p:nvSpPr>
          <p:spPr bwMode="auto">
            <a:xfrm>
              <a:off x="4337" y="1680"/>
              <a:ext cx="594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2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04" name="Rectangle 151"/>
            <p:cNvSpPr>
              <a:spLocks noChangeArrowheads="1"/>
            </p:cNvSpPr>
            <p:nvPr/>
          </p:nvSpPr>
          <p:spPr bwMode="auto">
            <a:xfrm>
              <a:off x="3744" y="1680"/>
              <a:ext cx="593" cy="4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99"/>
                </a:buClr>
                <a:buFont typeface="Wingdings" pitchFamily="2" charset="2"/>
                <a:buNone/>
              </a:pPr>
              <a:r>
                <a:rPr kumimoji="1" lang="en-US" sz="2800">
                  <a:solidFill>
                    <a:srgbClr val="003399"/>
                  </a:solidFill>
                  <a:latin typeface="Tahoma" pitchFamily="34" charset="0"/>
                </a:rPr>
                <a:t>3</a:t>
              </a:r>
              <a:endParaRPr kumimoji="1" lang="en-GB" sz="280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0305" name="Line 152"/>
            <p:cNvSpPr>
              <a:spLocks noChangeShapeType="1"/>
            </p:cNvSpPr>
            <p:nvPr/>
          </p:nvSpPr>
          <p:spPr bwMode="auto">
            <a:xfrm>
              <a:off x="3744" y="1680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06" name="Line 154"/>
            <p:cNvSpPr>
              <a:spLocks noChangeShapeType="1"/>
            </p:cNvSpPr>
            <p:nvPr/>
          </p:nvSpPr>
          <p:spPr bwMode="auto">
            <a:xfrm>
              <a:off x="3744" y="168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07" name="Line 155"/>
            <p:cNvSpPr>
              <a:spLocks noChangeShapeType="1"/>
            </p:cNvSpPr>
            <p:nvPr/>
          </p:nvSpPr>
          <p:spPr bwMode="auto">
            <a:xfrm>
              <a:off x="4337" y="168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08" name="Line 156"/>
            <p:cNvSpPr>
              <a:spLocks noChangeShapeType="1"/>
            </p:cNvSpPr>
            <p:nvPr/>
          </p:nvSpPr>
          <p:spPr bwMode="auto">
            <a:xfrm>
              <a:off x="4931" y="1680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09" name="Line 157"/>
            <p:cNvSpPr>
              <a:spLocks noChangeShapeType="1"/>
            </p:cNvSpPr>
            <p:nvPr/>
          </p:nvSpPr>
          <p:spPr bwMode="auto">
            <a:xfrm>
              <a:off x="5524" y="1680"/>
              <a:ext cx="0" cy="4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0" name="Line 153"/>
            <p:cNvSpPr>
              <a:spLocks noChangeShapeType="1"/>
            </p:cNvSpPr>
            <p:nvPr/>
          </p:nvSpPr>
          <p:spPr bwMode="auto">
            <a:xfrm>
              <a:off x="3744" y="2064"/>
              <a:ext cx="17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11" name="Line 158"/>
            <p:cNvSpPr>
              <a:spLocks noChangeShapeType="1"/>
            </p:cNvSpPr>
            <p:nvPr/>
          </p:nvSpPr>
          <p:spPr bwMode="auto">
            <a:xfrm>
              <a:off x="5088" y="20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aphicFrame>
        <p:nvGraphicFramePr>
          <p:cNvPr id="10242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34042"/>
              </p:ext>
            </p:extLst>
          </p:nvPr>
        </p:nvGraphicFramePr>
        <p:xfrm>
          <a:off x="6461124" y="121444"/>
          <a:ext cx="26447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660240" progId="Equation.3">
                  <p:embed/>
                </p:oleObj>
              </mc:Choice>
              <mc:Fallback>
                <p:oleObj name="Equation" r:id="rId3" imgW="1612800" imgH="660240" progId="Equation.3">
                  <p:embed/>
                  <p:pic>
                    <p:nvPicPr>
                      <p:cNvPr id="10242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4" y="121444"/>
                        <a:ext cx="2644775" cy="10826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Group 25"/>
          <p:cNvGraphicFramePr>
            <a:graphicFrameLocks noGrp="1"/>
          </p:cNvGraphicFramePr>
          <p:nvPr/>
        </p:nvGraphicFramePr>
        <p:xfrm>
          <a:off x="119185" y="3211390"/>
          <a:ext cx="2825750" cy="638175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roup 25"/>
          <p:cNvGraphicFramePr>
            <a:graphicFrameLocks noGrp="1"/>
          </p:cNvGraphicFramePr>
          <p:nvPr/>
        </p:nvGraphicFramePr>
        <p:xfrm>
          <a:off x="5786315" y="3206994"/>
          <a:ext cx="2825750" cy="638175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1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981200" y="5224584"/>
            <a:ext cx="533400" cy="4286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2841136" y="5277095"/>
            <a:ext cx="892663" cy="4286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974122" y="5288085"/>
            <a:ext cx="1436077" cy="4286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650523" y="5246564"/>
            <a:ext cx="1148892" cy="40664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7055644" y="5276849"/>
            <a:ext cx="640555" cy="4286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8133859" y="5224584"/>
            <a:ext cx="533400" cy="4286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4113C-63A2-493F-B971-267AD973B627}"/>
              </a:ext>
            </a:extLst>
          </p:cNvPr>
          <p:cNvSpPr txBox="1"/>
          <p:nvPr/>
        </p:nvSpPr>
        <p:spPr>
          <a:xfrm>
            <a:off x="702813" y="24717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A</a:t>
            </a:r>
            <a:endParaRPr lang="en-IL" dirty="0">
              <a:solidFill>
                <a:srgbClr val="0066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AB0550-63E6-4BE7-ACE0-E4BE2D99EC6E}"/>
              </a:ext>
            </a:extLst>
          </p:cNvPr>
          <p:cNvSpPr txBox="1"/>
          <p:nvPr/>
        </p:nvSpPr>
        <p:spPr>
          <a:xfrm>
            <a:off x="4258180" y="246730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I</a:t>
            </a:r>
            <a:endParaRPr lang="en-IL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4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 vs.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                            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Arial" pitchFamily="34" charset="0"/>
                  </a:rPr>
                  <a:t>Convolution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r>
                  <a:rPr lang="en-US" dirty="0">
                    <a:latin typeface="Arial" pitchFamily="34" charset="0"/>
                  </a:rPr>
                  <a:t>Cross-correlation (no reflection)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>
                  <a:solidFill>
                    <a:srgbClr val="0066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743200" y="3101853"/>
            <a:ext cx="2157412" cy="334962"/>
            <a:chOff x="2911" y="1127"/>
            <a:chExt cx="1013" cy="193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99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 0     1      4      7      6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7" name="Group 30"/>
          <p:cNvGrpSpPr>
            <a:grpSpLocks/>
          </p:cNvGrpSpPr>
          <p:nvPr/>
        </p:nvGrpSpPr>
        <p:grpSpPr bwMode="auto">
          <a:xfrm>
            <a:off x="2722967" y="3593757"/>
            <a:ext cx="2157412" cy="338433"/>
            <a:chOff x="2911" y="1127"/>
            <a:chExt cx="1013" cy="195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94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 0     1      4      7    6</a:t>
              </a: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>
            <a:off x="3252788" y="4748463"/>
            <a:ext cx="2157412" cy="334962"/>
            <a:chOff x="2911" y="1127"/>
            <a:chExt cx="1013" cy="193"/>
          </a:xfrm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99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 0     2      5      8      3</a:t>
              </a: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1" name="Group 30"/>
          <p:cNvGrpSpPr>
            <a:grpSpLocks/>
          </p:cNvGrpSpPr>
          <p:nvPr/>
        </p:nvGrpSpPr>
        <p:grpSpPr bwMode="auto">
          <a:xfrm>
            <a:off x="3232555" y="5240367"/>
            <a:ext cx="2157412" cy="338433"/>
            <a:chOff x="2911" y="1127"/>
            <a:chExt cx="1013" cy="195"/>
          </a:xfrm>
        </p:grpSpPr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787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 0     3      8      5</a:t>
              </a:r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8" name="Group 30"/>
          <p:cNvGrpSpPr>
            <a:grpSpLocks/>
          </p:cNvGrpSpPr>
          <p:nvPr/>
        </p:nvGrpSpPr>
        <p:grpSpPr bwMode="auto">
          <a:xfrm>
            <a:off x="1675143" y="2048139"/>
            <a:ext cx="2157412" cy="334962"/>
            <a:chOff x="2911" y="1127"/>
            <a:chExt cx="1013" cy="193"/>
          </a:xfrm>
        </p:grpSpPr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99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 0     1      2      3      0</a:t>
              </a:r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2107477" y="2048139"/>
            <a:ext cx="1294873" cy="333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12404" y="2028494"/>
            <a:ext cx="858423" cy="3502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grpSp>
        <p:nvGrpSpPr>
          <p:cNvPr id="67" name="Group 30"/>
          <p:cNvGrpSpPr>
            <a:grpSpLocks/>
          </p:cNvGrpSpPr>
          <p:nvPr/>
        </p:nvGrpSpPr>
        <p:grpSpPr bwMode="auto">
          <a:xfrm>
            <a:off x="4880379" y="2048138"/>
            <a:ext cx="2157412" cy="338433"/>
            <a:chOff x="2911" y="1127"/>
            <a:chExt cx="1013" cy="195"/>
          </a:xfrm>
        </p:grpSpPr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2916" y="1127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>
              <a:off x="37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522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911" y="1128"/>
              <a:ext cx="760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 0     1      2     0</a:t>
              </a: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33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3114" y="112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1524000" y="1752600"/>
            <a:ext cx="583477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427973" y="1788469"/>
            <a:ext cx="583477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01484" y="1937952"/>
            <a:ext cx="583477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249775" y="1788469"/>
            <a:ext cx="815459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8352" y="524210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2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675448" y="2994068"/>
            <a:ext cx="249493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150873" y="4717201"/>
            <a:ext cx="249493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6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Matching Object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 l="33398" t="12192" r="39519" b="44617"/>
          <a:stretch>
            <a:fillRect/>
          </a:stretch>
        </p:blipFill>
        <p:spPr bwMode="auto">
          <a:xfrm>
            <a:off x="7738268" y="347819"/>
            <a:ext cx="74453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6" descr="indoor_02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525" y="2108200"/>
            <a:ext cx="41798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7413" y="2116138"/>
            <a:ext cx="4224337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95950" y="3009900"/>
            <a:ext cx="2657475" cy="1895475"/>
            <a:chOff x="3588" y="1896"/>
            <a:chExt cx="1674" cy="1194"/>
          </a:xfrm>
        </p:grpSpPr>
        <p:sp>
          <p:nvSpPr>
            <p:cNvPr id="66577" name="Rectangle 11"/>
            <p:cNvSpPr>
              <a:spLocks noChangeArrowheads="1"/>
            </p:cNvSpPr>
            <p:nvPr/>
          </p:nvSpPr>
          <p:spPr bwMode="auto">
            <a:xfrm>
              <a:off x="3960" y="2034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8" name="Rectangle 12"/>
            <p:cNvSpPr>
              <a:spLocks noChangeArrowheads="1"/>
            </p:cNvSpPr>
            <p:nvPr/>
          </p:nvSpPr>
          <p:spPr bwMode="auto">
            <a:xfrm>
              <a:off x="4470" y="1896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9" name="Rectangle 13"/>
            <p:cNvSpPr>
              <a:spLocks noChangeArrowheads="1"/>
            </p:cNvSpPr>
            <p:nvPr/>
          </p:nvSpPr>
          <p:spPr bwMode="auto">
            <a:xfrm>
              <a:off x="4956" y="2076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0" name="Rectangle 14"/>
            <p:cNvSpPr>
              <a:spLocks noChangeArrowheads="1"/>
            </p:cNvSpPr>
            <p:nvPr/>
          </p:nvSpPr>
          <p:spPr bwMode="auto">
            <a:xfrm>
              <a:off x="3588" y="2481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1" name="Rectangle 15"/>
            <p:cNvSpPr>
              <a:spLocks noChangeArrowheads="1"/>
            </p:cNvSpPr>
            <p:nvPr/>
          </p:nvSpPr>
          <p:spPr bwMode="auto">
            <a:xfrm>
              <a:off x="3972" y="2649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82" name="Rectangle 16"/>
            <p:cNvSpPr>
              <a:spLocks noChangeArrowheads="1"/>
            </p:cNvSpPr>
            <p:nvPr/>
          </p:nvSpPr>
          <p:spPr bwMode="auto">
            <a:xfrm>
              <a:off x="4152" y="2631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44588" y="2981325"/>
            <a:ext cx="2635250" cy="1895475"/>
            <a:chOff x="3588" y="1896"/>
            <a:chExt cx="1674" cy="1194"/>
          </a:xfrm>
        </p:grpSpPr>
        <p:sp>
          <p:nvSpPr>
            <p:cNvPr id="66571" name="Rectangle 18"/>
            <p:cNvSpPr>
              <a:spLocks noChangeArrowheads="1"/>
            </p:cNvSpPr>
            <p:nvPr/>
          </p:nvSpPr>
          <p:spPr bwMode="auto">
            <a:xfrm>
              <a:off x="3960" y="2034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2" name="Rectangle 19"/>
            <p:cNvSpPr>
              <a:spLocks noChangeArrowheads="1"/>
            </p:cNvSpPr>
            <p:nvPr/>
          </p:nvSpPr>
          <p:spPr bwMode="auto">
            <a:xfrm>
              <a:off x="4470" y="1896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3" name="Rectangle 20"/>
            <p:cNvSpPr>
              <a:spLocks noChangeArrowheads="1"/>
            </p:cNvSpPr>
            <p:nvPr/>
          </p:nvSpPr>
          <p:spPr bwMode="auto">
            <a:xfrm>
              <a:off x="4956" y="2076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4" name="Rectangle 21"/>
            <p:cNvSpPr>
              <a:spLocks noChangeArrowheads="1"/>
            </p:cNvSpPr>
            <p:nvPr/>
          </p:nvSpPr>
          <p:spPr bwMode="auto">
            <a:xfrm>
              <a:off x="3588" y="2481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5" name="Rectangle 22"/>
            <p:cNvSpPr>
              <a:spLocks noChangeArrowheads="1"/>
            </p:cNvSpPr>
            <p:nvPr/>
          </p:nvSpPr>
          <p:spPr bwMode="auto">
            <a:xfrm>
              <a:off x="3972" y="2649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576" name="Rectangle 23"/>
            <p:cNvSpPr>
              <a:spLocks noChangeArrowheads="1"/>
            </p:cNvSpPr>
            <p:nvPr/>
          </p:nvSpPr>
          <p:spPr bwMode="auto">
            <a:xfrm>
              <a:off x="4152" y="2631"/>
              <a:ext cx="306" cy="441"/>
            </a:xfrm>
            <a:prstGeom prst="rect">
              <a:avLst/>
            </a:prstGeom>
            <a:noFill/>
            <a:ln w="28575">
              <a:solidFill>
                <a:srgbClr val="F101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62600" y="6396038"/>
            <a:ext cx="34290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Adapted  from </a:t>
            </a:r>
            <a:r>
              <a:rPr lang="en-US" dirty="0" err="1"/>
              <a:t>T</a:t>
            </a:r>
            <a:r>
              <a:rPr lang="en-US" dirty="0" err="1">
                <a:latin typeface="Calibri" pitchFamily="34" charset="0"/>
              </a:rPr>
              <a:t>orralba</a:t>
            </a:r>
            <a:endParaRPr lang="he-IL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52400" y="2133600"/>
            <a:ext cx="769938" cy="1195388"/>
          </a:xfrm>
          <a:prstGeom prst="rect">
            <a:avLst/>
          </a:prstGeom>
          <a:noFill/>
          <a:ln w="57150">
            <a:solidFill>
              <a:srgbClr val="F101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634983" y="3124200"/>
            <a:ext cx="242406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ea typeface="Arial" charset="0"/>
                <a:cs typeface="Arial" charset="0"/>
              </a:rPr>
              <a:t>Not good enough!</a:t>
            </a:r>
          </a:p>
          <a:p>
            <a:pPr algn="ctr" eaLnBrk="1" hangingPunct="1">
              <a:defRPr/>
            </a:pPr>
            <a:r>
              <a:rPr lang="en-US" dirty="0">
                <a:ea typeface="Arial" charset="0"/>
                <a:cs typeface="Arial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957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6482 L 0.41597 -0.06482 L 0.41597 -0.03542 L 0.00399 -0.03542 L 0.00399 -0.0044 L 0.41597 -0.0044 L 0.41597 0.02523 L 0.00851 0.02523 L 0.00851 0.05301 L 0.41424 0.05301 L 0.41424 0.08264 L 0.00677 0.08264 L 0.00677 0.11666 L 0.41424 0.11666 L 0.41424 0.15231 L 0.00851 0.15231 L 0.00851 0.18958 L 0.41597 0.18958 L 0.41285 0.2331 L 0.01163 0.2331 L 0.01163 0.27662 L 0.41597 0.27801 L 0.41597 0.32014 L 0.01302 0.31852 " pathEditMode="relative" rAng="0" ptsTypes="AAAAAAAAAAAAAAAAAAA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Convolution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1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7201" y="1885950"/>
                <a:ext cx="7772400" cy="44971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dirty="0">
                    <a:latin typeface="Arial" pitchFamily="34" charset="0"/>
                  </a:rPr>
                  <a:t>Commutative (</a:t>
                </a:r>
                <a:r>
                  <a:rPr lang="he-IL" dirty="0">
                    <a:solidFill>
                      <a:srgbClr val="00B0F0"/>
                    </a:solidFill>
                    <a:latin typeface="Arial" pitchFamily="34" charset="0"/>
                  </a:rPr>
                  <a:t>חילוף</a:t>
                </a:r>
                <a:r>
                  <a:rPr lang="en-US" dirty="0">
                    <a:latin typeface="Arial" pitchFamily="34" charset="0"/>
                  </a:rPr>
                  <a:t>): </a:t>
                </a:r>
                <a:endParaRPr lang="en-US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latin typeface="Arial" pitchFamily="34" charset="0"/>
                </a:endParaRPr>
              </a:p>
              <a:p>
                <a:r>
                  <a:rPr lang="en-US" dirty="0">
                    <a:latin typeface="Arial" pitchFamily="34" charset="0"/>
                  </a:rPr>
                  <a:t>Associative</a:t>
                </a:r>
                <a:r>
                  <a:rPr lang="he-IL" dirty="0">
                    <a:latin typeface="Arial" pitchFamily="34" charset="0"/>
                  </a:rPr>
                  <a:t> </a:t>
                </a:r>
                <a:r>
                  <a:rPr lang="en-US" dirty="0">
                    <a:latin typeface="Arial" pitchFamily="34" charset="0"/>
                  </a:rPr>
                  <a:t>(</a:t>
                </a:r>
                <a:r>
                  <a:rPr lang="he-IL" dirty="0">
                    <a:solidFill>
                      <a:srgbClr val="00B0F0"/>
                    </a:solidFill>
                    <a:latin typeface="Arial" pitchFamily="34" charset="0"/>
                  </a:rPr>
                  <a:t>קיבוץ</a:t>
                </a:r>
                <a:r>
                  <a:rPr lang="en-US" dirty="0">
                    <a:latin typeface="Arial" pitchFamily="34" charset="0"/>
                  </a:rPr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solidFill>
                    <a:srgbClr val="006600"/>
                  </a:solidFill>
                  <a:latin typeface="Arial" pitchFamily="34" charset="0"/>
                </a:endParaRPr>
              </a:p>
              <a:p>
                <a:r>
                  <a:rPr lang="en-US" dirty="0">
                    <a:latin typeface="Arial" pitchFamily="34" charset="0"/>
                  </a:rPr>
                  <a:t>Linear:</a:t>
                </a:r>
                <a:r>
                  <a:rPr lang="en-US" b="0" dirty="0">
                    <a:solidFill>
                      <a:srgbClr val="0066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>
                  <a:solidFill>
                    <a:srgbClr val="006600"/>
                  </a:solidFill>
                  <a:latin typeface="Arial" pitchFamily="34" charset="0"/>
                </a:endParaRPr>
              </a:p>
              <a:p>
                <a:r>
                  <a:rPr lang="en-US" dirty="0">
                    <a:latin typeface="Arial" pitchFamily="34" charset="0"/>
                  </a:rPr>
                  <a:t>Distributive (</a:t>
                </a:r>
                <a:r>
                  <a:rPr lang="he-IL" dirty="0">
                    <a:solidFill>
                      <a:srgbClr val="00B0F0"/>
                    </a:solidFill>
                    <a:latin typeface="Arial" pitchFamily="34" charset="0"/>
                  </a:rPr>
                  <a:t>פילוג</a:t>
                </a:r>
                <a:r>
                  <a:rPr lang="en-US" dirty="0">
                    <a:latin typeface="Arial" pitchFamily="34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1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1" y="1885950"/>
                <a:ext cx="7772400" cy="4497129"/>
              </a:xfrm>
              <a:prstGeom prst="rect">
                <a:avLst/>
              </a:prstGeom>
              <a:blipFill rotWithShape="0">
                <a:blip r:embed="rId2"/>
                <a:stretch>
                  <a:fillRect l="-1804" t="-1762" b="-678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5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2521F2-5D4B-4B3A-A587-7BE299231448}" type="slidenum">
              <a:rPr lang="he-IL" altLang="en-US"/>
              <a:pPr/>
              <a:t>41</a:t>
            </a:fld>
            <a:endParaRPr lang="en-US" altLang="en-US"/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91200" y="5334000"/>
          <a:ext cx="3124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660240" progId="Equation.3">
                  <p:embed/>
                </p:oleObj>
              </mc:Choice>
              <mc:Fallback>
                <p:oleObj name="Equation" r:id="rId3" imgW="2158920" imgH="6602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0"/>
                        <a:ext cx="31242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  <a:noFill/>
        </p:spPr>
        <p:txBody>
          <a:bodyPr/>
          <a:lstStyle/>
          <a:p>
            <a:r>
              <a:rPr lang="en-US"/>
              <a:t>2D Convolution</a:t>
            </a:r>
            <a:endParaRPr lang="en-GB"/>
          </a:p>
        </p:txBody>
      </p:sp>
      <p:graphicFrame>
        <p:nvGraphicFramePr>
          <p:cNvPr id="373764" name="Group 4"/>
          <p:cNvGraphicFramePr>
            <a:graphicFrameLocks noGrp="1"/>
          </p:cNvGraphicFramePr>
          <p:nvPr/>
        </p:nvGraphicFramePr>
        <p:xfrm>
          <a:off x="152400" y="1295400"/>
          <a:ext cx="6096000" cy="4064001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 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X+2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X+3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X+4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X+5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Y+1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Y+2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Y+3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Y+4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Y+5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900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841" name="Group 81"/>
          <p:cNvGraphicFramePr>
            <a:graphicFrameLocks noGrp="1"/>
          </p:cNvGraphicFramePr>
          <p:nvPr/>
        </p:nvGraphicFramePr>
        <p:xfrm>
          <a:off x="3644900" y="3627438"/>
          <a:ext cx="2611438" cy="1741488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867" name="Group 107"/>
          <p:cNvGraphicFramePr>
            <a:graphicFrameLocks noGrp="1"/>
          </p:cNvGraphicFramePr>
          <p:nvPr/>
        </p:nvGraphicFramePr>
        <p:xfrm>
          <a:off x="1041400" y="2444750"/>
          <a:ext cx="2611438" cy="1741488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893" name="Group 133"/>
          <p:cNvGraphicFramePr>
            <a:graphicFrameLocks noGrp="1"/>
          </p:cNvGraphicFramePr>
          <p:nvPr/>
        </p:nvGraphicFramePr>
        <p:xfrm>
          <a:off x="2763838" y="1855788"/>
          <a:ext cx="2611437" cy="1741488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919" name="Group 159"/>
          <p:cNvGraphicFramePr>
            <a:graphicFrameLocks noGrp="1"/>
          </p:cNvGraphicFramePr>
          <p:nvPr/>
        </p:nvGraphicFramePr>
        <p:xfrm>
          <a:off x="1901825" y="1860550"/>
          <a:ext cx="2611438" cy="1741488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945" name="Group 185"/>
          <p:cNvGraphicFramePr>
            <a:graphicFrameLocks noGrp="1"/>
          </p:cNvGraphicFramePr>
          <p:nvPr/>
        </p:nvGraphicFramePr>
        <p:xfrm>
          <a:off x="1028700" y="1862138"/>
          <a:ext cx="2611438" cy="1735138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67" name="Object 211"/>
          <p:cNvGraphicFramePr>
            <a:graphicFrameLocks noChangeAspect="1"/>
          </p:cNvGraphicFramePr>
          <p:nvPr/>
        </p:nvGraphicFramePr>
        <p:xfrm>
          <a:off x="6781800" y="1752600"/>
          <a:ext cx="14509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1143000" progId="Equation.3">
                  <p:embed/>
                </p:oleObj>
              </mc:Choice>
              <mc:Fallback>
                <p:oleObj name="Equation" r:id="rId5" imgW="1002960" imgH="1143000" progId="Equation.3">
                  <p:embed/>
                  <p:pic>
                    <p:nvPicPr>
                      <p:cNvPr id="11267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752600"/>
                        <a:ext cx="145097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185"/>
          <p:cNvGraphicFramePr>
            <a:graphicFrameLocks noGrp="1"/>
          </p:cNvGraphicFramePr>
          <p:nvPr/>
        </p:nvGraphicFramePr>
        <p:xfrm>
          <a:off x="6908923" y="3567114"/>
          <a:ext cx="1943100" cy="1369219"/>
        </p:xfrm>
        <a:graphic>
          <a:graphicData uri="http://schemas.openxmlformats.org/drawingml/2006/table">
            <a:tbl>
              <a:tblPr/>
              <a:tblGrid>
                <a:gridCol w="647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*I</a:t>
                      </a:r>
                      <a:r>
                        <a:rPr kumimoji="1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*K</a:t>
                      </a:r>
                      <a:r>
                        <a:rPr kumimoji="1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45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6E15E7-B66F-49D3-B618-79E20B1D4808}" type="slidenum">
              <a:rPr lang="he-IL" altLang="en-US"/>
              <a:pPr/>
              <a:t>42</a:t>
            </a:fld>
            <a:endParaRPr lang="en-US" altLang="en-US"/>
          </a:p>
        </p:txBody>
      </p:sp>
      <p:sp>
        <p:nvSpPr>
          <p:cNvPr id="13319" name="Footer Placeholder 7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114800" cy="2286000"/>
          </a:xfrm>
        </p:spPr>
        <p:txBody>
          <a:bodyPr/>
          <a:lstStyle/>
          <a:p>
            <a:r>
              <a:rPr lang="en-US" altLang="he-IL"/>
              <a:t>Discrete Differential Operators</a:t>
            </a:r>
          </a:p>
        </p:txBody>
      </p:sp>
      <p:sp>
        <p:nvSpPr>
          <p:cNvPr id="133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he-IL" sz="2800"/>
          </a:p>
          <a:p>
            <a:endParaRPr lang="en-US" altLang="he-IL" sz="2800"/>
          </a:p>
          <a:p>
            <a:endParaRPr lang="en-US" altLang="he-IL" sz="2800"/>
          </a:p>
          <a:p>
            <a:endParaRPr lang="en-US" altLang="he-IL" sz="2800"/>
          </a:p>
          <a:p>
            <a:endParaRPr lang="en-US" altLang="he-IL" sz="2800"/>
          </a:p>
          <a:p>
            <a:endParaRPr lang="en-US" altLang="he-IL" sz="2800"/>
          </a:p>
          <a:p>
            <a:pPr>
              <a:buFont typeface="Wingdings" pitchFamily="2" charset="2"/>
              <a:buNone/>
            </a:pPr>
            <a:r>
              <a:rPr lang="en-US" altLang="he-IL" sz="2800"/>
              <a:t>		</a:t>
            </a:r>
            <a:endParaRPr lang="en-US" altLang="he-IL" sz="2800">
              <a:sym typeface="Symbol" pitchFamily="18" charset="2"/>
            </a:endParaRPr>
          </a:p>
        </p:txBody>
      </p:sp>
      <p:graphicFrame>
        <p:nvGraphicFramePr>
          <p:cNvPr id="36250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10200" y="3224213"/>
          <a:ext cx="18399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825480" imgH="228600" progId="Equation.3">
                  <p:embed/>
                </p:oleObj>
              </mc:Choice>
              <mc:Fallback>
                <p:oleObj name="משוואה" r:id="rId3" imgW="825480" imgH="228600" progId="Equation.3">
                  <p:embed/>
                  <p:pic>
                    <p:nvPicPr>
                      <p:cNvPr id="362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24213"/>
                        <a:ext cx="1839913" cy="509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5597525" y="4125913"/>
          <a:ext cx="13716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736560" imgH="685800" progId="Equation.3">
                  <p:embed/>
                </p:oleObj>
              </mc:Choice>
              <mc:Fallback>
                <p:oleObj name="משוואה" r:id="rId5" imgW="736560" imgH="685800" progId="Equation.3">
                  <p:embed/>
                  <p:pic>
                    <p:nvPicPr>
                      <p:cNvPr id="362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4125913"/>
                        <a:ext cx="1371600" cy="1277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3159125"/>
          <a:ext cx="3014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2197080" imgH="393480" progId="Equation.3">
                  <p:embed/>
                </p:oleObj>
              </mc:Choice>
              <mc:Fallback>
                <p:oleObj name="משוואה" r:id="rId7" imgW="2197080" imgH="393480" progId="Equation.3">
                  <p:embed/>
                  <p:pic>
                    <p:nvPicPr>
                      <p:cNvPr id="13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59125"/>
                        <a:ext cx="3014663" cy="539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4"/>
          <p:cNvGraphicFramePr>
            <a:graphicFrameLocks noChangeAspect="1"/>
          </p:cNvGraphicFramePr>
          <p:nvPr/>
        </p:nvGraphicFramePr>
        <p:xfrm>
          <a:off x="609600" y="4419600"/>
          <a:ext cx="34972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2209680" imgH="419040" progId="Equation.3">
                  <p:embed/>
                </p:oleObj>
              </mc:Choice>
              <mc:Fallback>
                <p:oleObj name="משוואה" r:id="rId9" imgW="2209680" imgH="419040" progId="Equation.3">
                  <p:embed/>
                  <p:pic>
                    <p:nvPicPr>
                      <p:cNvPr id="1331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3497263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5"/>
          <p:cNvSpPr>
            <a:spLocks noChangeArrowheads="1"/>
          </p:cNvSpPr>
          <p:nvPr/>
        </p:nvSpPr>
        <p:spPr bwMode="auto">
          <a:xfrm>
            <a:off x="4572000" y="9906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kumimoji="1" lang="en-US" altLang="he-IL" sz="4000">
                <a:solidFill>
                  <a:srgbClr val="990099"/>
                </a:solidFill>
                <a:latin typeface="Arial Black" pitchFamily="34" charset="0"/>
              </a:rPr>
              <a:t>Convolution Mask</a:t>
            </a:r>
          </a:p>
        </p:txBody>
      </p:sp>
      <p:sp>
        <p:nvSpPr>
          <p:cNvPr id="362512" name="AutoShape 16"/>
          <p:cNvSpPr>
            <a:spLocks noChangeArrowheads="1"/>
          </p:cNvSpPr>
          <p:nvPr/>
        </p:nvSpPr>
        <p:spPr bwMode="auto">
          <a:xfrm>
            <a:off x="4419600" y="3352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62513" name="AutoShape 17"/>
          <p:cNvSpPr>
            <a:spLocks noChangeArrowheads="1"/>
          </p:cNvSpPr>
          <p:nvPr/>
        </p:nvSpPr>
        <p:spPr bwMode="auto">
          <a:xfrm>
            <a:off x="4381500" y="45720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604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2" grpId="0" animBg="1"/>
      <p:bldP spid="3625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D0D510-C23A-41BE-A269-F701C98506B3}" type="slidenum">
              <a:rPr lang="he-IL" altLang="en-US"/>
              <a:pPr/>
              <a:t>43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Noise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An image is a physical measurement that is subject to noise</a:t>
            </a:r>
          </a:p>
          <a:p>
            <a:pPr lvl="1"/>
            <a:r>
              <a:rPr lang="en-US" altLang="he-IL" dirty="0"/>
              <a:t>Due to: sampling, quantization, </a:t>
            </a:r>
            <a:r>
              <a:rPr lang="en-US" altLang="he-IL" dirty="0" err="1"/>
              <a:t>etc</a:t>
            </a:r>
            <a:endParaRPr lang="en-US" altLang="he-IL" dirty="0"/>
          </a:p>
          <a:p>
            <a:r>
              <a:rPr lang="en-US" altLang="he-IL" dirty="0"/>
              <a:t>Handling noise: </a:t>
            </a:r>
          </a:p>
          <a:p>
            <a:pPr lvl="1"/>
            <a:r>
              <a:rPr lang="en-US" altLang="he-IL" dirty="0"/>
              <a:t>Smooth the image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6398" y="3429000"/>
            <a:ext cx="230760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867362"/>
            <a:ext cx="2059329" cy="1600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236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04B94-5BF1-4991-8BB0-E16EDB33EDB4}" type="slidenum">
              <a:rPr lang="he-IL" altLang="en-US"/>
              <a:pPr/>
              <a:t>44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Smoothing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990099"/>
                </a:solidFill>
              </a:rPr>
              <a:t>Average neighborhood</a:t>
            </a:r>
            <a:r>
              <a:rPr lang="en-US" dirty="0"/>
              <a:t> 	</a:t>
            </a:r>
            <a:r>
              <a:rPr lang="en-US" dirty="0">
                <a:solidFill>
                  <a:srgbClr val="990099"/>
                </a:solidFill>
              </a:rPr>
              <a:t>convolution mask</a:t>
            </a:r>
            <a:endParaRPr lang="en-US" sz="2800" dirty="0">
              <a:solidFill>
                <a:srgbClr val="990099"/>
              </a:solidFill>
            </a:endParaRPr>
          </a:p>
          <a:p>
            <a:r>
              <a:rPr lang="en-US" sz="2400" dirty="0">
                <a:solidFill>
                  <a:srgbClr val="006600"/>
                </a:solidFill>
              </a:rPr>
              <a:t>I(x-1,y)+I(</a:t>
            </a:r>
            <a:r>
              <a:rPr lang="en-US" sz="2400" dirty="0" err="1">
                <a:solidFill>
                  <a:srgbClr val="006600"/>
                </a:solidFill>
              </a:rPr>
              <a:t>x,y</a:t>
            </a:r>
            <a:r>
              <a:rPr lang="en-US" sz="2400" dirty="0">
                <a:solidFill>
                  <a:srgbClr val="006600"/>
                </a:solidFill>
              </a:rPr>
              <a:t>)+I(x+1,y)    		</a:t>
            </a:r>
            <a:endParaRPr lang="en-US" sz="2400" dirty="0"/>
          </a:p>
          <a:p>
            <a:r>
              <a:rPr lang="en-US" sz="2400" dirty="0">
                <a:solidFill>
                  <a:srgbClr val="006600"/>
                </a:solidFill>
              </a:rPr>
              <a:t>I(x-1,y)+2*I(</a:t>
            </a:r>
            <a:r>
              <a:rPr lang="en-US" sz="2400" dirty="0" err="1">
                <a:solidFill>
                  <a:srgbClr val="006600"/>
                </a:solidFill>
              </a:rPr>
              <a:t>x,y</a:t>
            </a:r>
            <a:r>
              <a:rPr lang="en-US" sz="2400" dirty="0">
                <a:solidFill>
                  <a:srgbClr val="006600"/>
                </a:solidFill>
              </a:rPr>
              <a:t>)+I(x+1,y)    		[1 2 1]</a:t>
            </a:r>
            <a:endParaRPr lang="en-US" sz="2400" dirty="0"/>
          </a:p>
          <a:p>
            <a:r>
              <a:rPr lang="en-US" sz="2400" dirty="0">
                <a:solidFill>
                  <a:srgbClr val="006600"/>
                </a:solidFill>
              </a:rPr>
              <a:t>I(x-1,y-1)+I(x,y-1)+I(x+1,y-1) +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	I(x-1,y)+2*I(</a:t>
            </a:r>
            <a:r>
              <a:rPr lang="en-US" sz="2400" dirty="0" err="1">
                <a:solidFill>
                  <a:srgbClr val="006600"/>
                </a:solidFill>
              </a:rPr>
              <a:t>x,y</a:t>
            </a:r>
            <a:r>
              <a:rPr lang="en-US" sz="2400" dirty="0">
                <a:solidFill>
                  <a:srgbClr val="006600"/>
                </a:solidFill>
              </a:rPr>
              <a:t>)+I(x+1,y)+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	I(x-1,y+1)+I(x,y+1)+I(x+1,y+1)</a:t>
            </a:r>
          </a:p>
          <a:p>
            <a:r>
              <a:rPr lang="en-US" dirty="0"/>
              <a:t>Normalization the mask</a:t>
            </a:r>
          </a:p>
          <a:p>
            <a:r>
              <a:rPr lang="en-US" dirty="0">
                <a:solidFill>
                  <a:srgbClr val="33CCFF"/>
                </a:solidFill>
              </a:rPr>
              <a:t>Gaussian</a:t>
            </a:r>
          </a:p>
          <a:p>
            <a:endParaRPr lang="en-US" dirty="0"/>
          </a:p>
        </p:txBody>
      </p:sp>
      <p:graphicFrame>
        <p:nvGraphicFramePr>
          <p:cNvPr id="884740" name="Object 4"/>
          <p:cNvGraphicFramePr>
            <a:graphicFrameLocks noChangeAspect="1"/>
          </p:cNvGraphicFramePr>
          <p:nvPr/>
        </p:nvGraphicFramePr>
        <p:xfrm>
          <a:off x="6096000" y="3429000"/>
          <a:ext cx="14033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558720" progId="Equation.3">
                  <p:embed/>
                </p:oleObj>
              </mc:Choice>
              <mc:Fallback>
                <p:oleObj name="Equation" r:id="rId3" imgW="634680" imgH="558720" progId="Equation.3">
                  <p:embed/>
                  <p:pic>
                    <p:nvPicPr>
                      <p:cNvPr id="884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140335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5943600" y="2428875"/>
            <a:ext cx="996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dirty="0">
                <a:solidFill>
                  <a:srgbClr val="006600"/>
                </a:solidFill>
              </a:rPr>
              <a:t>[1 1 1]</a:t>
            </a:r>
          </a:p>
        </p:txBody>
      </p:sp>
    </p:spTree>
    <p:extLst>
      <p:ext uri="{BB962C8B-B14F-4D97-AF65-F5344CB8AC3E}">
        <p14:creationId xmlns:p14="http://schemas.microsoft.com/office/powerpoint/2010/main" val="3159514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04B94-5BF1-4991-8BB0-E16EDB33EDB4}" type="slidenum">
              <a:rPr lang="he-IL" altLang="en-US"/>
              <a:pPr/>
              <a:t>45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47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Image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r>
                  <a:rPr lang="en-US" dirty="0"/>
                  <a:t>Smoothing mask</a:t>
                </a:r>
                <a:r>
                  <a:rPr lang="en-US" dirty="0">
                    <a:solidFill>
                      <a:srgbClr val="99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[1 2 1]</a:t>
                </a:r>
              </a:p>
              <a:p>
                <a:r>
                  <a:rPr lang="en-US" dirty="0"/>
                  <a:t>Derivative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Which side is cheaper to compute?</a:t>
                </a:r>
              </a:p>
            </p:txBody>
          </p:sp>
        </mc:Choice>
        <mc:Fallback xmlns="">
          <p:sp>
            <p:nvSpPr>
              <p:cNvPr id="884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9" t="-2044" b="-4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7289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5F89C9-8100-4092-89E4-2F6477B75239}" type="slidenum">
              <a:rPr lang="he-IL" altLang="en-US"/>
              <a:pPr/>
              <a:t>46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Smoothing and Taking Derivatives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78800" cy="4171950"/>
          </a:xfrm>
        </p:spPr>
        <p:txBody>
          <a:bodyPr/>
          <a:lstStyle/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pPr>
              <a:buFont typeface="Wingdings" pitchFamily="2" charset="2"/>
              <a:buNone/>
            </a:pPr>
            <a:r>
              <a:rPr lang="en-US" altLang="he-IL"/>
              <a:t>		</a:t>
            </a:r>
            <a:endParaRPr lang="en-US" altLang="he-IL">
              <a:sym typeface="Symbol" pitchFamily="18" charset="2"/>
            </a:endParaRPr>
          </a:p>
        </p:txBody>
      </p:sp>
      <p:graphicFrame>
        <p:nvGraphicFramePr>
          <p:cNvPr id="890884" name="Object 4"/>
          <p:cNvGraphicFramePr>
            <a:graphicFrameLocks noChangeAspect="1"/>
          </p:cNvGraphicFramePr>
          <p:nvPr/>
        </p:nvGraphicFramePr>
        <p:xfrm>
          <a:off x="731838" y="2133600"/>
          <a:ext cx="2981325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095200" progId="Equation.3">
                  <p:embed/>
                </p:oleObj>
              </mc:Choice>
              <mc:Fallback>
                <p:oleObj name="Equation" r:id="rId3" imgW="1600200" imgH="2095200" progId="Equation.3">
                  <p:embed/>
                  <p:pic>
                    <p:nvPicPr>
                      <p:cNvPr id="890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133600"/>
                        <a:ext cx="2981325" cy="3902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5" name="Object 5"/>
          <p:cNvGraphicFramePr>
            <a:graphicFrameLocks noChangeAspect="1"/>
          </p:cNvGraphicFramePr>
          <p:nvPr/>
        </p:nvGraphicFramePr>
        <p:xfrm>
          <a:off x="4876800" y="1981200"/>
          <a:ext cx="3705225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560" imgH="2108160" progId="Equation.3">
                  <p:embed/>
                </p:oleObj>
              </mc:Choice>
              <mc:Fallback>
                <p:oleObj name="Equation" r:id="rId5" imgW="1879560" imgH="2108160" progId="Equation.3">
                  <p:embed/>
                  <p:pic>
                    <p:nvPicPr>
                      <p:cNvPr id="890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81200"/>
                        <a:ext cx="3705225" cy="4154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86" name="Text Box 6"/>
          <p:cNvSpPr txBox="1">
            <a:spLocks noChangeArrowheads="1"/>
          </p:cNvSpPr>
          <p:nvPr/>
        </p:nvSpPr>
        <p:spPr bwMode="auto">
          <a:xfrm>
            <a:off x="39624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</a:t>
            </a:r>
            <a:endParaRPr lang="en-GB"/>
          </a:p>
        </p:txBody>
      </p:sp>
      <p:sp>
        <p:nvSpPr>
          <p:cNvPr id="890887" name="Text Box 7"/>
          <p:cNvSpPr txBox="1">
            <a:spLocks noChangeArrowheads="1"/>
          </p:cNvSpPr>
          <p:nvPr/>
        </p:nvSpPr>
        <p:spPr bwMode="auto">
          <a:xfrm>
            <a:off x="2438400" y="42481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Smoothing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0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A4659-3689-49DF-AED6-B4A00C8E5829}" type="slidenum">
              <a:rPr lang="he-IL" altLang="en-US"/>
              <a:pPr/>
              <a:t>47</a:t>
            </a:fld>
            <a:endParaRPr lang="en-US" alt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Gaussian Filter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175625" cy="1590675"/>
          </a:xfrm>
        </p:spPr>
        <p:txBody>
          <a:bodyPr/>
          <a:lstStyle/>
          <a:p>
            <a:r>
              <a:rPr lang="en-US" altLang="he-IL" sz="2800"/>
              <a:t>The best function that is localized in the spatial and frequency (scale) domains</a:t>
            </a:r>
          </a:p>
        </p:txBody>
      </p:sp>
      <p:pic>
        <p:nvPicPr>
          <p:cNvPr id="813061" name="Picture 5" descr="gau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4424363"/>
            <a:ext cx="2570162" cy="1927225"/>
          </a:xfrm>
          <a:prstGeom prst="rect">
            <a:avLst/>
          </a:prstGeom>
          <a:noFill/>
        </p:spPr>
      </p:pic>
      <p:pic>
        <p:nvPicPr>
          <p:cNvPr id="8130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725" y="3973513"/>
            <a:ext cx="3314700" cy="2486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81306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098800" y="3095625"/>
          <a:ext cx="3017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574640" imgH="457200" progId="Equation.3">
                  <p:embed/>
                </p:oleObj>
              </mc:Choice>
              <mc:Fallback>
                <p:oleObj name="משוואה" r:id="rId5" imgW="1574640" imgH="457200" progId="Equation.3">
                  <p:embed/>
                  <p:pic>
                    <p:nvPicPr>
                      <p:cNvPr id="813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095625"/>
                        <a:ext cx="3017838" cy="87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33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3A2E-FBCD-8F1E-20F7-EAFAF99E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D6A5-688C-75BD-D8D1-62A14620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 corner by shift-variant</a:t>
            </a:r>
          </a:p>
          <a:p>
            <a:r>
              <a:rPr lang="en-US" dirty="0"/>
              <a:t>Harris corner detector - algorithm</a:t>
            </a:r>
          </a:p>
          <a:p>
            <a:pPr lvl="1"/>
            <a:r>
              <a:rPr lang="en-US" dirty="0"/>
              <a:t>Smoothing – will finish next class</a:t>
            </a:r>
          </a:p>
          <a:p>
            <a:pPr lvl="1"/>
            <a:r>
              <a:rPr lang="en-US" dirty="0"/>
              <a:t>Convolution -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E7AB4-EE34-5235-5AB4-58202D051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C0A9-8D79-3E61-D501-0490F03963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76189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CA2-91FE-F7EC-2C64-E5379C5E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A7A48-3450-3C2F-B108-1210CF175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Harris: </a:t>
                </a:r>
              </a:p>
              <a:p>
                <a:pPr lvl="1"/>
                <a:r>
                  <a:rPr lang="en-US" dirty="0"/>
                  <a:t>Let – smoothing with a Gaussian –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</a:t>
                </a:r>
              </a:p>
              <a:p>
                <a:r>
                  <a:rPr lang="en-US" dirty="0"/>
                  <a:t>Matching of image patches</a:t>
                </a:r>
              </a:p>
              <a:p>
                <a:pPr lvl="1"/>
                <a:r>
                  <a:rPr lang="en-US" dirty="0"/>
                  <a:t>Patch descriptors</a:t>
                </a:r>
              </a:p>
              <a:p>
                <a:pPr lvl="1"/>
                <a:r>
                  <a:rPr lang="en-US" dirty="0"/>
                  <a:t>Choosing a match</a:t>
                </a:r>
              </a:p>
              <a:p>
                <a:r>
                  <a:rPr lang="en-US" dirty="0"/>
                  <a:t>Edge Detector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A7A48-3450-3C2F-B108-1210CF175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898" b="-6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55632-6EC2-0232-467B-86373A5A2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39C8-FAE3-9B29-CCFF-76391F6B98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19093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Image Regions</a:t>
            </a:r>
            <a:br>
              <a:rPr lang="en-US" dirty="0"/>
            </a:br>
            <a:r>
              <a:rPr lang="en-US" dirty="0"/>
              <a:t>(patches)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6" name="Picture 2" descr="http://farm1.static.flickr.com/47/136915456_c6f719ea3f.jpg?v=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90600" y="2149475"/>
            <a:ext cx="30861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farm1.static.flickr.com/133/328570837_37b6289916.jpg?v=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892675" y="2144712"/>
            <a:ext cx="32607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2711450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65875" y="2674937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2559050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15000" y="2330450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2178050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3016250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905000" y="2393950"/>
            <a:ext cx="3810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81475" y="2238375"/>
            <a:ext cx="4667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Arial" pitchFamily="34" charset="0"/>
              </a:rPr>
              <a:t>50</a:t>
            </a:r>
            <a:endParaRPr lang="en-US" sz="2000" b="0" baseline="-250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590800" y="2711450"/>
            <a:ext cx="3775075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7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7200" y="2559050"/>
            <a:ext cx="4667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Arial" pitchFamily="34" charset="0"/>
              </a:rPr>
              <a:t>75</a:t>
            </a:r>
            <a:endParaRPr lang="en-US" sz="2000" b="0" baseline="-250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8" name="Freeform 1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562100" y="2330450"/>
            <a:ext cx="3848100" cy="1155700"/>
          </a:xfrm>
          <a:custGeom>
            <a:avLst/>
            <a:gdLst>
              <a:gd name="T0" fmla="*/ 24 w 2424"/>
              <a:gd name="T1" fmla="*/ 0 h 728"/>
              <a:gd name="T2" fmla="*/ 72 w 2424"/>
              <a:gd name="T3" fmla="*/ 528 h 728"/>
              <a:gd name="T4" fmla="*/ 456 w 2424"/>
              <a:gd name="T5" fmla="*/ 720 h 728"/>
              <a:gd name="T6" fmla="*/ 2424 w 2424"/>
              <a:gd name="T7" fmla="*/ 480 h 728"/>
              <a:gd name="T8" fmla="*/ 0 60000 65536"/>
              <a:gd name="T9" fmla="*/ 0 60000 65536"/>
              <a:gd name="T10" fmla="*/ 0 60000 65536"/>
              <a:gd name="T11" fmla="*/ 0 60000 65536"/>
              <a:gd name="T12" fmla="*/ 0 w 2424"/>
              <a:gd name="T13" fmla="*/ 0 h 728"/>
              <a:gd name="T14" fmla="*/ 2424 w 2424"/>
              <a:gd name="T15" fmla="*/ 728 h 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4" h="728">
                <a:moveTo>
                  <a:pt x="24" y="0"/>
                </a:moveTo>
                <a:cubicBezTo>
                  <a:pt x="12" y="204"/>
                  <a:pt x="0" y="408"/>
                  <a:pt x="72" y="528"/>
                </a:cubicBezTo>
                <a:cubicBezTo>
                  <a:pt x="144" y="648"/>
                  <a:pt x="64" y="728"/>
                  <a:pt x="456" y="720"/>
                </a:cubicBezTo>
                <a:cubicBezTo>
                  <a:pt x="848" y="712"/>
                  <a:pt x="1636" y="596"/>
                  <a:pt x="2424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9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1000" y="3016250"/>
            <a:ext cx="6080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Arial" pitchFamily="34" charset="0"/>
              </a:rPr>
              <a:t>200</a:t>
            </a:r>
            <a:endParaRPr lang="en-US" sz="2000" b="0" baseline="-25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4464050"/>
            <a:ext cx="1630363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latin typeface="Arial" pitchFamily="34" charset="0"/>
              </a:rPr>
              <a:t>feature distance</a:t>
            </a:r>
            <a:endParaRPr lang="en-US" sz="1600" b="0" baseline="-25000">
              <a:latin typeface="Arial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 flipV="1">
            <a:off x="4648200" y="2863850"/>
            <a:ext cx="161925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2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14788" y="3241675"/>
            <a:ext cx="962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rgbClr val="FF0000"/>
                </a:solidFill>
                <a:latin typeface="Arial" pitchFamily="34" charset="0"/>
              </a:rPr>
              <a:t>false match</a:t>
            </a:r>
            <a:endParaRPr lang="en-US" sz="1200" b="0" baseline="-25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49713" y="2449512"/>
            <a:ext cx="903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accent2"/>
                </a:solidFill>
                <a:latin typeface="Arial" pitchFamily="34" charset="0"/>
              </a:rPr>
              <a:t>true match</a:t>
            </a:r>
            <a:endParaRPr lang="en-US" sz="1200" b="0" baseline="-250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4838352"/>
            <a:ext cx="313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oogle Sans"/>
              </a:rPr>
              <a:t>Trevi</a:t>
            </a:r>
            <a:r>
              <a:rPr lang="en-US" dirty="0">
                <a:latin typeface="Google Sans"/>
              </a:rPr>
              <a:t> Fountain, Rome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7F08C-2FAB-6715-578C-0AC55BFE7ECA}"/>
              </a:ext>
            </a:extLst>
          </p:cNvPr>
          <p:cNvSpPr txBox="1"/>
          <p:nvPr/>
        </p:nvSpPr>
        <p:spPr>
          <a:xfrm>
            <a:off x="3698875" y="541178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regions ?</a:t>
            </a:r>
          </a:p>
        </p:txBody>
      </p:sp>
    </p:spTree>
    <p:extLst>
      <p:ext uri="{BB962C8B-B14F-4D97-AF65-F5344CB8AC3E}">
        <p14:creationId xmlns:p14="http://schemas.microsoft.com/office/powerpoint/2010/main" val="38800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Descriptors</a:t>
            </a:r>
          </a:p>
          <a:p>
            <a:r>
              <a:rPr lang="en-US" dirty="0"/>
              <a:t>Matching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6790" y="2712393"/>
            <a:ext cx="5369844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1590" y="4693593"/>
            <a:ext cx="2380122" cy="65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6190" y="4693593"/>
            <a:ext cx="2195512" cy="64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00290" y="5455593"/>
            <a:ext cx="29718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Taken from </a:t>
            </a:r>
            <a:r>
              <a:rPr lang="en-US" dirty="0" err="1"/>
              <a:t>Szeliski</a:t>
            </a:r>
            <a:endParaRPr lang="he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F095B8-3AEF-7AE7-BB2D-547D014FF6D2}"/>
              </a:ext>
            </a:extLst>
          </p:cNvPr>
          <p:cNvSpPr/>
          <p:nvPr/>
        </p:nvSpPr>
        <p:spPr bwMode="auto">
          <a:xfrm>
            <a:off x="838200" y="1885950"/>
            <a:ext cx="1600200" cy="55245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0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recognizing: </a:t>
            </a:r>
          </a:p>
          <a:p>
            <a:pPr lvl="1"/>
            <a:r>
              <a:rPr lang="en-US" dirty="0"/>
              <a:t>Object, scene, action…</a:t>
            </a:r>
          </a:p>
          <a:p>
            <a:r>
              <a:rPr lang="en-US" dirty="0"/>
              <a:t>Geometry:</a:t>
            </a:r>
          </a:p>
          <a:p>
            <a:pPr lvl="1"/>
            <a:r>
              <a:rPr lang="en-US" dirty="0"/>
              <a:t>Camera calibration</a:t>
            </a:r>
          </a:p>
          <a:p>
            <a:pPr lvl="1"/>
            <a:r>
              <a:rPr lang="en-US" dirty="0"/>
              <a:t>3D reconstruction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More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6" name="Picture 2" descr="http://farm1.static.flickr.com/47/136915456_c6f719ea3f.jpg?v=0">
            <a:extLst>
              <a:ext uri="{FF2B5EF4-FFF2-40B4-BE49-F238E27FC236}">
                <a16:creationId xmlns:a16="http://schemas.microsoft.com/office/drawing/2014/main" id="{A86D9636-FE72-347F-539F-A144B6FC005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7350" y="1981200"/>
            <a:ext cx="30861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126FF-0E52-1C33-5638-97F316C888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15150" y="2543175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B659F99-E62A-1DD2-D8AA-930D3365E97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9350" y="2390775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379DBE6-BE42-7FEA-1DAF-A7F5857BC85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00750" y="2009775"/>
            <a:ext cx="152400" cy="152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to compute</a:t>
            </a:r>
          </a:p>
          <a:p>
            <a:r>
              <a:rPr lang="en-US" dirty="0"/>
              <a:t>Key point location:</a:t>
            </a:r>
          </a:p>
          <a:p>
            <a:pPr lvl="1"/>
            <a:r>
              <a:rPr lang="en-US" dirty="0"/>
              <a:t>Invariant</a:t>
            </a:r>
          </a:p>
          <a:p>
            <a:pPr lvl="1"/>
            <a:r>
              <a:rPr lang="en-US" dirty="0"/>
              <a:t>Sufficient number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/>
              <a:t>Robust to variations</a:t>
            </a:r>
          </a:p>
          <a:p>
            <a:r>
              <a:rPr lang="en-US" dirty="0"/>
              <a:t>Matching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47872-EC26-4379-B80A-A446641D61FD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95600"/>
            <a:ext cx="5369844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ADF018-A9D6-49B5-AD97-88C3825789FE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Basic Image Features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Specific to objects</a:t>
            </a:r>
          </a:p>
          <a:p>
            <a:r>
              <a:rPr lang="en-US" altLang="he-IL" dirty="0"/>
              <a:t>Regions</a:t>
            </a:r>
          </a:p>
          <a:p>
            <a:r>
              <a:rPr lang="en-US" altLang="he-IL" dirty="0"/>
              <a:t>Contours:</a:t>
            </a:r>
          </a:p>
          <a:p>
            <a:pPr lvl="1"/>
            <a:r>
              <a:rPr lang="en-US" altLang="he-IL" dirty="0"/>
              <a:t>Gray (color) edges</a:t>
            </a:r>
          </a:p>
          <a:p>
            <a:pPr lvl="1"/>
            <a:r>
              <a:rPr lang="en-US" altLang="he-IL" dirty="0"/>
              <a:t>Circles, ….</a:t>
            </a:r>
          </a:p>
          <a:p>
            <a:r>
              <a:rPr lang="en-US" altLang="he-IL" dirty="0"/>
              <a:t>Points (corners, ..)</a:t>
            </a:r>
          </a:p>
          <a:p>
            <a:r>
              <a:rPr lang="en-US" altLang="he-IL" dirty="0"/>
              <a:t>CNN features</a:t>
            </a:r>
          </a:p>
          <a:p>
            <a:endParaRPr lang="en-US" altLang="he-IL" dirty="0"/>
          </a:p>
          <a:p>
            <a:endParaRPr lang="en-US" altLang="he-IL" dirty="0"/>
          </a:p>
        </p:txBody>
      </p:sp>
      <p:pic>
        <p:nvPicPr>
          <p:cNvPr id="54278" name="Picture 4" descr="a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480959"/>
            <a:ext cx="46482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5307012" y="5632660"/>
            <a:ext cx="3254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rtl="1"/>
            <a:r>
              <a:rPr lang="en-US" altLang="he-IL" dirty="0">
                <a:solidFill>
                  <a:srgbClr val="33CCFF"/>
                </a:solidFill>
                <a:latin typeface="Times New Roman" pitchFamily="18" charset="0"/>
              </a:rPr>
              <a:t>Evan Walker, 1903-1975</a:t>
            </a:r>
            <a:endParaRPr lang="en-US" altLang="en-US" dirty="0">
              <a:solidFill>
                <a:srgbClr val="33CCFF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76800"/>
            <a:ext cx="838200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he-IL" sz="1600" dirty="0">
                <a:solidFill>
                  <a:srgbClr val="0000CC"/>
                </a:solidFill>
              </a:rPr>
              <a:t>Today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1">
  <a:themeElements>
    <a:clrScheme name="class1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lass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lnDef>
  </a:objectDefaults>
  <a:extraClrSchemeLst>
    <a:extraClrScheme>
      <a:clrScheme name="class1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G:\vision-03\class1.ppt</Template>
  <TotalTime>18123</TotalTime>
  <Words>2112</Words>
  <Application>Microsoft Office PowerPoint</Application>
  <PresentationFormat>On-screen Show (4:3)</PresentationFormat>
  <Paragraphs>580</Paragraphs>
  <Slides>49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Black</vt:lpstr>
      <vt:lpstr>Calibri</vt:lpstr>
      <vt:lpstr>Cambria Math</vt:lpstr>
      <vt:lpstr>Google Sans</vt:lpstr>
      <vt:lpstr>Tahoma</vt:lpstr>
      <vt:lpstr>Times New Roman</vt:lpstr>
      <vt:lpstr>Times New Roman (Hebrew)</vt:lpstr>
      <vt:lpstr>Wingdings</vt:lpstr>
      <vt:lpstr>class1</vt:lpstr>
      <vt:lpstr>משוואה</vt:lpstr>
      <vt:lpstr>Equation</vt:lpstr>
      <vt:lpstr>Image Features Class 1 </vt:lpstr>
      <vt:lpstr>Matching a Template</vt:lpstr>
      <vt:lpstr>Matching a Template</vt:lpstr>
      <vt:lpstr>Matching Object</vt:lpstr>
      <vt:lpstr>Matching Image Regions (patches)</vt:lpstr>
      <vt:lpstr>Image Features</vt:lpstr>
      <vt:lpstr>Image Feature Matching</vt:lpstr>
      <vt:lpstr>Desired Properties</vt:lpstr>
      <vt:lpstr>Basic Image Features</vt:lpstr>
      <vt:lpstr>Matching, What?</vt:lpstr>
      <vt:lpstr>Interest Points + Edges</vt:lpstr>
      <vt:lpstr>Corners</vt:lpstr>
      <vt:lpstr>Observation</vt:lpstr>
      <vt:lpstr>Shift Correlation</vt:lpstr>
      <vt:lpstr>Efficient Computation</vt:lpstr>
      <vt:lpstr>Some Algebra</vt:lpstr>
      <vt:lpstr>Some Algebra </vt:lpstr>
      <vt:lpstr>Reminder</vt:lpstr>
      <vt:lpstr>Reminder</vt:lpstr>
      <vt:lpstr>Harris Matrix</vt:lpstr>
      <vt:lpstr>Back to Our Goal</vt:lpstr>
      <vt:lpstr>Observations </vt:lpstr>
      <vt:lpstr>Edge Direction &amp; Strength</vt:lpstr>
      <vt:lpstr>Harris Detector: Workflow</vt:lpstr>
      <vt:lpstr>Harris Detector: Workflow</vt:lpstr>
      <vt:lpstr>Harris Detector: Workflow</vt:lpstr>
      <vt:lpstr>Harris Detector: Workflow</vt:lpstr>
      <vt:lpstr>Harris Corner Detector Algorithm</vt:lpstr>
      <vt:lpstr>Harris Corner Detector Algorithm</vt:lpstr>
      <vt:lpstr>Harris Detector</vt:lpstr>
      <vt:lpstr>Pause</vt:lpstr>
      <vt:lpstr>Gradient: 2D</vt:lpstr>
      <vt:lpstr>How to compute it?</vt:lpstr>
      <vt:lpstr>Derivatives &amp; Discrete Derivatives</vt:lpstr>
      <vt:lpstr>Derivatives &amp; Discrete Derivatives</vt:lpstr>
      <vt:lpstr>Discrete Case</vt:lpstr>
      <vt:lpstr>Convolution</vt:lpstr>
      <vt:lpstr>1D Convolution</vt:lpstr>
      <vt:lpstr>Cross Correlation vs. Convolution</vt:lpstr>
      <vt:lpstr>Convolution Properties</vt:lpstr>
      <vt:lpstr>2D Convolution</vt:lpstr>
      <vt:lpstr>Discrete Differential Operators</vt:lpstr>
      <vt:lpstr>Noise</vt:lpstr>
      <vt:lpstr>Simple Smoothing</vt:lpstr>
      <vt:lpstr>Simple Smoothing</vt:lpstr>
      <vt:lpstr>Smoothing and Taking Derivatives</vt:lpstr>
      <vt:lpstr>Gaussian Filter</vt:lpstr>
      <vt:lpstr>Today</vt:lpstr>
      <vt:lpstr>Next Class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pod</dc:creator>
  <cp:lastModifiedBy>Moses Yael</cp:lastModifiedBy>
  <cp:revision>439</cp:revision>
  <cp:lastPrinted>2000-03-01T11:57:42Z</cp:lastPrinted>
  <dcterms:created xsi:type="dcterms:W3CDTF">2003-10-28T15:51:53Z</dcterms:created>
  <dcterms:modified xsi:type="dcterms:W3CDTF">2023-12-20T16:40:08Z</dcterms:modified>
</cp:coreProperties>
</file>