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</p:sldMasterIdLst>
  <p:notesMasterIdLst>
    <p:notesMasterId r:id="rId64"/>
  </p:notesMasterIdLst>
  <p:handoutMasterIdLst>
    <p:handoutMasterId r:id="rId65"/>
  </p:handoutMasterIdLst>
  <p:sldIdLst>
    <p:sldId id="256" r:id="rId2"/>
    <p:sldId id="520" r:id="rId3"/>
    <p:sldId id="833" r:id="rId4"/>
    <p:sldId id="488" r:id="rId5"/>
    <p:sldId id="515" r:id="rId6"/>
    <p:sldId id="516" r:id="rId7"/>
    <p:sldId id="501" r:id="rId8"/>
    <p:sldId id="502" r:id="rId9"/>
    <p:sldId id="837" r:id="rId10"/>
    <p:sldId id="503" r:id="rId11"/>
    <p:sldId id="504" r:id="rId12"/>
    <p:sldId id="896" r:id="rId13"/>
    <p:sldId id="897" r:id="rId14"/>
    <p:sldId id="838" r:id="rId15"/>
    <p:sldId id="898" r:id="rId16"/>
    <p:sldId id="899" r:id="rId17"/>
    <p:sldId id="840" r:id="rId18"/>
    <p:sldId id="841" r:id="rId19"/>
    <p:sldId id="842" r:id="rId20"/>
    <p:sldId id="843" r:id="rId21"/>
    <p:sldId id="844" r:id="rId22"/>
    <p:sldId id="943" r:id="rId23"/>
    <p:sldId id="944" r:id="rId24"/>
    <p:sldId id="846" r:id="rId25"/>
    <p:sldId id="845" r:id="rId26"/>
    <p:sldId id="942" r:id="rId27"/>
    <p:sldId id="514" r:id="rId28"/>
    <p:sldId id="518" r:id="rId29"/>
    <p:sldId id="522" r:id="rId30"/>
    <p:sldId id="523" r:id="rId31"/>
    <p:sldId id="831" r:id="rId32"/>
    <p:sldId id="524" r:id="rId33"/>
    <p:sldId id="525" r:id="rId34"/>
    <p:sldId id="526" r:id="rId35"/>
    <p:sldId id="527" r:id="rId36"/>
    <p:sldId id="528" r:id="rId37"/>
    <p:sldId id="529" r:id="rId38"/>
    <p:sldId id="531" r:id="rId39"/>
    <p:sldId id="532" r:id="rId40"/>
    <p:sldId id="533" r:id="rId41"/>
    <p:sldId id="534" r:id="rId42"/>
    <p:sldId id="535" r:id="rId43"/>
    <p:sldId id="536" r:id="rId44"/>
    <p:sldId id="537" r:id="rId45"/>
    <p:sldId id="538" r:id="rId46"/>
    <p:sldId id="539" r:id="rId47"/>
    <p:sldId id="540" r:id="rId48"/>
    <p:sldId id="541" r:id="rId49"/>
    <p:sldId id="542" r:id="rId50"/>
    <p:sldId id="543" r:id="rId51"/>
    <p:sldId id="544" r:id="rId52"/>
    <p:sldId id="545" r:id="rId53"/>
    <p:sldId id="546" r:id="rId54"/>
    <p:sldId id="547" r:id="rId55"/>
    <p:sldId id="548" r:id="rId56"/>
    <p:sldId id="549" r:id="rId57"/>
    <p:sldId id="550" r:id="rId58"/>
    <p:sldId id="551" r:id="rId59"/>
    <p:sldId id="552" r:id="rId60"/>
    <p:sldId id="553" r:id="rId61"/>
    <p:sldId id="554" r:id="rId62"/>
    <p:sldId id="812" r:id="rId63"/>
  </p:sldIdLst>
  <p:sldSz cx="9144000" cy="6858000" type="screen4x3"/>
  <p:notesSz cx="7099300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 (Hebrew)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 (Hebrew)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 (Hebrew)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 (Hebrew)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 (Hebrew)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 (Hebrew)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 (Hebrew)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 (Hebrew)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 (Hebrew)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C99FF"/>
    <a:srgbClr val="990099"/>
    <a:srgbClr val="FF0000"/>
    <a:srgbClr val="66CCFF"/>
    <a:srgbClr val="FFFFCC"/>
    <a:srgbClr val="0033CC"/>
    <a:srgbClr val="33CC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60"/>
  </p:normalViewPr>
  <p:slideViewPr>
    <p:cSldViewPr snapToGrid="0" showGuides="1">
      <p:cViewPr varScale="1">
        <p:scale>
          <a:sx n="130" d="100"/>
          <a:sy n="130" d="100"/>
        </p:scale>
        <p:origin x="1074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2486"/>
    </p:cViewPr>
  </p:sorterViewPr>
  <p:notesViewPr>
    <p:cSldViewPr snapToGrid="0" showGuides="1">
      <p:cViewPr varScale="1">
        <p:scale>
          <a:sx n="65" d="100"/>
          <a:sy n="65" d="100"/>
        </p:scale>
        <p:origin x="-1842" y="-84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44.xml"/><Relationship Id="rId2" Type="http://schemas.openxmlformats.org/officeDocument/2006/relationships/slide" Target="slides/slide10.xml"/><Relationship Id="rId1" Type="http://schemas.openxmlformats.org/officeDocument/2006/relationships/slide" Target="slides/slide7.xml"/><Relationship Id="rId6" Type="http://schemas.openxmlformats.org/officeDocument/2006/relationships/slide" Target="slides/slide52.xml"/><Relationship Id="rId5" Type="http://schemas.openxmlformats.org/officeDocument/2006/relationships/slide" Target="slides/slide51.xml"/><Relationship Id="rId4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27" tIns="47664" rIns="95327" bIns="47664" numCol="1" anchor="t" anchorCtr="0" compatLnSpc="1">
            <a:prstTxWarp prst="textNoShape">
              <a:avLst/>
            </a:prstTxWarp>
          </a:bodyPr>
          <a:lstStyle>
            <a:lvl1pPr defTabSz="952500" rtl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27" tIns="47664" rIns="95327" bIns="47664" numCol="1" anchor="t" anchorCtr="0" compatLnSpc="1">
            <a:prstTxWarp prst="textNoShape">
              <a:avLst/>
            </a:prstTxWarp>
          </a:bodyPr>
          <a:lstStyle>
            <a:lvl1pPr algn="r" defTabSz="952500" rtl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27" tIns="47664" rIns="95327" bIns="47664" numCol="1" anchor="b" anchorCtr="0" compatLnSpc="1">
            <a:prstTxWarp prst="textNoShape">
              <a:avLst/>
            </a:prstTxWarp>
          </a:bodyPr>
          <a:lstStyle>
            <a:lvl1pPr defTabSz="952500" rtl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27" tIns="47664" rIns="95327" bIns="47664" numCol="1" anchor="b" anchorCtr="0" compatLnSpc="1">
            <a:prstTxWarp prst="textNoShape">
              <a:avLst/>
            </a:prstTxWarp>
          </a:bodyPr>
          <a:lstStyle>
            <a:lvl1pPr algn="r" defTabSz="952500" rtl="1"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8AC10E6A-D957-4D43-8316-347CC8482406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29257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27" tIns="47664" rIns="95327" bIns="47664" numCol="1" anchor="t" anchorCtr="0" compatLnSpc="1">
            <a:prstTxWarp prst="textNoShape">
              <a:avLst/>
            </a:prstTxWarp>
          </a:bodyPr>
          <a:lstStyle>
            <a:lvl1pPr defTabSz="952500" rtl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27" tIns="47664" rIns="95327" bIns="47664" numCol="1" anchor="t" anchorCtr="0" compatLnSpc="1">
            <a:prstTxWarp prst="textNoShape">
              <a:avLst/>
            </a:prstTxWarp>
          </a:bodyPr>
          <a:lstStyle>
            <a:lvl1pPr algn="r" defTabSz="952500" rtl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7738" y="4862513"/>
            <a:ext cx="520382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27" tIns="47664" rIns="95327" bIns="4766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noProof="0"/>
              <a:t>Click to edit Master text styles</a:t>
            </a:r>
          </a:p>
          <a:p>
            <a:pPr lvl="1"/>
            <a:r>
              <a:rPr lang="en-US" altLang="he-IL" noProof="0"/>
              <a:t>Second level</a:t>
            </a:r>
          </a:p>
          <a:p>
            <a:pPr lvl="2"/>
            <a:r>
              <a:rPr lang="en-US" altLang="he-IL" noProof="0"/>
              <a:t>Third level</a:t>
            </a:r>
          </a:p>
          <a:p>
            <a:pPr lvl="3"/>
            <a:r>
              <a:rPr lang="en-US" altLang="he-IL" noProof="0"/>
              <a:t>Fourth level</a:t>
            </a:r>
          </a:p>
          <a:p>
            <a:pPr lvl="4"/>
            <a:r>
              <a:rPr lang="en-US" altLang="he-IL" noProof="0"/>
              <a:t>Fifth level</a:t>
            </a:r>
            <a:endParaRPr lang="en-US" altLang="en-US" noProof="0"/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27" tIns="47664" rIns="95327" bIns="47664" numCol="1" anchor="b" anchorCtr="0" compatLnSpc="1">
            <a:prstTxWarp prst="textNoShape">
              <a:avLst/>
            </a:prstTxWarp>
          </a:bodyPr>
          <a:lstStyle>
            <a:lvl1pPr defTabSz="952500" rtl="1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27" tIns="47664" rIns="95327" bIns="47664" numCol="1" anchor="b" anchorCtr="0" compatLnSpc="1">
            <a:prstTxWarp prst="textNoShape">
              <a:avLst/>
            </a:prstTxWarp>
          </a:bodyPr>
          <a:lstStyle>
            <a:lvl1pPr algn="r" defTabSz="952500" rtl="1"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E2870DBE-D754-429F-8CFB-037BD7B09CAF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07550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1pPr>
            <a:lvl2pPr marL="742950" indent="-28575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2pPr>
            <a:lvl3pPr marL="1143000" indent="-22860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3pPr>
            <a:lvl4pPr marL="1600200" indent="-22860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4pPr>
            <a:lvl5pPr marL="2057400" indent="-22860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9pPr>
          </a:lstStyle>
          <a:p>
            <a:fld id="{8AE3F091-F280-4A3A-B11E-E61133FBF3C6}" type="slidenum">
              <a:rPr lang="he-IL" altLang="en-US" sz="1200" smtClean="0">
                <a:latin typeface="Times New Roman" panose="02020603050405020304" pitchFamily="18" charset="0"/>
              </a:rPr>
              <a:pPr/>
              <a:t>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3970104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6601F3-B17E-4C42-98B4-6964627A73D2}" type="slidenum">
              <a:rPr lang="he-IL" altLang="en-US" smtClean="0"/>
              <a:pPr/>
              <a:t>17</a:t>
            </a:fld>
            <a:endParaRPr lang="en-US" altLang="en-US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095038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CFCEC7-E418-469E-8358-0E5A9B2C93CC}" type="slidenum">
              <a:rPr lang="he-IL" altLang="en-US" smtClean="0"/>
              <a:pPr/>
              <a:t>18</a:t>
            </a:fld>
            <a:endParaRPr lang="en-US" altLang="en-US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979179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131B2C0-E57D-4FB7-A9C0-B5EFB6A68F9D}" type="slidenum">
              <a:rPr lang="he-IL" altLang="en-US" smtClean="0"/>
              <a:pPr/>
              <a:t>19</a:t>
            </a:fld>
            <a:endParaRPr lang="en-US" altLang="en-US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8899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B1A30A1-7EE8-422F-9730-65407FC7592A}" type="slidenum">
              <a:rPr lang="he-IL" altLang="en-US" smtClean="0"/>
              <a:pPr/>
              <a:t>20</a:t>
            </a:fld>
            <a:endParaRPr lang="en-US" altLang="en-US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500246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66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/>
          </a:p>
        </p:txBody>
      </p:sp>
      <p:sp>
        <p:nvSpPr>
          <p:cNvPr id="1566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4DA532-4473-4E0F-8C09-71BE5424AEB8}" type="slidenum">
              <a:rPr lang="he-IL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65822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56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/>
          </a:p>
        </p:txBody>
      </p:sp>
      <p:sp>
        <p:nvSpPr>
          <p:cNvPr id="1556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0FD02F-9EC1-4D82-9BD8-5F4ECB75A41A}" type="slidenum">
              <a:rPr lang="he-IL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38087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1pPr>
            <a:lvl2pPr marL="742950" indent="-28575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2pPr>
            <a:lvl3pPr marL="1143000" indent="-22860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3pPr>
            <a:lvl4pPr marL="1600200" indent="-22860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4pPr>
            <a:lvl5pPr marL="2057400" indent="-22860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9pPr>
          </a:lstStyle>
          <a:p>
            <a:fld id="{6F9A88FB-C04F-47CB-B161-1BE085236A66}" type="slidenum">
              <a:rPr lang="he-IL" altLang="en-US" sz="1200" smtClean="0">
                <a:latin typeface="Times New Roman" panose="02020603050405020304" pitchFamily="18" charset="0"/>
              </a:rPr>
              <a:pPr/>
              <a:t>29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0543046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1pPr>
            <a:lvl2pPr marL="742950" indent="-28575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2pPr>
            <a:lvl3pPr marL="1143000" indent="-22860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3pPr>
            <a:lvl4pPr marL="1600200" indent="-22860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4pPr>
            <a:lvl5pPr marL="2057400" indent="-22860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9pPr>
          </a:lstStyle>
          <a:p>
            <a:fld id="{16392A42-FF67-4CD5-8D0B-572A2F3DCC1B}" type="slidenum">
              <a:rPr lang="he-IL" altLang="en-US" sz="1200" smtClean="0">
                <a:latin typeface="Times New Roman" panose="02020603050405020304" pitchFamily="18" charset="0"/>
              </a:rPr>
              <a:pPr/>
              <a:t>32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9769980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1pPr>
            <a:lvl2pPr marL="742950" indent="-28575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2pPr>
            <a:lvl3pPr marL="1143000" indent="-22860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3pPr>
            <a:lvl4pPr marL="1600200" indent="-22860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4pPr>
            <a:lvl5pPr marL="2057400" indent="-22860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9pPr>
          </a:lstStyle>
          <a:p>
            <a:fld id="{16392A42-FF67-4CD5-8D0B-572A2F3DCC1B}" type="slidenum">
              <a:rPr lang="he-IL" altLang="en-US" sz="1200" smtClean="0">
                <a:latin typeface="Times New Roman" panose="02020603050405020304" pitchFamily="18" charset="0"/>
              </a:rPr>
              <a:pPr/>
              <a:t>33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 dirty="0"/>
          </a:p>
        </p:txBody>
      </p:sp>
    </p:spTree>
    <p:extLst>
      <p:ext uri="{BB962C8B-B14F-4D97-AF65-F5344CB8AC3E}">
        <p14:creationId xmlns:p14="http://schemas.microsoft.com/office/powerpoint/2010/main" val="23829058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1pPr>
            <a:lvl2pPr marL="742950" indent="-28575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2pPr>
            <a:lvl3pPr marL="1143000" indent="-22860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3pPr>
            <a:lvl4pPr marL="1600200" indent="-22860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4pPr>
            <a:lvl5pPr marL="2057400" indent="-22860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9pPr>
          </a:lstStyle>
          <a:p>
            <a:fld id="{3E741623-E712-4F25-9912-28205ADD47B7}" type="slidenum">
              <a:rPr lang="he-IL" altLang="en-US" sz="1200" smtClean="0">
                <a:latin typeface="Times New Roman" panose="02020603050405020304" pitchFamily="18" charset="0"/>
              </a:rPr>
              <a:pPr/>
              <a:t>34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997732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1pPr>
            <a:lvl2pPr marL="742950" indent="-28575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2pPr>
            <a:lvl3pPr marL="1143000" indent="-22860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3pPr>
            <a:lvl4pPr marL="1600200" indent="-22860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4pPr>
            <a:lvl5pPr marL="2057400" indent="-22860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9pPr>
          </a:lstStyle>
          <a:p>
            <a:fld id="{5E831B13-DD44-4AAA-AD72-4F99F90792B8}" type="slidenum">
              <a:rPr lang="he-IL" altLang="en-US" sz="1200" smtClean="0">
                <a:latin typeface="Times New Roman" panose="02020603050405020304" pitchFamily="18" charset="0"/>
              </a:rPr>
              <a:pPr/>
              <a:t>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0839520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1pPr>
            <a:lvl2pPr marL="742950" indent="-28575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2pPr>
            <a:lvl3pPr marL="1143000" indent="-22860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3pPr>
            <a:lvl4pPr marL="1600200" indent="-22860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4pPr>
            <a:lvl5pPr marL="2057400" indent="-22860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9pPr>
          </a:lstStyle>
          <a:p>
            <a:fld id="{5FF1FE35-7F38-463D-A3F8-D70576222A76}" type="slidenum">
              <a:rPr lang="he-IL" altLang="en-US" sz="1200" smtClean="0">
                <a:latin typeface="Times New Roman" panose="02020603050405020304" pitchFamily="18" charset="0"/>
              </a:rPr>
              <a:pPr/>
              <a:t>36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1407491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1pPr>
            <a:lvl2pPr marL="742950" indent="-28575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2pPr>
            <a:lvl3pPr marL="1143000" indent="-22860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3pPr>
            <a:lvl4pPr marL="1600200" indent="-22860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4pPr>
            <a:lvl5pPr marL="2057400" indent="-22860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9pPr>
          </a:lstStyle>
          <a:p>
            <a:fld id="{1393AD59-CFF7-45B0-872C-82ACBBE5EB93}" type="slidenum">
              <a:rPr lang="he-IL" altLang="en-US" sz="1200" smtClean="0">
                <a:latin typeface="Times New Roman" panose="02020603050405020304" pitchFamily="18" charset="0"/>
              </a:rPr>
              <a:pPr/>
              <a:t>37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6512" cy="3836988"/>
          </a:xfrm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6294136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/>
          </a:p>
        </p:txBody>
      </p:sp>
      <p:sp>
        <p:nvSpPr>
          <p:cNvPr id="942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1pPr>
            <a:lvl2pPr marL="742950" indent="-28575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2pPr>
            <a:lvl3pPr marL="1143000" indent="-22860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3pPr>
            <a:lvl4pPr marL="1600200" indent="-22860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4pPr>
            <a:lvl5pPr marL="2057400" indent="-22860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9pPr>
          </a:lstStyle>
          <a:p>
            <a:fld id="{5DD5AAF2-CCAA-4744-9985-7A4147A65D1B}" type="slidenum">
              <a:rPr lang="he-IL" altLang="en-US" sz="1200" smtClean="0">
                <a:latin typeface="Times New Roman" panose="02020603050405020304" pitchFamily="18" charset="0"/>
              </a:rPr>
              <a:pPr/>
              <a:t>38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319629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/>
          </a:p>
        </p:txBody>
      </p:sp>
      <p:sp>
        <p:nvSpPr>
          <p:cNvPr id="962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1pPr>
            <a:lvl2pPr marL="742950" indent="-28575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2pPr>
            <a:lvl3pPr marL="1143000" indent="-22860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3pPr>
            <a:lvl4pPr marL="1600200" indent="-22860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4pPr>
            <a:lvl5pPr marL="2057400" indent="-22860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9pPr>
          </a:lstStyle>
          <a:p>
            <a:fld id="{1E726C59-FECC-4266-AF0A-6AE0A73392EE}" type="slidenum">
              <a:rPr lang="he-IL" altLang="en-US" sz="1200" smtClean="0">
                <a:latin typeface="Times New Roman" panose="02020603050405020304" pitchFamily="18" charset="0"/>
              </a:rPr>
              <a:pPr/>
              <a:t>39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31178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1pPr>
            <a:lvl2pPr marL="742950" indent="-28575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2pPr>
            <a:lvl3pPr marL="1143000" indent="-22860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3pPr>
            <a:lvl4pPr marL="1600200" indent="-22860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4pPr>
            <a:lvl5pPr marL="2057400" indent="-22860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9pPr>
          </a:lstStyle>
          <a:p>
            <a:fld id="{07508888-F40C-4347-A0AB-D2E77F206CBE}" type="slidenum">
              <a:rPr lang="he-IL" altLang="en-US" sz="1200" smtClean="0">
                <a:latin typeface="Times New Roman" panose="02020603050405020304" pitchFamily="18" charset="0"/>
              </a:rPr>
              <a:pPr/>
              <a:t>44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6557233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/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1pPr>
            <a:lvl2pPr marL="742950" indent="-28575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2pPr>
            <a:lvl3pPr marL="1143000" indent="-22860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3pPr>
            <a:lvl4pPr marL="1600200" indent="-22860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4pPr>
            <a:lvl5pPr marL="2057400" indent="-22860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9pPr>
          </a:lstStyle>
          <a:p>
            <a:fld id="{E9C3C46B-0074-4BD2-9028-E9218A3377A4}" type="slidenum">
              <a:rPr lang="he-IL" altLang="en-US" sz="1200" smtClean="0">
                <a:latin typeface="Times New Roman" panose="02020603050405020304" pitchFamily="18" charset="0"/>
              </a:rPr>
              <a:pPr/>
              <a:t>45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3202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1pPr>
            <a:lvl2pPr marL="742950" indent="-28575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2pPr>
            <a:lvl3pPr marL="1143000" indent="-22860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3pPr>
            <a:lvl4pPr marL="1600200" indent="-22860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4pPr>
            <a:lvl5pPr marL="2057400" indent="-22860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9pPr>
          </a:lstStyle>
          <a:p>
            <a:fld id="{EB165D88-AC39-4DAA-B90F-16A459DB4D5C}" type="slidenum">
              <a:rPr lang="he-IL" altLang="en-US" sz="1200" smtClean="0">
                <a:latin typeface="Times New Roman" panose="02020603050405020304" pitchFamily="18" charset="0"/>
              </a:rPr>
              <a:pPr/>
              <a:t>46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6248348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1pPr>
            <a:lvl2pPr marL="742950" indent="-28575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2pPr>
            <a:lvl3pPr marL="1143000" indent="-22860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3pPr>
            <a:lvl4pPr marL="1600200" indent="-22860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4pPr>
            <a:lvl5pPr marL="2057400" indent="-22860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9pPr>
          </a:lstStyle>
          <a:p>
            <a:fld id="{69783505-5A22-40A5-949F-0D9A407CA34E}" type="slidenum">
              <a:rPr lang="he-IL" altLang="en-US" sz="1200" smtClean="0">
                <a:latin typeface="Times New Roman" panose="02020603050405020304" pitchFamily="18" charset="0"/>
              </a:rPr>
              <a:pPr/>
              <a:t>47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88772979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1pPr>
            <a:lvl2pPr marL="742950" indent="-28575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2pPr>
            <a:lvl3pPr marL="1143000" indent="-22860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3pPr>
            <a:lvl4pPr marL="1600200" indent="-22860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4pPr>
            <a:lvl5pPr marL="2057400" indent="-22860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9pPr>
          </a:lstStyle>
          <a:p>
            <a:fld id="{3AC431C9-1A7E-401E-88E4-5125A0B2713C}" type="slidenum">
              <a:rPr lang="he-IL" altLang="en-US" sz="1200" smtClean="0">
                <a:latin typeface="Times New Roman" panose="02020603050405020304" pitchFamily="18" charset="0"/>
              </a:rPr>
              <a:pPr/>
              <a:t>48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6329941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1pPr>
            <a:lvl2pPr marL="742950" indent="-28575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2pPr>
            <a:lvl3pPr marL="1143000" indent="-22860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3pPr>
            <a:lvl4pPr marL="1600200" indent="-22860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4pPr>
            <a:lvl5pPr marL="2057400" indent="-22860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9pPr>
          </a:lstStyle>
          <a:p>
            <a:fld id="{9CC3E472-457C-428C-8E2E-4B6C007545C0}" type="slidenum">
              <a:rPr lang="he-IL" altLang="en-US" sz="1200" smtClean="0">
                <a:latin typeface="Times New Roman" panose="02020603050405020304" pitchFamily="18" charset="0"/>
              </a:rPr>
              <a:pPr/>
              <a:t>49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3301584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1pPr>
            <a:lvl2pPr marL="742950" indent="-28575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2pPr>
            <a:lvl3pPr marL="1143000" indent="-22860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3pPr>
            <a:lvl4pPr marL="1600200" indent="-22860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4pPr>
            <a:lvl5pPr marL="2057400" indent="-22860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9pPr>
          </a:lstStyle>
          <a:p>
            <a:fld id="{7CA4CBA7-D07A-4383-AEF9-76A11A826780}" type="slidenum">
              <a:rPr lang="he-IL" altLang="en-US" sz="1200" smtClean="0">
                <a:latin typeface="Times New Roman" panose="02020603050405020304" pitchFamily="18" charset="0"/>
              </a:rPr>
              <a:pPr/>
              <a:t>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94551668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1pPr>
            <a:lvl2pPr marL="742950" indent="-28575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2pPr>
            <a:lvl3pPr marL="1143000" indent="-22860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3pPr>
            <a:lvl4pPr marL="1600200" indent="-22860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4pPr>
            <a:lvl5pPr marL="2057400" indent="-22860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9pPr>
          </a:lstStyle>
          <a:p>
            <a:fld id="{F06796F3-028B-4312-801E-A3BE280CCA55}" type="slidenum">
              <a:rPr lang="he-IL" altLang="en-US" sz="1200" smtClean="0">
                <a:latin typeface="Times New Roman" panose="02020603050405020304" pitchFamily="18" charset="0"/>
              </a:rPr>
              <a:pPr/>
              <a:t>50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432" tIns="48216" rIns="96432" bIns="48216"/>
          <a:lstStyle/>
          <a:p>
            <a:endParaRPr lang="en-US" altLang="he-IL" sz="2800"/>
          </a:p>
        </p:txBody>
      </p:sp>
    </p:spTree>
    <p:extLst>
      <p:ext uri="{BB962C8B-B14F-4D97-AF65-F5344CB8AC3E}">
        <p14:creationId xmlns:p14="http://schemas.microsoft.com/office/powerpoint/2010/main" val="5604409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1pPr>
            <a:lvl2pPr marL="742950" indent="-28575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2pPr>
            <a:lvl3pPr marL="1143000" indent="-22860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3pPr>
            <a:lvl4pPr marL="1600200" indent="-22860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4pPr>
            <a:lvl5pPr marL="2057400" indent="-22860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9pPr>
          </a:lstStyle>
          <a:p>
            <a:fld id="{28AB7E78-160B-4443-9B5C-5DDB8E4FCB61}" type="slidenum">
              <a:rPr lang="he-IL" altLang="en-US" sz="1200" smtClean="0">
                <a:latin typeface="Times New Roman" panose="02020603050405020304" pitchFamily="18" charset="0"/>
              </a:rPr>
              <a:pPr/>
              <a:t>51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he-IL" sz="2800"/>
          </a:p>
        </p:txBody>
      </p:sp>
    </p:spTree>
    <p:extLst>
      <p:ext uri="{BB962C8B-B14F-4D97-AF65-F5344CB8AC3E}">
        <p14:creationId xmlns:p14="http://schemas.microsoft.com/office/powerpoint/2010/main" val="27478395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1pPr>
            <a:lvl2pPr marL="742950" indent="-28575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2pPr>
            <a:lvl3pPr marL="1143000" indent="-22860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3pPr>
            <a:lvl4pPr marL="1600200" indent="-22860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4pPr>
            <a:lvl5pPr marL="2057400" indent="-22860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9pPr>
          </a:lstStyle>
          <a:p>
            <a:fld id="{25E6F60D-94F1-47D0-A3B4-EE519E283BD2}" type="slidenum">
              <a:rPr lang="he-IL" altLang="en-US" sz="1200" smtClean="0">
                <a:latin typeface="Times New Roman" panose="02020603050405020304" pitchFamily="18" charset="0"/>
              </a:rPr>
              <a:pPr/>
              <a:t>52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3700663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1pPr>
            <a:lvl2pPr marL="742950" indent="-28575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2pPr>
            <a:lvl3pPr marL="1143000" indent="-22860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3pPr>
            <a:lvl4pPr marL="1600200" indent="-22860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4pPr>
            <a:lvl5pPr marL="2057400" indent="-22860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9pPr>
          </a:lstStyle>
          <a:p>
            <a:fld id="{ABF77E15-EA34-426C-865B-E5F44ABB403A}" type="slidenum">
              <a:rPr lang="he-IL" altLang="en-US" sz="1200" smtClean="0">
                <a:latin typeface="Times New Roman" panose="02020603050405020304" pitchFamily="18" charset="0"/>
              </a:rPr>
              <a:pPr/>
              <a:t>53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91020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1pPr>
            <a:lvl2pPr marL="742950" indent="-28575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2pPr>
            <a:lvl3pPr marL="1143000" indent="-22860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3pPr>
            <a:lvl4pPr marL="1600200" indent="-22860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4pPr>
            <a:lvl5pPr marL="2057400" indent="-22860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9pPr>
          </a:lstStyle>
          <a:p>
            <a:fld id="{46C79747-265A-4410-B091-ED4E76F233FD}" type="slidenum">
              <a:rPr lang="he-IL" altLang="en-US" sz="1200" smtClean="0">
                <a:latin typeface="Times New Roman" panose="02020603050405020304" pitchFamily="18" charset="0"/>
              </a:rPr>
              <a:pPr/>
              <a:t>54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527143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1pPr>
            <a:lvl2pPr marL="742950" indent="-28575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2pPr>
            <a:lvl3pPr marL="1143000" indent="-22860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3pPr>
            <a:lvl4pPr marL="1600200" indent="-22860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4pPr>
            <a:lvl5pPr marL="2057400" indent="-22860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9pPr>
          </a:lstStyle>
          <a:p>
            <a:fld id="{9AF599B0-C38E-46B5-8BC9-82E6C2D05E59}" type="slidenum">
              <a:rPr lang="he-IL" altLang="en-US" sz="1200" smtClean="0">
                <a:latin typeface="Times New Roman" panose="02020603050405020304" pitchFamily="18" charset="0"/>
              </a:rPr>
              <a:pPr/>
              <a:t>56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303678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1pPr>
            <a:lvl2pPr marL="742950" indent="-28575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2pPr>
            <a:lvl3pPr marL="1143000" indent="-22860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3pPr>
            <a:lvl4pPr marL="1600200" indent="-22860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4pPr>
            <a:lvl5pPr marL="2057400" indent="-22860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9pPr>
          </a:lstStyle>
          <a:p>
            <a:fld id="{45C40869-A27B-4C9B-A757-D7EB4D39D1C6}" type="slidenum">
              <a:rPr lang="he-IL" altLang="en-US" sz="1200" smtClean="0">
                <a:latin typeface="Times New Roman" panose="02020603050405020304" pitchFamily="18" charset="0"/>
              </a:rPr>
              <a:pPr/>
              <a:t>57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9685956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1pPr>
            <a:lvl2pPr marL="742950" indent="-28575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2pPr>
            <a:lvl3pPr marL="1143000" indent="-22860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3pPr>
            <a:lvl4pPr marL="1600200" indent="-22860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4pPr>
            <a:lvl5pPr marL="2057400" indent="-22860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9pPr>
          </a:lstStyle>
          <a:p>
            <a:fld id="{4ED1B9D2-401A-44CE-93E4-FF2197E3A627}" type="slidenum">
              <a:rPr lang="he-IL" altLang="en-US" sz="1200" smtClean="0">
                <a:latin typeface="Times New Roman" panose="02020603050405020304" pitchFamily="18" charset="0"/>
              </a:rPr>
              <a:pPr/>
              <a:t>58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06746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1pPr>
            <a:lvl2pPr marL="742950" indent="-28575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2pPr>
            <a:lvl3pPr marL="1143000" indent="-22860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3pPr>
            <a:lvl4pPr marL="1600200" indent="-22860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4pPr>
            <a:lvl5pPr marL="2057400" indent="-22860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9pPr>
          </a:lstStyle>
          <a:p>
            <a:fld id="{C00AA033-D82A-4B1A-A5C9-C7F7F7E98FA0}" type="slidenum">
              <a:rPr lang="he-IL" altLang="en-US" sz="1200" smtClean="0">
                <a:latin typeface="Times New Roman" panose="02020603050405020304" pitchFamily="18" charset="0"/>
              </a:rPr>
              <a:pPr/>
              <a:t>59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2153189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1pPr>
            <a:lvl2pPr marL="742950" indent="-28575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2pPr>
            <a:lvl3pPr marL="1143000" indent="-22860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3pPr>
            <a:lvl4pPr marL="1600200" indent="-22860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4pPr>
            <a:lvl5pPr marL="2057400" indent="-22860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9pPr>
          </a:lstStyle>
          <a:p>
            <a:fld id="{3F13C0D5-A0CF-49A3-9EA1-A8B2532A4EA4}" type="slidenum">
              <a:rPr lang="he-IL" altLang="en-US" sz="1200" smtClean="0">
                <a:latin typeface="Times New Roman" panose="02020603050405020304" pitchFamily="18" charset="0"/>
              </a:rPr>
              <a:pPr/>
              <a:t>60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477266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1pPr>
            <a:lvl2pPr marL="742950" indent="-28575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2pPr>
            <a:lvl3pPr marL="1143000" indent="-22860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3pPr>
            <a:lvl4pPr marL="1600200" indent="-22860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4pPr>
            <a:lvl5pPr marL="2057400" indent="-22860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9pPr>
          </a:lstStyle>
          <a:p>
            <a:fld id="{29DC80F8-DA29-4E71-A486-7ED115A1E099}" type="slidenum">
              <a:rPr lang="he-IL" altLang="en-US" sz="1200" smtClean="0">
                <a:latin typeface="Times New Roman" panose="02020603050405020304" pitchFamily="18" charset="0"/>
              </a:rPr>
              <a:pPr/>
              <a:t>7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he-IL" sz="2800"/>
              <a:t>When the two image planes and the center of projecions are known, it is possible to compute the 3D location of a point from the two images.</a:t>
            </a:r>
          </a:p>
        </p:txBody>
      </p:sp>
    </p:spTree>
    <p:extLst>
      <p:ext uri="{BB962C8B-B14F-4D97-AF65-F5344CB8AC3E}">
        <p14:creationId xmlns:p14="http://schemas.microsoft.com/office/powerpoint/2010/main" val="8556138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1pPr>
            <a:lvl2pPr marL="742950" indent="-28575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2pPr>
            <a:lvl3pPr marL="1143000" indent="-22860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3pPr>
            <a:lvl4pPr marL="1600200" indent="-22860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4pPr>
            <a:lvl5pPr marL="2057400" indent="-22860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9pPr>
          </a:lstStyle>
          <a:p>
            <a:fld id="{3F13C0D5-A0CF-49A3-9EA1-A8B2532A4EA4}" type="slidenum">
              <a:rPr lang="he-IL" altLang="en-US" sz="1200" smtClean="0">
                <a:latin typeface="Times New Roman" panose="02020603050405020304" pitchFamily="18" charset="0"/>
              </a:rPr>
              <a:pPr/>
              <a:t>61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548615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1pPr>
            <a:lvl2pPr marL="742950" indent="-28575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2pPr>
            <a:lvl3pPr marL="1143000" indent="-22860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3pPr>
            <a:lvl4pPr marL="1600200" indent="-22860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4pPr>
            <a:lvl5pPr marL="2057400" indent="-22860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9pPr>
          </a:lstStyle>
          <a:p>
            <a:fld id="{2DC765D7-8559-43C7-A824-27641F024C20}" type="slidenum">
              <a:rPr lang="he-IL" altLang="en-US" sz="1200" smtClean="0">
                <a:latin typeface="Times New Roman" panose="02020603050405020304" pitchFamily="18" charset="0"/>
              </a:rPr>
              <a:pPr/>
              <a:t>8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308146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0B9BB1-3337-4579-A2BE-B55BC79E2F2C}" type="slidenum">
              <a:rPr lang="he-IL" altLang="en-US" smtClean="0"/>
              <a:pPr/>
              <a:t>9</a:t>
            </a:fld>
            <a:endParaRPr lang="en-US" altLang="en-US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14659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1pPr>
            <a:lvl2pPr marL="742950" indent="-28575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2pPr>
            <a:lvl3pPr marL="1143000" indent="-22860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3pPr>
            <a:lvl4pPr marL="1600200" indent="-22860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4pPr>
            <a:lvl5pPr marL="2057400" indent="-22860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9pPr>
          </a:lstStyle>
          <a:p>
            <a:fld id="{6FD243D1-1B04-42AD-8EE0-A82F42D96F7B}" type="slidenum">
              <a:rPr lang="he-IL" altLang="en-US" sz="1200" smtClean="0">
                <a:latin typeface="Times New Roman" panose="02020603050405020304" pitchFamily="18" charset="0"/>
              </a:rPr>
              <a:pPr/>
              <a:t>10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817443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1pPr>
            <a:lvl2pPr marL="742950" indent="-28575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2pPr>
            <a:lvl3pPr marL="1143000" indent="-22860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3pPr>
            <a:lvl4pPr marL="1600200" indent="-22860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4pPr>
            <a:lvl5pPr marL="2057400" indent="-228600" defTabSz="952500"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5pPr>
            <a:lvl6pPr marL="25146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6pPr>
            <a:lvl7pPr marL="29718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7pPr>
            <a:lvl8pPr marL="34290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8pPr>
            <a:lvl9pPr marL="3886200" indent="-228600" defTabSz="952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 (Hebrew)" panose="02020603050405020304" pitchFamily="18" charset="0"/>
              </a:defRPr>
            </a:lvl9pPr>
          </a:lstStyle>
          <a:p>
            <a:fld id="{C1EA215A-739C-4E0E-AA51-E8D72824D0D8}" type="slidenum">
              <a:rPr lang="he-IL" altLang="en-US" sz="1200" smtClean="0">
                <a:latin typeface="Times New Roman" panose="02020603050405020304" pitchFamily="18" charset="0"/>
              </a:rPr>
              <a:pPr/>
              <a:t>11</a:t>
            </a:fld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0049466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D65C6F-8593-43D3-9A7B-ECD02DE9A88F}" type="slidenum">
              <a:rPr lang="he-IL" altLang="en-US" smtClean="0"/>
              <a:pPr/>
              <a:t>14</a:t>
            </a:fld>
            <a:endParaRPr lang="en-US" altLang="en-US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45600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10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10C76D-B014-4D53-951F-DA4DE646BCB7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6" name="Rectangle 410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Computer Vision by Y. Moses</a:t>
            </a:r>
          </a:p>
        </p:txBody>
      </p:sp>
    </p:spTree>
    <p:extLst>
      <p:ext uri="{BB962C8B-B14F-4D97-AF65-F5344CB8AC3E}">
        <p14:creationId xmlns:p14="http://schemas.microsoft.com/office/powerpoint/2010/main" val="1170627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4100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4101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A4AD11-D66B-46B1-B25E-59F5C45BAA13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8" name="Rectangle 410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Computer Vision by Y. Moses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57200" y="1885950"/>
            <a:ext cx="8178800" cy="4171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4616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DD8FD2-B30F-462E-9546-A5574C909772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Computer Vision by Y. Moses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885950"/>
            <a:ext cx="8178800" cy="4171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11648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4098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title style</a:t>
            </a:r>
          </a:p>
        </p:txBody>
      </p:sp>
      <p:sp>
        <p:nvSpPr>
          <p:cNvPr id="1027" name="Rectangle 409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885950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/>
              <a:t>Click to edit Master text styles</a:t>
            </a:r>
          </a:p>
          <a:p>
            <a:pPr lvl="1"/>
            <a:r>
              <a:rPr lang="en-US" altLang="he-IL"/>
              <a:t>Second level</a:t>
            </a:r>
          </a:p>
          <a:p>
            <a:pPr lvl="2"/>
            <a:r>
              <a:rPr lang="en-US" altLang="he-IL"/>
              <a:t>Third level</a:t>
            </a:r>
          </a:p>
          <a:p>
            <a:pPr lvl="3"/>
            <a:r>
              <a:rPr lang="en-US" altLang="he-IL"/>
              <a:t>Fourth level</a:t>
            </a:r>
          </a:p>
          <a:p>
            <a:pPr lvl="4"/>
            <a:r>
              <a:rPr lang="en-US" altLang="he-IL"/>
              <a:t>Fifth level</a:t>
            </a:r>
          </a:p>
        </p:txBody>
      </p:sp>
      <p:sp>
        <p:nvSpPr>
          <p:cNvPr id="189444" name="Rectangle 410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31800" y="622935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89445" name="Rectangle 410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F329B4D9-5CD5-4CAF-BD59-83026D8AE946}" type="slidenum">
              <a:rPr lang="he-IL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89446" name="Rectangle 410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494338" y="62182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 b="1">
                <a:latin typeface="Arial" charset="0"/>
              </a:defRPr>
            </a:lvl1pPr>
          </a:lstStyle>
          <a:p>
            <a:pPr>
              <a:defRPr/>
            </a:pPr>
            <a:r>
              <a:rPr lang="en-US" altLang="en-US"/>
              <a:t>Computer Vision by Y. Moses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43" r:id="rId2"/>
    <p:sldLayoutId id="2147483946" r:id="rId3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99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990099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990099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990099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990099"/>
          </a:solidFill>
          <a:latin typeface="Arial Black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990099"/>
          </a:solidFill>
          <a:latin typeface="Arial Black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990099"/>
          </a:solidFill>
          <a:latin typeface="Arial Black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990099"/>
          </a:solidFill>
          <a:latin typeface="Arial Black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000">
          <a:solidFill>
            <a:srgbClr val="990099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99"/>
        </a:buClr>
        <a:buFont typeface="Wingdings" panose="05000000000000000000" pitchFamily="2" charset="2"/>
        <a:buChar char="§"/>
        <a:defRPr kumimoji="1" sz="3200">
          <a:solidFill>
            <a:srgbClr val="003399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99"/>
        </a:buClr>
        <a:buFont typeface="Wingdings" panose="05000000000000000000" pitchFamily="2" charset="2"/>
        <a:buChar char="§"/>
        <a:defRPr kumimoji="1" sz="2800">
          <a:solidFill>
            <a:srgbClr val="003399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990099"/>
        </a:buClr>
        <a:buFont typeface="Wingdings" panose="05000000000000000000" pitchFamily="2" charset="2"/>
        <a:buChar char="§"/>
        <a:defRPr kumimoji="1" sz="2400">
          <a:solidFill>
            <a:srgbClr val="003399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990099"/>
        </a:buClr>
        <a:buFont typeface="Wingdings" panose="05000000000000000000" pitchFamily="2" charset="2"/>
        <a:buChar char="§"/>
        <a:defRPr kumimoji="1" sz="2000">
          <a:solidFill>
            <a:srgbClr val="003399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990099"/>
        </a:buClr>
        <a:buFont typeface="Wingdings" panose="05000000000000000000" pitchFamily="2" charset="2"/>
        <a:buChar char="§"/>
        <a:defRPr kumimoji="1" sz="2000">
          <a:solidFill>
            <a:srgbClr val="003399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990099"/>
        </a:buClr>
        <a:buFont typeface="Wingdings" pitchFamily="2" charset="2"/>
        <a:buChar char="§"/>
        <a:defRPr kumimoji="1" sz="2000">
          <a:solidFill>
            <a:srgbClr val="003399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990099"/>
        </a:buClr>
        <a:buFont typeface="Wingdings" pitchFamily="2" charset="2"/>
        <a:buChar char="§"/>
        <a:defRPr kumimoji="1" sz="2000">
          <a:solidFill>
            <a:srgbClr val="003399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990099"/>
        </a:buClr>
        <a:buFont typeface="Wingdings" pitchFamily="2" charset="2"/>
        <a:buChar char="§"/>
        <a:defRPr kumimoji="1" sz="2000">
          <a:solidFill>
            <a:srgbClr val="003399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990099"/>
        </a:buClr>
        <a:buFont typeface="Wingdings" pitchFamily="2" charset="2"/>
        <a:buChar char="§"/>
        <a:defRPr kumimoji="1" sz="2000">
          <a:solidFill>
            <a:srgbClr val="003399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5.jpeg"/><Relationship Id="rId7" Type="http://schemas.openxmlformats.org/officeDocument/2006/relationships/oleObject" Target="../embeddings/oleObject7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6.bin"/><Relationship Id="rId11" Type="http://schemas.openxmlformats.org/officeDocument/2006/relationships/oleObject" Target="../embeddings/oleObject11.bin"/><Relationship Id="rId5" Type="http://schemas.openxmlformats.org/officeDocument/2006/relationships/image" Target="../media/image3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21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e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20.emf"/><Relationship Id="rId4" Type="http://schemas.openxmlformats.org/officeDocument/2006/relationships/image" Target="../media/image17.emf"/><Relationship Id="rId9" Type="http://schemas.openxmlformats.org/officeDocument/2006/relationships/oleObject" Target="../embeddings/oleObject16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3" Type="http://schemas.openxmlformats.org/officeDocument/2006/relationships/oleObject" Target="../embeddings/oleObject18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19.bin"/><Relationship Id="rId10" Type="http://schemas.openxmlformats.org/officeDocument/2006/relationships/image" Target="../media/image24.png"/><Relationship Id="rId4" Type="http://schemas.openxmlformats.org/officeDocument/2006/relationships/image" Target="../media/image22.emf"/><Relationship Id="rId9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hyperlink" Target="https://en.wikipedia.org/wiki/August_Ferdinand_M%C3%B6bius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7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550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10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4.wmf"/><Relationship Id="rId12" Type="http://schemas.openxmlformats.org/officeDocument/2006/relationships/image" Target="../media/image321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3100.png"/><Relationship Id="rId5" Type="http://schemas.openxmlformats.org/officeDocument/2006/relationships/oleObject" Target="../embeddings/oleObject2.bin"/><Relationship Id="rId15" Type="http://schemas.openxmlformats.org/officeDocument/2006/relationships/image" Target="../media/image350.png"/><Relationship Id="rId10" Type="http://schemas.openxmlformats.org/officeDocument/2006/relationships/image" Target="../media/image301.png"/><Relationship Id="rId4" Type="http://schemas.openxmlformats.org/officeDocument/2006/relationships/image" Target="../media/image3.wmf"/><Relationship Id="rId14" Type="http://schemas.openxmlformats.org/officeDocument/2006/relationships/image" Target="../media/image34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1.png"/><Relationship Id="rId4" Type="http://schemas.openxmlformats.org/officeDocument/2006/relationships/image" Target="../media/image16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oleObject" Target="../embeddings/oleObject21.bin"/><Relationship Id="rId7" Type="http://schemas.openxmlformats.org/officeDocument/2006/relationships/image" Target="../media/image33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5.jpeg"/><Relationship Id="rId4" Type="http://schemas.openxmlformats.org/officeDocument/2006/relationships/image" Target="../media/image32.emf"/><Relationship Id="rId9" Type="http://schemas.openxmlformats.org/officeDocument/2006/relationships/image" Target="../media/image3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0.png"/><Relationship Id="rId4" Type="http://schemas.openxmlformats.org/officeDocument/2006/relationships/image" Target="../media/image240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0.png"/><Relationship Id="rId4" Type="http://schemas.openxmlformats.org/officeDocument/2006/relationships/image" Target="../media/image31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0.png"/><Relationship Id="rId4" Type="http://schemas.openxmlformats.org/officeDocument/2006/relationships/image" Target="../media/image260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0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5.bin"/><Relationship Id="rId5" Type="http://schemas.openxmlformats.org/officeDocument/2006/relationships/image" Target="../media/image39.emf"/><Relationship Id="rId4" Type="http://schemas.openxmlformats.org/officeDocument/2006/relationships/oleObject" Target="../embeddings/oleObject24.bin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2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D5644CCE-E77B-491E-A962-6DF531C1CDD3}" type="slidenum">
              <a:rPr kumimoji="0" lang="he-IL" altLang="en-US" sz="16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</a:t>
            </a:fld>
            <a:endParaRPr kumimoji="0" lang="en-US" altLang="en-US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5123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t>Computer Vision by Y. Moses</a:t>
            </a: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Class 4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>
              <a:buFont typeface="Wingdings" panose="05000000000000000000" pitchFamily="2" charset="2"/>
              <a:buNone/>
            </a:pPr>
            <a:r>
              <a:rPr lang="en-US" altLang="he-IL" sz="4000" dirty="0"/>
              <a:t>From 3D to 2D 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he-IL" sz="4000" dirty="0"/>
              <a:t>and 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he-IL" sz="4000" dirty="0"/>
              <a:t>From 2D to 3D</a:t>
            </a:r>
            <a:endParaRPr lang="en-US" altLang="en-US" sz="1800" dirty="0"/>
          </a:p>
        </p:txBody>
      </p:sp>
      <p:pic>
        <p:nvPicPr>
          <p:cNvPr id="5126" name="Picture 4" descr="020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750" y="3394075"/>
            <a:ext cx="2325688" cy="281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F1A6EA3E-6912-4628-B0CC-41213E734D24}" type="slidenum">
              <a:rPr kumimoji="0" lang="he-IL" altLang="en-US" sz="16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10</a:t>
            </a:fld>
            <a:endParaRPr kumimoji="0" lang="en-US" altLang="en-US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9635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t>Computer Vision by Y. Moses</a:t>
            </a:r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>
          <a:xfrm>
            <a:off x="714375" y="298450"/>
            <a:ext cx="7772400" cy="1143000"/>
          </a:xfrm>
        </p:spPr>
        <p:txBody>
          <a:bodyPr/>
          <a:lstStyle/>
          <a:p>
            <a:r>
              <a:rPr lang="en-US" altLang="he-IL" dirty="0"/>
              <a:t>Correspondence </a:t>
            </a:r>
            <a:endParaRPr lang="en-US" altLang="en-US" dirty="0"/>
          </a:p>
        </p:txBody>
      </p:sp>
      <p:sp>
        <p:nvSpPr>
          <p:cNvPr id="69637" name="AutoShape 3" descr="Recycled paper"/>
          <p:cNvSpPr>
            <a:spLocks noChangeArrowheads="1"/>
          </p:cNvSpPr>
          <p:nvPr/>
        </p:nvSpPr>
        <p:spPr bwMode="auto">
          <a:xfrm rot="16200000" flipH="1">
            <a:off x="5688806" y="3620294"/>
            <a:ext cx="2052638" cy="1905000"/>
          </a:xfrm>
          <a:prstGeom prst="parallelogram">
            <a:avLst>
              <a:gd name="adj" fmla="val 26938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Clr>
                <a:schemeClr val="accent2"/>
              </a:buClr>
              <a:buFont typeface="Monotype Sorts"/>
              <a:buNone/>
            </a:pP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69638" name="Text Box 4"/>
          <p:cNvSpPr txBox="1">
            <a:spLocks noChangeArrowheads="1"/>
          </p:cNvSpPr>
          <p:nvPr/>
        </p:nvSpPr>
        <p:spPr bwMode="auto">
          <a:xfrm>
            <a:off x="877888" y="5064125"/>
            <a:ext cx="357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 algn="r" rtl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>
                <a:solidFill>
                  <a:schemeClr val="tx1"/>
                </a:solidFill>
                <a:latin typeface="Times New Roman (Hebrew)" panose="02020603050405020304" pitchFamily="18" charset="0"/>
              </a:rPr>
              <a:t>+</a:t>
            </a:r>
            <a:endParaRPr kumimoji="0" lang="en-US" altLang="en-US" sz="24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69639" name="Text Box 5"/>
          <p:cNvSpPr txBox="1">
            <a:spLocks noChangeArrowheads="1"/>
          </p:cNvSpPr>
          <p:nvPr/>
        </p:nvSpPr>
        <p:spPr bwMode="auto">
          <a:xfrm>
            <a:off x="8124825" y="5222875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 algn="r" rtl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>
                <a:solidFill>
                  <a:schemeClr val="tx1"/>
                </a:solidFill>
                <a:latin typeface="Times New Roman (Hebrew)" panose="02020603050405020304" pitchFamily="18" charset="0"/>
              </a:rPr>
              <a:t>+</a:t>
            </a:r>
            <a:endParaRPr kumimoji="0" lang="en-US" altLang="en-US" sz="24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69640" name="Line 6"/>
          <p:cNvSpPr>
            <a:spLocks noChangeShapeType="1"/>
          </p:cNvSpPr>
          <p:nvPr/>
        </p:nvSpPr>
        <p:spPr bwMode="auto">
          <a:xfrm flipV="1">
            <a:off x="3933825" y="2479675"/>
            <a:ext cx="2286000" cy="1295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1" name="Line 7"/>
          <p:cNvSpPr>
            <a:spLocks noChangeShapeType="1"/>
          </p:cNvSpPr>
          <p:nvPr/>
        </p:nvSpPr>
        <p:spPr bwMode="auto">
          <a:xfrm>
            <a:off x="5076825" y="3089275"/>
            <a:ext cx="114300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2" name="Line 8"/>
          <p:cNvSpPr>
            <a:spLocks noChangeShapeType="1"/>
          </p:cNvSpPr>
          <p:nvPr/>
        </p:nvSpPr>
        <p:spPr bwMode="auto">
          <a:xfrm flipH="1" flipV="1">
            <a:off x="6981825" y="4384675"/>
            <a:ext cx="1295400" cy="1066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43" name="Oval 9"/>
          <p:cNvSpPr>
            <a:spLocks noChangeArrowheads="1"/>
          </p:cNvSpPr>
          <p:nvPr/>
        </p:nvSpPr>
        <p:spPr bwMode="auto">
          <a:xfrm>
            <a:off x="2867025" y="4384675"/>
            <a:ext cx="76200" cy="76200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he-IL" altLang="he-IL" sz="24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69644" name="Oval 10"/>
          <p:cNvSpPr>
            <a:spLocks noChangeArrowheads="1"/>
          </p:cNvSpPr>
          <p:nvPr/>
        </p:nvSpPr>
        <p:spPr bwMode="auto">
          <a:xfrm>
            <a:off x="6953250" y="4356100"/>
            <a:ext cx="76200" cy="76200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he-IL" altLang="he-IL" sz="24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69645" name="Oval 11"/>
          <p:cNvSpPr>
            <a:spLocks noChangeArrowheads="1"/>
          </p:cNvSpPr>
          <p:nvPr/>
        </p:nvSpPr>
        <p:spPr bwMode="auto">
          <a:xfrm>
            <a:off x="5076825" y="3089275"/>
            <a:ext cx="76200" cy="76200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he-IL" altLang="he-IL" sz="24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69646" name="Rectangle 12" descr="Recycled paper"/>
          <p:cNvSpPr>
            <a:spLocks noGrp="1" noChangeArrowheads="1"/>
          </p:cNvSpPr>
          <p:nvPr>
            <p:ph type="body" idx="1"/>
          </p:nvPr>
        </p:nvSpPr>
        <p:spPr>
          <a:xfrm rot="5400000">
            <a:off x="2181225" y="3317875"/>
            <a:ext cx="1828800" cy="1828800"/>
          </a:xfrm>
          <a:prstGeom prst="parallelogram">
            <a:avLst>
              <a:gd name="adj" fmla="val 25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buClr>
                <a:schemeClr val="accent2"/>
              </a:buClr>
              <a:buFont typeface="Monotype Sorts"/>
              <a:buChar char="z"/>
            </a:pPr>
            <a:endParaRPr lang="en-US" altLang="en-US"/>
          </a:p>
        </p:txBody>
      </p:sp>
      <p:graphicFrame>
        <p:nvGraphicFramePr>
          <p:cNvPr id="69647" name="Object 13"/>
          <p:cNvGraphicFramePr>
            <a:graphicFrameLocks noChangeAspect="1"/>
          </p:cNvGraphicFramePr>
          <p:nvPr/>
        </p:nvGraphicFramePr>
        <p:xfrm>
          <a:off x="4389438" y="1660525"/>
          <a:ext cx="681037" cy="146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1857375" imgH="3995738" progId="MS_ClipArt_Gallery.2">
                  <p:embed/>
                </p:oleObj>
              </mc:Choice>
              <mc:Fallback>
                <p:oleObj name="Clip" r:id="rId4" imgW="1857375" imgH="3995738" progId="MS_ClipArt_Gallery.2">
                  <p:embed/>
                  <p:pic>
                    <p:nvPicPr>
                      <p:cNvPr id="6964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9438" y="1660525"/>
                        <a:ext cx="681037" cy="146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8" name="Object 14"/>
          <p:cNvGraphicFramePr>
            <a:graphicFrameLocks noChangeAspect="1"/>
          </p:cNvGraphicFramePr>
          <p:nvPr/>
        </p:nvGraphicFramePr>
        <p:xfrm>
          <a:off x="2547938" y="3671888"/>
          <a:ext cx="331787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1857375" imgH="3995738" progId="MS_ClipArt_Gallery.2">
                  <p:embed/>
                </p:oleObj>
              </mc:Choice>
              <mc:Fallback>
                <p:oleObj name="Clip" r:id="rId6" imgW="1857375" imgH="3995738" progId="MS_ClipArt_Gallery.2">
                  <p:embed/>
                  <p:pic>
                    <p:nvPicPr>
                      <p:cNvPr id="6964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7938" y="3671888"/>
                        <a:ext cx="331787" cy="71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9" name="Object 15"/>
          <p:cNvGraphicFramePr>
            <a:graphicFrameLocks noChangeAspect="1"/>
          </p:cNvGraphicFramePr>
          <p:nvPr/>
        </p:nvGraphicFramePr>
        <p:xfrm>
          <a:off x="6634163" y="3700463"/>
          <a:ext cx="331787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7" imgW="1857375" imgH="3995738" progId="MS_ClipArt_Gallery.2">
                  <p:embed/>
                </p:oleObj>
              </mc:Choice>
              <mc:Fallback>
                <p:oleObj name="Clip" r:id="rId7" imgW="1857375" imgH="3995738" progId="MS_ClipArt_Gallery.2">
                  <p:embed/>
                  <p:pic>
                    <p:nvPicPr>
                      <p:cNvPr id="6964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4163" y="3700463"/>
                        <a:ext cx="331787" cy="71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50" name="Line 16"/>
          <p:cNvSpPr>
            <a:spLocks noChangeShapeType="1"/>
          </p:cNvSpPr>
          <p:nvPr/>
        </p:nvSpPr>
        <p:spPr bwMode="auto">
          <a:xfrm flipV="1">
            <a:off x="1114425" y="4384675"/>
            <a:ext cx="1828800" cy="914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69651" name="Object 17"/>
          <p:cNvGraphicFramePr>
            <a:graphicFrameLocks noChangeAspect="1"/>
          </p:cNvGraphicFramePr>
          <p:nvPr/>
        </p:nvGraphicFramePr>
        <p:xfrm>
          <a:off x="5983288" y="3884613"/>
          <a:ext cx="331787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8" imgW="1857375" imgH="3995738" progId="MS_ClipArt_Gallery.2">
                  <p:embed/>
                </p:oleObj>
              </mc:Choice>
              <mc:Fallback>
                <p:oleObj name="Clip" r:id="rId8" imgW="1857375" imgH="3995738" progId="MS_ClipArt_Gallery.2">
                  <p:embed/>
                  <p:pic>
                    <p:nvPicPr>
                      <p:cNvPr id="6965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3288" y="3884613"/>
                        <a:ext cx="331787" cy="71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2" name="Object 18"/>
          <p:cNvGraphicFramePr>
            <a:graphicFrameLocks noChangeAspect="1"/>
          </p:cNvGraphicFramePr>
          <p:nvPr/>
        </p:nvGraphicFramePr>
        <p:xfrm>
          <a:off x="6927850" y="4435475"/>
          <a:ext cx="331788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9" imgW="1857375" imgH="3995738" progId="MS_ClipArt_Gallery.2">
                  <p:embed/>
                </p:oleObj>
              </mc:Choice>
              <mc:Fallback>
                <p:oleObj name="Clip" r:id="rId9" imgW="1857375" imgH="3995738" progId="MS_ClipArt_Gallery.2">
                  <p:embed/>
                  <p:pic>
                    <p:nvPicPr>
                      <p:cNvPr id="69652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7850" y="4435475"/>
                        <a:ext cx="331788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3" name="Object 19"/>
          <p:cNvGraphicFramePr>
            <a:graphicFrameLocks noChangeAspect="1"/>
          </p:cNvGraphicFramePr>
          <p:nvPr/>
        </p:nvGraphicFramePr>
        <p:xfrm>
          <a:off x="7258050" y="3592513"/>
          <a:ext cx="331788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0" imgW="1857375" imgH="3995738" progId="MS_ClipArt_Gallery.2">
                  <p:embed/>
                </p:oleObj>
              </mc:Choice>
              <mc:Fallback>
                <p:oleObj name="Clip" r:id="rId10" imgW="1857375" imgH="3995738" progId="MS_ClipArt_Gallery.2">
                  <p:embed/>
                  <p:pic>
                    <p:nvPicPr>
                      <p:cNvPr id="6965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8050" y="3592513"/>
                        <a:ext cx="331788" cy="71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4" name="Object 20"/>
          <p:cNvGraphicFramePr>
            <a:graphicFrameLocks noChangeAspect="1"/>
          </p:cNvGraphicFramePr>
          <p:nvPr/>
        </p:nvGraphicFramePr>
        <p:xfrm>
          <a:off x="6394450" y="4616450"/>
          <a:ext cx="331788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11" imgW="1857375" imgH="3995738" progId="MS_ClipArt_Gallery.2">
                  <p:embed/>
                </p:oleObj>
              </mc:Choice>
              <mc:Fallback>
                <p:oleObj name="Clip" r:id="rId11" imgW="1857375" imgH="3995738" progId="MS_ClipArt_Gallery.2">
                  <p:embed/>
                  <p:pic>
                    <p:nvPicPr>
                      <p:cNvPr id="6965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4450" y="4616450"/>
                        <a:ext cx="331788" cy="712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7872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EE84B0C8-0989-4A62-A3FB-B97AF6D60702}" type="slidenum">
              <a:rPr kumimoji="0" lang="he-IL" altLang="en-US" sz="16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11</a:t>
            </a:fld>
            <a:endParaRPr kumimoji="0" lang="en-US" altLang="en-US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1683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t>Computer Vision by Y. Moses</a:t>
            </a:r>
          </a:p>
        </p:txBody>
      </p:sp>
      <p:sp>
        <p:nvSpPr>
          <p:cNvPr id="71684" name="Rectangle 70" descr="Recycled paper"/>
          <p:cNvSpPr>
            <a:spLocks noGrp="1" noChangeArrowheads="1"/>
          </p:cNvSpPr>
          <p:nvPr>
            <p:ph type="body" idx="1"/>
          </p:nvPr>
        </p:nvSpPr>
        <p:spPr>
          <a:xfrm rot="5400000">
            <a:off x="2209800" y="2971800"/>
            <a:ext cx="1828800" cy="1828800"/>
          </a:xfrm>
          <a:prstGeom prst="parallelogram">
            <a:avLst>
              <a:gd name="adj" fmla="val 25000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buClr>
                <a:schemeClr val="accent2"/>
              </a:buClr>
              <a:buFont typeface="Monotype Sorts"/>
              <a:buChar char="z"/>
            </a:pPr>
            <a:endParaRPr lang="en-US" altLang="en-US"/>
          </a:p>
        </p:txBody>
      </p:sp>
      <p:sp>
        <p:nvSpPr>
          <p:cNvPr id="716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Epipolar Lines</a:t>
            </a:r>
            <a:endParaRPr lang="en-US" altLang="en-US"/>
          </a:p>
        </p:txBody>
      </p:sp>
      <p:sp>
        <p:nvSpPr>
          <p:cNvPr id="71686" name="Line 47"/>
          <p:cNvSpPr>
            <a:spLocks noChangeShapeType="1"/>
          </p:cNvSpPr>
          <p:nvPr/>
        </p:nvSpPr>
        <p:spPr bwMode="auto">
          <a:xfrm flipH="1">
            <a:off x="6400800" y="3810000"/>
            <a:ext cx="1066800" cy="609600"/>
          </a:xfrm>
          <a:prstGeom prst="line">
            <a:avLst/>
          </a:prstGeom>
          <a:noFill/>
          <a:ln w="28575" cap="sq">
            <a:solidFill>
              <a:srgbClr val="CC66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7" name="AutoShape 48" descr="Recycled paper"/>
          <p:cNvSpPr>
            <a:spLocks noChangeArrowheads="1"/>
          </p:cNvSpPr>
          <p:nvPr/>
        </p:nvSpPr>
        <p:spPr bwMode="auto">
          <a:xfrm rot="16200000" flipH="1">
            <a:off x="5717381" y="3274219"/>
            <a:ext cx="2052638" cy="1905000"/>
          </a:xfrm>
          <a:prstGeom prst="parallelogram">
            <a:avLst>
              <a:gd name="adj" fmla="val 26938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Clr>
                <a:schemeClr val="accent2"/>
              </a:buClr>
              <a:buFont typeface="Monotype Sorts"/>
              <a:buNone/>
            </a:pP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71688" name="Line 51"/>
          <p:cNvSpPr>
            <a:spLocks noChangeShapeType="1"/>
          </p:cNvSpPr>
          <p:nvPr/>
        </p:nvSpPr>
        <p:spPr bwMode="auto">
          <a:xfrm flipV="1">
            <a:off x="1143000" y="4038600"/>
            <a:ext cx="1828800" cy="914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9" name="Line 52"/>
          <p:cNvSpPr>
            <a:spLocks noChangeShapeType="1"/>
          </p:cNvSpPr>
          <p:nvPr/>
        </p:nvSpPr>
        <p:spPr bwMode="auto">
          <a:xfrm flipV="1">
            <a:off x="3962400" y="2133600"/>
            <a:ext cx="2286000" cy="1295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0" name="Line 53"/>
          <p:cNvSpPr>
            <a:spLocks noChangeShapeType="1"/>
          </p:cNvSpPr>
          <p:nvPr/>
        </p:nvSpPr>
        <p:spPr bwMode="auto">
          <a:xfrm>
            <a:off x="5105400" y="2743200"/>
            <a:ext cx="1143000" cy="838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1" name="Line 54"/>
          <p:cNvSpPr>
            <a:spLocks noChangeShapeType="1"/>
          </p:cNvSpPr>
          <p:nvPr/>
        </p:nvSpPr>
        <p:spPr bwMode="auto">
          <a:xfrm flipH="1" flipV="1">
            <a:off x="7010400" y="4038600"/>
            <a:ext cx="1295400" cy="1066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2" name="Oval 55"/>
          <p:cNvSpPr>
            <a:spLocks noChangeArrowheads="1"/>
          </p:cNvSpPr>
          <p:nvPr/>
        </p:nvSpPr>
        <p:spPr bwMode="auto">
          <a:xfrm>
            <a:off x="2895600" y="4038600"/>
            <a:ext cx="76200" cy="76200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he-IL" altLang="he-IL" sz="24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71693" name="Oval 56"/>
          <p:cNvSpPr>
            <a:spLocks noChangeArrowheads="1"/>
          </p:cNvSpPr>
          <p:nvPr/>
        </p:nvSpPr>
        <p:spPr bwMode="auto">
          <a:xfrm>
            <a:off x="7010400" y="4038600"/>
            <a:ext cx="76200" cy="76200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he-IL" altLang="he-IL" sz="24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71694" name="Oval 57"/>
          <p:cNvSpPr>
            <a:spLocks noChangeArrowheads="1"/>
          </p:cNvSpPr>
          <p:nvPr/>
        </p:nvSpPr>
        <p:spPr bwMode="auto">
          <a:xfrm>
            <a:off x="5105400" y="2743200"/>
            <a:ext cx="76200" cy="76200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he-IL" altLang="he-IL" sz="24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71695" name="Text Box 58"/>
          <p:cNvSpPr txBox="1">
            <a:spLocks noChangeArrowheads="1"/>
          </p:cNvSpPr>
          <p:nvPr/>
        </p:nvSpPr>
        <p:spPr bwMode="auto">
          <a:xfrm>
            <a:off x="5440363" y="2590800"/>
            <a:ext cx="132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 algn="r" rtl="1">
              <a:spcBef>
                <a:spcPct val="0"/>
              </a:spcBef>
              <a:buClrTx/>
              <a:buFontTx/>
              <a:buNone/>
            </a:pPr>
            <a:r>
              <a:rPr kumimoji="0" lang="en-US" altLang="he-IL" sz="1800">
                <a:solidFill>
                  <a:schemeClr val="tx1"/>
                </a:solidFill>
                <a:latin typeface="Times New Roman (Hebrew)" panose="02020603050405020304" pitchFamily="18" charset="0"/>
              </a:rPr>
              <a:t>Object point</a:t>
            </a:r>
          </a:p>
        </p:txBody>
      </p:sp>
      <p:sp>
        <p:nvSpPr>
          <p:cNvPr id="71696" name="Text Box 59"/>
          <p:cNvSpPr txBox="1">
            <a:spLocks noChangeArrowheads="1"/>
          </p:cNvSpPr>
          <p:nvPr/>
        </p:nvSpPr>
        <p:spPr bwMode="auto">
          <a:xfrm>
            <a:off x="1425575" y="2286000"/>
            <a:ext cx="1193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 algn="r" rtl="1">
              <a:spcBef>
                <a:spcPct val="0"/>
              </a:spcBef>
              <a:buClrTx/>
              <a:buFontTx/>
              <a:buNone/>
            </a:pPr>
            <a:r>
              <a:rPr kumimoji="0" lang="en-US" altLang="he-IL" sz="1800">
                <a:solidFill>
                  <a:schemeClr val="tx1"/>
                </a:solidFill>
                <a:latin typeface="Times New Roman (Hebrew)" panose="02020603050405020304" pitchFamily="18" charset="0"/>
              </a:rPr>
              <a:t>Left Image</a:t>
            </a:r>
          </a:p>
        </p:txBody>
      </p:sp>
      <p:sp>
        <p:nvSpPr>
          <p:cNvPr id="71697" name="Line 60"/>
          <p:cNvSpPr>
            <a:spLocks noChangeShapeType="1"/>
          </p:cNvSpPr>
          <p:nvPr/>
        </p:nvSpPr>
        <p:spPr bwMode="auto">
          <a:xfrm flipH="1" flipV="1">
            <a:off x="6781800" y="4191000"/>
            <a:ext cx="1524000" cy="914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8" name="Line 61"/>
          <p:cNvSpPr>
            <a:spLocks noChangeShapeType="1"/>
          </p:cNvSpPr>
          <p:nvPr/>
        </p:nvSpPr>
        <p:spPr bwMode="auto">
          <a:xfrm flipH="1" flipV="1">
            <a:off x="6553200" y="4343400"/>
            <a:ext cx="1752600" cy="762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99" name="Oval 62"/>
          <p:cNvSpPr>
            <a:spLocks noChangeArrowheads="1"/>
          </p:cNvSpPr>
          <p:nvPr/>
        </p:nvSpPr>
        <p:spPr bwMode="auto">
          <a:xfrm>
            <a:off x="6781800" y="4191000"/>
            <a:ext cx="76200" cy="76200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he-IL" altLang="he-IL" sz="24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71700" name="Oval 63"/>
          <p:cNvSpPr>
            <a:spLocks noChangeArrowheads="1"/>
          </p:cNvSpPr>
          <p:nvPr/>
        </p:nvSpPr>
        <p:spPr bwMode="auto">
          <a:xfrm>
            <a:off x="6477000" y="4343400"/>
            <a:ext cx="76200" cy="76200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he-IL" altLang="he-IL" sz="24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71701" name="Line 64"/>
          <p:cNvSpPr>
            <a:spLocks noChangeShapeType="1"/>
          </p:cNvSpPr>
          <p:nvPr/>
        </p:nvSpPr>
        <p:spPr bwMode="auto">
          <a:xfrm flipH="1" flipV="1">
            <a:off x="4800600" y="2971800"/>
            <a:ext cx="114300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2" name="Line 65"/>
          <p:cNvSpPr>
            <a:spLocks noChangeShapeType="1"/>
          </p:cNvSpPr>
          <p:nvPr/>
        </p:nvSpPr>
        <p:spPr bwMode="auto">
          <a:xfrm flipH="1" flipV="1">
            <a:off x="4191000" y="3276600"/>
            <a:ext cx="160020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03" name="Oval 66"/>
          <p:cNvSpPr>
            <a:spLocks noChangeArrowheads="1"/>
          </p:cNvSpPr>
          <p:nvPr/>
        </p:nvSpPr>
        <p:spPr bwMode="auto">
          <a:xfrm>
            <a:off x="4191000" y="3276600"/>
            <a:ext cx="76200" cy="76200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he-IL" altLang="he-IL" sz="24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71704" name="Oval 67"/>
          <p:cNvSpPr>
            <a:spLocks noChangeArrowheads="1"/>
          </p:cNvSpPr>
          <p:nvPr/>
        </p:nvSpPr>
        <p:spPr bwMode="auto">
          <a:xfrm>
            <a:off x="4724400" y="2971800"/>
            <a:ext cx="76200" cy="76200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he-IL" altLang="he-IL" sz="24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71705" name="Text Box 69"/>
          <p:cNvSpPr txBox="1">
            <a:spLocks noChangeArrowheads="1"/>
          </p:cNvSpPr>
          <p:nvPr/>
        </p:nvSpPr>
        <p:spPr bwMode="auto">
          <a:xfrm>
            <a:off x="735013" y="5046663"/>
            <a:ext cx="523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 rtl="1">
              <a:spcBef>
                <a:spcPct val="0"/>
              </a:spcBef>
              <a:buClrTx/>
              <a:buFontTx/>
              <a:buNone/>
            </a:pPr>
            <a:r>
              <a:rPr kumimoji="0" lang="en-US" altLang="he-IL" sz="1600" b="1">
                <a:solidFill>
                  <a:srgbClr val="0033CC"/>
                </a:solidFill>
                <a:latin typeface="Comic Sans MS" panose="030F0702030302020204" pitchFamily="66" charset="0"/>
              </a:rPr>
              <a:t>Cop</a:t>
            </a:r>
            <a:endParaRPr kumimoji="0" lang="en-US" altLang="he-IL" sz="18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71706" name="Oval 71"/>
          <p:cNvSpPr>
            <a:spLocks noChangeArrowheads="1"/>
          </p:cNvSpPr>
          <p:nvPr/>
        </p:nvSpPr>
        <p:spPr bwMode="auto">
          <a:xfrm>
            <a:off x="1104900" y="4894263"/>
            <a:ext cx="76200" cy="76200"/>
          </a:xfrm>
          <a:prstGeom prst="ellipse">
            <a:avLst/>
          </a:prstGeom>
          <a:solidFill>
            <a:srgbClr val="66CC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he-IL" altLang="he-IL" sz="24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71707" name="Oval 72"/>
          <p:cNvSpPr>
            <a:spLocks noChangeArrowheads="1"/>
          </p:cNvSpPr>
          <p:nvPr/>
        </p:nvSpPr>
        <p:spPr bwMode="auto">
          <a:xfrm>
            <a:off x="8255000" y="5075238"/>
            <a:ext cx="76200" cy="76200"/>
          </a:xfrm>
          <a:prstGeom prst="ellipse">
            <a:avLst/>
          </a:prstGeom>
          <a:solidFill>
            <a:srgbClr val="66CC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he-IL" altLang="he-IL" sz="24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71708" name="Text Box 73"/>
          <p:cNvSpPr txBox="1">
            <a:spLocks noChangeArrowheads="1"/>
          </p:cNvSpPr>
          <p:nvPr/>
        </p:nvSpPr>
        <p:spPr bwMode="auto">
          <a:xfrm>
            <a:off x="8137525" y="5078413"/>
            <a:ext cx="523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 rtl="1">
              <a:spcBef>
                <a:spcPct val="0"/>
              </a:spcBef>
              <a:buClrTx/>
              <a:buFontTx/>
              <a:buNone/>
            </a:pPr>
            <a:r>
              <a:rPr kumimoji="0" lang="en-US" altLang="he-IL" sz="1600" b="1">
                <a:solidFill>
                  <a:srgbClr val="0033CC"/>
                </a:solidFill>
                <a:latin typeface="Comic Sans MS" panose="030F0702030302020204" pitchFamily="66" charset="0"/>
              </a:rPr>
              <a:t>Cop</a:t>
            </a:r>
            <a:endParaRPr kumimoji="0" lang="en-US" altLang="he-IL" sz="18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graphicFrame>
        <p:nvGraphicFramePr>
          <p:cNvPr id="71709" name="Object 4"/>
          <p:cNvGraphicFramePr>
            <a:graphicFrameLocks noChangeAspect="1"/>
          </p:cNvGraphicFramePr>
          <p:nvPr/>
        </p:nvGraphicFramePr>
        <p:xfrm>
          <a:off x="5181600" y="5614988"/>
          <a:ext cx="146526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779237" imgH="3651295" progId="Equation.3">
                  <p:embed/>
                </p:oleObj>
              </mc:Choice>
              <mc:Fallback>
                <p:oleObj name="Equation" r:id="rId4" imgW="11779237" imgH="3651295" progId="Equation.3">
                  <p:embed/>
                  <p:pic>
                    <p:nvPicPr>
                      <p:cNvPr id="7170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5614988"/>
                        <a:ext cx="1465263" cy="45402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FF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0" name="TextBox 1"/>
          <p:cNvSpPr txBox="1">
            <a:spLocks noChangeArrowheads="1"/>
          </p:cNvSpPr>
          <p:nvPr/>
        </p:nvSpPr>
        <p:spPr bwMode="auto">
          <a:xfrm>
            <a:off x="735013" y="5614988"/>
            <a:ext cx="50673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he-IL" sz="2400" dirty="0">
                <a:solidFill>
                  <a:schemeClr val="tx1"/>
                </a:solidFill>
                <a:latin typeface="Times New Roman (Hebrew)" panose="02020603050405020304" pitchFamily="18" charset="0"/>
              </a:rPr>
              <a:t>Next class,  algebraic formulation:</a:t>
            </a:r>
            <a:endParaRPr kumimoji="0" lang="he-IL" altLang="he-IL" sz="2400" dirty="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760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Patch Similarity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Rectified images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B361004-0B03-4D3C-B933-9588E5AC75B5}" type="slidenum">
              <a:rPr lang="he-IL" altLang="en-US" smtClean="0"/>
              <a:pPr>
                <a:defRPr/>
              </a:pPr>
              <a:t>12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Computer Vision by Y. Moses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30" y="2521698"/>
            <a:ext cx="9144000" cy="326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067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Norm. Cross Correlation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B361004-0B03-4D3C-B933-9588E5AC75B5}" type="slidenum">
              <a:rPr lang="he-IL" altLang="en-US" smtClean="0"/>
              <a:pPr>
                <a:defRPr/>
              </a:pPr>
              <a:t>13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Computer Vision by Y. Moses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643" y="3598055"/>
            <a:ext cx="6755377" cy="9481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740" y="4516313"/>
            <a:ext cx="6821281" cy="21892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DE1C11-4935-7D05-3FA3-03D95792C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1877804"/>
            <a:ext cx="3062688" cy="163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27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48E518F-AB0B-4273-8831-5FAD906AEFE2}" type="slidenum">
              <a:rPr lang="he-IL" altLang="en-US" smtClean="0"/>
              <a:pPr/>
              <a:t>14</a:t>
            </a:fld>
            <a:endParaRPr lang="en-US" altLang="en-US"/>
          </a:p>
        </p:txBody>
      </p:sp>
      <p:sp>
        <p:nvSpPr>
          <p:cNvPr id="70659" name="Footer Placeholder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en-US"/>
              <a:t>Computer Vision by Y. Moses</a:t>
            </a:r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742950"/>
            <a:ext cx="7772400" cy="1143000"/>
          </a:xfrm>
        </p:spPr>
        <p:txBody>
          <a:bodyPr/>
          <a:lstStyle/>
          <a:p>
            <a:r>
              <a:rPr lang="en-US" altLang="he-IL" dirty="0"/>
              <a:t>Attribute Constraints</a:t>
            </a:r>
          </a:p>
        </p:txBody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 dirty="0"/>
          </a:p>
          <a:p>
            <a:pPr marL="0" indent="0">
              <a:buNone/>
            </a:pPr>
            <a:r>
              <a:rPr lang="en-US" altLang="he-IL" dirty="0"/>
              <a:t>Corresponding points are projection of the 3D point</a:t>
            </a:r>
          </a:p>
          <a:p>
            <a:pPr lvl="1"/>
            <a:r>
              <a:rPr lang="en-US" altLang="he-IL" dirty="0"/>
              <a:t>Color / edge / texture etc.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371600" y="4572000"/>
            <a:ext cx="4267200" cy="1828800"/>
            <a:chOff x="528" y="1104"/>
            <a:chExt cx="4512" cy="2160"/>
          </a:xfrm>
        </p:grpSpPr>
        <p:pic>
          <p:nvPicPr>
            <p:cNvPr id="70663" name="Picture 5" descr="domem-left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8" y="1104"/>
              <a:ext cx="2160" cy="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0664" name="Picture 6" descr="domem-right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880" y="1104"/>
              <a:ext cx="2160" cy="2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2055240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B361004-0B03-4D3C-B933-9588E5AC75B5}" type="slidenum">
              <a:rPr lang="he-IL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Computer Vision by Y. Moses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112" y="1855788"/>
            <a:ext cx="5625776" cy="210204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4671" y="3971925"/>
            <a:ext cx="4405332" cy="2340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436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8626" y="1703670"/>
            <a:ext cx="4017374" cy="136365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405" y="1903413"/>
            <a:ext cx="8178800" cy="4171950"/>
          </a:xfrm>
        </p:spPr>
        <p:txBody>
          <a:bodyPr/>
          <a:lstStyle/>
          <a:p>
            <a:r>
              <a:rPr lang="en-US" dirty="0"/>
              <a:t>Foreshortening effect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Occlusion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B361004-0B03-4D3C-B933-9588E5AC75B5}" type="slidenum">
              <a:rPr lang="he-IL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Computer Vision by Y. Moses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4990702" y="3641906"/>
            <a:ext cx="2843981" cy="2322811"/>
            <a:chOff x="3802062" y="2905376"/>
            <a:chExt cx="4635780" cy="3541462"/>
          </a:xfrm>
        </p:grpSpPr>
        <p:sp>
          <p:nvSpPr>
            <p:cNvPr id="7" name="Line 3"/>
            <p:cNvSpPr>
              <a:spLocks noChangeShapeType="1"/>
            </p:cNvSpPr>
            <p:nvPr/>
          </p:nvSpPr>
          <p:spPr bwMode="auto">
            <a:xfrm>
              <a:off x="4335462" y="3932238"/>
              <a:ext cx="38862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5707062" y="3932238"/>
              <a:ext cx="914400" cy="457200"/>
            </a:xfrm>
            <a:prstGeom prst="rect">
              <a:avLst/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9" name="Line 5"/>
            <p:cNvSpPr>
              <a:spLocks noChangeShapeType="1"/>
            </p:cNvSpPr>
            <p:nvPr/>
          </p:nvSpPr>
          <p:spPr bwMode="auto">
            <a:xfrm flipV="1">
              <a:off x="4183062" y="3932238"/>
              <a:ext cx="3124200" cy="2133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Line 6"/>
            <p:cNvSpPr>
              <a:spLocks noChangeShapeType="1"/>
            </p:cNvSpPr>
            <p:nvPr/>
          </p:nvSpPr>
          <p:spPr bwMode="auto">
            <a:xfrm flipH="1">
              <a:off x="4183062" y="3932238"/>
              <a:ext cx="1524000" cy="2133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5097462" y="3932238"/>
              <a:ext cx="2971800" cy="2286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8"/>
            <p:cNvSpPr>
              <a:spLocks noChangeShapeType="1"/>
            </p:cNvSpPr>
            <p:nvPr/>
          </p:nvSpPr>
          <p:spPr bwMode="auto">
            <a:xfrm>
              <a:off x="6621462" y="3932238"/>
              <a:ext cx="1447800" cy="2286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9"/>
            <p:cNvSpPr>
              <a:spLocks noChangeShapeType="1"/>
            </p:cNvSpPr>
            <p:nvPr/>
          </p:nvSpPr>
          <p:spPr bwMode="auto">
            <a:xfrm flipH="1">
              <a:off x="7231062" y="5532438"/>
              <a:ext cx="914400" cy="6096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3802062" y="5837238"/>
              <a:ext cx="509588" cy="4572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rtl="1"/>
              <a:r>
                <a:rPr lang="en-US" altLang="en-US" b="1"/>
                <a:t>+</a:t>
              </a:r>
              <a:endParaRPr lang="en-US" altLang="en-US"/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7764462" y="5989638"/>
              <a:ext cx="509588" cy="4572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algn="r" rtl="1"/>
              <a:r>
                <a:rPr lang="en-US" altLang="en-US" b="1"/>
                <a:t>+</a:t>
              </a:r>
              <a:endParaRPr lang="en-US" altLang="en-US"/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>
              <a:off x="6621462" y="3932238"/>
              <a:ext cx="685800" cy="0"/>
            </a:xfrm>
            <a:prstGeom prst="line">
              <a:avLst/>
            </a:prstGeom>
            <a:noFill/>
            <a:ln w="38100" cap="sq">
              <a:solidFill>
                <a:srgbClr val="00CC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 flipH="1">
              <a:off x="5097462" y="3932238"/>
              <a:ext cx="609600" cy="0"/>
            </a:xfrm>
            <a:prstGeom prst="line">
              <a:avLst/>
            </a:prstGeom>
            <a:noFill/>
            <a:ln w="28575" cap="sq">
              <a:solidFill>
                <a:srgbClr val="CC66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Text Box 14"/>
            <p:cNvSpPr txBox="1">
              <a:spLocks noChangeArrowheads="1"/>
            </p:cNvSpPr>
            <p:nvPr/>
          </p:nvSpPr>
          <p:spPr bwMode="auto">
            <a:xfrm>
              <a:off x="6905904" y="2918363"/>
              <a:ext cx="1531938" cy="6413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rtl="1"/>
              <a:r>
                <a:rPr lang="en-US" altLang="he-IL" sz="1800" dirty="0">
                  <a:solidFill>
                    <a:srgbClr val="00CC00"/>
                  </a:solidFill>
                </a:rPr>
                <a:t>Occluded in </a:t>
              </a:r>
            </a:p>
            <a:p>
              <a:pPr rtl="1"/>
              <a:r>
                <a:rPr lang="en-US" altLang="he-IL" sz="1800" dirty="0">
                  <a:solidFill>
                    <a:srgbClr val="00CC00"/>
                  </a:solidFill>
                </a:rPr>
                <a:t>Left Image</a:t>
              </a:r>
              <a:endParaRPr lang="en-US" altLang="he-IL" dirty="0"/>
            </a:p>
          </p:txBody>
        </p:sp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3834017" y="2905376"/>
              <a:ext cx="1577975" cy="64135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rtl="1"/>
              <a:r>
                <a:rPr lang="en-US" altLang="he-IL" sz="1800" dirty="0">
                  <a:solidFill>
                    <a:srgbClr val="CC66FF"/>
                  </a:solidFill>
                </a:rPr>
                <a:t>Occluded in</a:t>
              </a:r>
              <a:r>
                <a:rPr lang="en-US" altLang="he-IL" sz="1800" dirty="0">
                  <a:solidFill>
                    <a:srgbClr val="00CC00"/>
                  </a:solidFill>
                </a:rPr>
                <a:t> </a:t>
              </a:r>
            </a:p>
            <a:p>
              <a:pPr rtl="1"/>
              <a:r>
                <a:rPr lang="en-US" altLang="he-IL" sz="1800" dirty="0">
                  <a:solidFill>
                    <a:srgbClr val="CC66FF"/>
                  </a:solidFill>
                </a:rPr>
                <a:t>Right Image</a:t>
              </a:r>
              <a:endParaRPr lang="en-US" altLang="he-IL" dirty="0"/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4640262" y="5761038"/>
              <a:ext cx="381000" cy="381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4487862" y="5608638"/>
              <a:ext cx="152400" cy="152400"/>
            </a:xfrm>
            <a:prstGeom prst="line">
              <a:avLst/>
            </a:prstGeom>
            <a:noFill/>
            <a:ln w="28575" cap="sq">
              <a:solidFill>
                <a:schemeClr val="accent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H="1" flipV="1">
              <a:off x="4335462" y="5456238"/>
              <a:ext cx="152400" cy="152400"/>
            </a:xfrm>
            <a:prstGeom prst="line">
              <a:avLst/>
            </a:prstGeom>
            <a:noFill/>
            <a:ln w="28575" cap="sq">
              <a:solidFill>
                <a:srgbClr val="CC66FF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3954462" y="5075238"/>
              <a:ext cx="381000" cy="38100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Rounded Rectangle 24"/>
          <p:cNvSpPr/>
          <p:nvPr/>
        </p:nvSpPr>
        <p:spPr bwMode="auto">
          <a:xfrm>
            <a:off x="4618626" y="3458572"/>
            <a:ext cx="3600622" cy="2933182"/>
          </a:xfrm>
          <a:prstGeom prst="roundRect">
            <a:avLst/>
          </a:prstGeom>
          <a:noFill/>
          <a:ln w="28575" cap="sq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 (Hebrew)" pitchFamily="18" charset="0"/>
            </a:endParaRPr>
          </a:p>
        </p:txBody>
      </p:sp>
      <p:sp>
        <p:nvSpPr>
          <p:cNvPr id="26" name="Rounded Rectangle 25"/>
          <p:cNvSpPr/>
          <p:nvPr/>
        </p:nvSpPr>
        <p:spPr bwMode="auto">
          <a:xfrm>
            <a:off x="4670014" y="1823549"/>
            <a:ext cx="3965986" cy="1349273"/>
          </a:xfrm>
          <a:prstGeom prst="roundRect">
            <a:avLst/>
          </a:prstGeom>
          <a:noFill/>
          <a:ln w="28575" cap="sq" cmpd="sng" algn="ctr">
            <a:solidFill>
              <a:srgbClr val="7030A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 (Hebrew)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84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6A0DBD28-3866-40D1-91A2-BA9AC0844D42}" type="slidenum">
              <a:rPr lang="he-IL" altLang="en-US" smtClean="0"/>
              <a:pPr/>
              <a:t>17</a:t>
            </a:fld>
            <a:endParaRPr lang="en-US" altLang="en-US"/>
          </a:p>
        </p:txBody>
      </p:sp>
      <p:sp>
        <p:nvSpPr>
          <p:cNvPr id="72707" name="Footer Placeholder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en-US"/>
              <a:t>Computer Vision by Y. Moses</a:t>
            </a:r>
          </a:p>
        </p:txBody>
      </p:sp>
      <p:sp>
        <p:nvSpPr>
          <p:cNvPr id="727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Uniqueness Constraint</a:t>
            </a:r>
          </a:p>
        </p:txBody>
      </p:sp>
      <p:sp>
        <p:nvSpPr>
          <p:cNvPr id="727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 dirty="0"/>
              <a:t>Each pixel can correspond to at most one pixel in the other image	</a:t>
            </a:r>
          </a:p>
          <a:p>
            <a:pPr lvl="1"/>
            <a:r>
              <a:rPr lang="en-US" altLang="he-IL" dirty="0"/>
              <a:t>No transparency</a:t>
            </a:r>
          </a:p>
          <a:p>
            <a:pPr lvl="1"/>
            <a:r>
              <a:rPr lang="en-US" altLang="he-IL" dirty="0"/>
              <a:t>No two or more points</a:t>
            </a:r>
          </a:p>
          <a:p>
            <a:pPr lvl="1">
              <a:buFont typeface="Wingdings" pitchFamily="2" charset="2"/>
              <a:buNone/>
            </a:pPr>
            <a:r>
              <a:rPr lang="en-US" altLang="he-IL" dirty="0"/>
              <a:t>	 project to the same point</a:t>
            </a:r>
          </a:p>
        </p:txBody>
      </p:sp>
      <p:sp>
        <p:nvSpPr>
          <p:cNvPr id="72710" name="Freeform 4"/>
          <p:cNvSpPr>
            <a:spLocks/>
          </p:cNvSpPr>
          <p:nvPr/>
        </p:nvSpPr>
        <p:spPr bwMode="auto">
          <a:xfrm>
            <a:off x="6324600" y="3581400"/>
            <a:ext cx="917575" cy="1131888"/>
          </a:xfrm>
          <a:custGeom>
            <a:avLst/>
            <a:gdLst>
              <a:gd name="T0" fmla="*/ 2147483647 w 578"/>
              <a:gd name="T1" fmla="*/ 2147483647 h 713"/>
              <a:gd name="T2" fmla="*/ 2147483647 w 578"/>
              <a:gd name="T3" fmla="*/ 2147483647 h 713"/>
              <a:gd name="T4" fmla="*/ 2147483647 w 578"/>
              <a:gd name="T5" fmla="*/ 2147483647 h 713"/>
              <a:gd name="T6" fmla="*/ 2147483647 w 578"/>
              <a:gd name="T7" fmla="*/ 2147483647 h 713"/>
              <a:gd name="T8" fmla="*/ 2147483647 w 578"/>
              <a:gd name="T9" fmla="*/ 2147483647 h 713"/>
              <a:gd name="T10" fmla="*/ 2147483647 w 578"/>
              <a:gd name="T11" fmla="*/ 2147483647 h 713"/>
              <a:gd name="T12" fmla="*/ 2147483647 w 578"/>
              <a:gd name="T13" fmla="*/ 2147483647 h 713"/>
              <a:gd name="T14" fmla="*/ 2147483647 w 578"/>
              <a:gd name="T15" fmla="*/ 2147483647 h 713"/>
              <a:gd name="T16" fmla="*/ 2147483647 w 578"/>
              <a:gd name="T17" fmla="*/ 2147483647 h 713"/>
              <a:gd name="T18" fmla="*/ 2147483647 w 578"/>
              <a:gd name="T19" fmla="*/ 2147483647 h 713"/>
              <a:gd name="T20" fmla="*/ 2147483647 w 578"/>
              <a:gd name="T21" fmla="*/ 2147483647 h 713"/>
              <a:gd name="T22" fmla="*/ 0 w 578"/>
              <a:gd name="T23" fmla="*/ 2147483647 h 713"/>
              <a:gd name="T24" fmla="*/ 2147483647 w 578"/>
              <a:gd name="T25" fmla="*/ 2147483647 h 713"/>
              <a:gd name="T26" fmla="*/ 2147483647 w 578"/>
              <a:gd name="T27" fmla="*/ 2147483647 h 713"/>
              <a:gd name="T28" fmla="*/ 2147483647 w 578"/>
              <a:gd name="T29" fmla="*/ 2147483647 h 713"/>
              <a:gd name="T30" fmla="*/ 2147483647 w 578"/>
              <a:gd name="T31" fmla="*/ 2147483647 h 713"/>
              <a:gd name="T32" fmla="*/ 2147483647 w 578"/>
              <a:gd name="T33" fmla="*/ 2147483647 h 713"/>
              <a:gd name="T34" fmla="*/ 2147483647 w 578"/>
              <a:gd name="T35" fmla="*/ 2147483647 h 713"/>
              <a:gd name="T36" fmla="*/ 2147483647 w 578"/>
              <a:gd name="T37" fmla="*/ 2147483647 h 713"/>
              <a:gd name="T38" fmla="*/ 2147483647 w 578"/>
              <a:gd name="T39" fmla="*/ 2147483647 h 713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578"/>
              <a:gd name="T61" fmla="*/ 0 h 713"/>
              <a:gd name="T62" fmla="*/ 578 w 578"/>
              <a:gd name="T63" fmla="*/ 713 h 713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578" h="713">
                <a:moveTo>
                  <a:pt x="365" y="332"/>
                </a:moveTo>
                <a:cubicBezTo>
                  <a:pt x="409" y="326"/>
                  <a:pt x="453" y="322"/>
                  <a:pt x="496" y="312"/>
                </a:cubicBezTo>
                <a:cubicBezTo>
                  <a:pt x="505" y="298"/>
                  <a:pt x="515" y="284"/>
                  <a:pt x="524" y="270"/>
                </a:cubicBezTo>
                <a:cubicBezTo>
                  <a:pt x="578" y="188"/>
                  <a:pt x="562" y="97"/>
                  <a:pt x="496" y="63"/>
                </a:cubicBezTo>
                <a:cubicBezTo>
                  <a:pt x="490" y="60"/>
                  <a:pt x="483" y="59"/>
                  <a:pt x="476" y="56"/>
                </a:cubicBezTo>
                <a:cubicBezTo>
                  <a:pt x="444" y="43"/>
                  <a:pt x="412" y="32"/>
                  <a:pt x="379" y="22"/>
                </a:cubicBezTo>
                <a:cubicBezTo>
                  <a:pt x="308" y="0"/>
                  <a:pt x="367" y="14"/>
                  <a:pt x="303" y="1"/>
                </a:cubicBezTo>
                <a:cubicBezTo>
                  <a:pt x="255" y="3"/>
                  <a:pt x="206" y="2"/>
                  <a:pt x="158" y="8"/>
                </a:cubicBezTo>
                <a:cubicBezTo>
                  <a:pt x="139" y="10"/>
                  <a:pt x="111" y="57"/>
                  <a:pt x="103" y="70"/>
                </a:cubicBezTo>
                <a:cubicBezTo>
                  <a:pt x="78" y="110"/>
                  <a:pt x="55" y="152"/>
                  <a:pt x="34" y="194"/>
                </a:cubicBezTo>
                <a:cubicBezTo>
                  <a:pt x="21" y="220"/>
                  <a:pt x="20" y="250"/>
                  <a:pt x="7" y="277"/>
                </a:cubicBezTo>
                <a:cubicBezTo>
                  <a:pt x="5" y="293"/>
                  <a:pt x="0" y="309"/>
                  <a:pt x="0" y="325"/>
                </a:cubicBezTo>
                <a:cubicBezTo>
                  <a:pt x="2" y="408"/>
                  <a:pt x="8" y="491"/>
                  <a:pt x="14" y="574"/>
                </a:cubicBezTo>
                <a:cubicBezTo>
                  <a:pt x="19" y="646"/>
                  <a:pt x="109" y="678"/>
                  <a:pt x="158" y="712"/>
                </a:cubicBezTo>
                <a:cubicBezTo>
                  <a:pt x="267" y="705"/>
                  <a:pt x="259" y="713"/>
                  <a:pt x="324" y="650"/>
                </a:cubicBezTo>
                <a:cubicBezTo>
                  <a:pt x="333" y="624"/>
                  <a:pt x="345" y="601"/>
                  <a:pt x="351" y="574"/>
                </a:cubicBezTo>
                <a:cubicBezTo>
                  <a:pt x="349" y="542"/>
                  <a:pt x="353" y="508"/>
                  <a:pt x="345" y="477"/>
                </a:cubicBezTo>
                <a:cubicBezTo>
                  <a:pt x="338" y="450"/>
                  <a:pt x="306" y="424"/>
                  <a:pt x="296" y="394"/>
                </a:cubicBezTo>
                <a:cubicBezTo>
                  <a:pt x="298" y="376"/>
                  <a:pt x="292" y="354"/>
                  <a:pt x="303" y="339"/>
                </a:cubicBezTo>
                <a:cubicBezTo>
                  <a:pt x="322" y="312"/>
                  <a:pt x="345" y="325"/>
                  <a:pt x="365" y="332"/>
                </a:cubicBezTo>
                <a:close/>
              </a:path>
            </a:pathLst>
          </a:cu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11" name="Line 5"/>
          <p:cNvSpPr>
            <a:spLocks noChangeShapeType="1"/>
          </p:cNvSpPr>
          <p:nvPr/>
        </p:nvSpPr>
        <p:spPr bwMode="auto">
          <a:xfrm>
            <a:off x="5530850" y="5311775"/>
            <a:ext cx="1143000" cy="5334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12" name="Line 6"/>
          <p:cNvSpPr>
            <a:spLocks noChangeShapeType="1"/>
          </p:cNvSpPr>
          <p:nvPr/>
        </p:nvSpPr>
        <p:spPr bwMode="auto">
          <a:xfrm flipH="1">
            <a:off x="6216650" y="3940175"/>
            <a:ext cx="990600" cy="1752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13" name="Line 7"/>
          <p:cNvSpPr>
            <a:spLocks noChangeShapeType="1"/>
          </p:cNvSpPr>
          <p:nvPr/>
        </p:nvSpPr>
        <p:spPr bwMode="auto">
          <a:xfrm flipV="1">
            <a:off x="7131050" y="5540375"/>
            <a:ext cx="1295400" cy="2286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14" name="Line 8"/>
          <p:cNvSpPr>
            <a:spLocks noChangeShapeType="1"/>
          </p:cNvSpPr>
          <p:nvPr/>
        </p:nvSpPr>
        <p:spPr bwMode="auto">
          <a:xfrm>
            <a:off x="7131050" y="4016375"/>
            <a:ext cx="762000" cy="1676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2715" name="Line 9"/>
          <p:cNvSpPr>
            <a:spLocks noChangeShapeType="1"/>
          </p:cNvSpPr>
          <p:nvPr/>
        </p:nvSpPr>
        <p:spPr bwMode="auto">
          <a:xfrm>
            <a:off x="6826250" y="4625975"/>
            <a:ext cx="838200" cy="1066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31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FCDB3E22-18FF-4299-B7AC-736B284533D8}" type="slidenum">
              <a:rPr lang="he-IL" altLang="en-US" smtClean="0"/>
              <a:pPr/>
              <a:t>18</a:t>
            </a:fld>
            <a:endParaRPr lang="en-US" altLang="en-US"/>
          </a:p>
        </p:txBody>
      </p:sp>
      <p:sp>
        <p:nvSpPr>
          <p:cNvPr id="73731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799138" y="6231924"/>
            <a:ext cx="2895600" cy="457200"/>
          </a:xfrm>
          <a:noFill/>
        </p:spPr>
        <p:txBody>
          <a:bodyPr/>
          <a:lstStyle/>
          <a:p>
            <a:r>
              <a:rPr lang="en-US" altLang="en-US"/>
              <a:t>Computer Vision by Y. Moses</a:t>
            </a:r>
          </a:p>
        </p:txBody>
      </p:sp>
      <p:sp>
        <p:nvSpPr>
          <p:cNvPr id="73740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Ordering Constraints</a:t>
            </a:r>
          </a:p>
        </p:txBody>
      </p:sp>
      <p:sp>
        <p:nvSpPr>
          <p:cNvPr id="73741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 dirty="0"/>
              <a:t>Order along epipolar lines</a:t>
            </a:r>
          </a:p>
          <a:p>
            <a:pPr lvl="1"/>
            <a:r>
              <a:rPr lang="en-US" altLang="he-IL" dirty="0"/>
              <a:t>Corresponding points maintain their order </a:t>
            </a:r>
          </a:p>
          <a:p>
            <a:pPr lvl="1"/>
            <a:r>
              <a:rPr lang="en-US" altLang="he-IL" dirty="0"/>
              <a:t>Not hold when there is a depth discontinuity 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240681" y="3971925"/>
            <a:ext cx="2893884" cy="2063553"/>
            <a:chOff x="2291535" y="3994347"/>
            <a:chExt cx="2893884" cy="2063553"/>
          </a:xfrm>
        </p:grpSpPr>
        <p:grpSp>
          <p:nvGrpSpPr>
            <p:cNvPr id="23" name="Group 22"/>
            <p:cNvGrpSpPr/>
            <p:nvPr/>
          </p:nvGrpSpPr>
          <p:grpSpPr>
            <a:xfrm>
              <a:off x="2291535" y="3994347"/>
              <a:ext cx="2893884" cy="2063553"/>
              <a:chOff x="7400924" y="2975923"/>
              <a:chExt cx="4202008" cy="4362067"/>
            </a:xfrm>
          </p:grpSpPr>
          <p:sp>
            <p:nvSpPr>
              <p:cNvPr id="24" name="Oval 23"/>
              <p:cNvSpPr>
                <a:spLocks noChangeAspect="1"/>
              </p:cNvSpPr>
              <p:nvPr/>
            </p:nvSpPr>
            <p:spPr>
              <a:xfrm rot="1743750">
                <a:off x="11378861" y="7121235"/>
                <a:ext cx="207184" cy="21675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25" name="Straight Connector 24"/>
              <p:cNvCxnSpPr>
                <a:stCxn id="29" idx="4"/>
                <a:endCxn id="28" idx="4"/>
              </p:cNvCxnSpPr>
              <p:nvPr/>
            </p:nvCxnSpPr>
            <p:spPr>
              <a:xfrm flipV="1">
                <a:off x="8573932" y="3903934"/>
                <a:ext cx="1003245" cy="3420407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28" idx="6"/>
                <a:endCxn id="24" idx="1"/>
              </p:cNvCxnSpPr>
              <p:nvPr/>
            </p:nvCxnSpPr>
            <p:spPr>
              <a:xfrm>
                <a:off x="9714183" y="3864809"/>
                <a:ext cx="1741468" cy="3262235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Freeform 26"/>
              <p:cNvSpPr/>
              <p:nvPr/>
            </p:nvSpPr>
            <p:spPr>
              <a:xfrm rot="20860885">
                <a:off x="7400924" y="2975923"/>
                <a:ext cx="4053581" cy="936320"/>
              </a:xfrm>
              <a:custGeom>
                <a:avLst/>
                <a:gdLst>
                  <a:gd name="connsiteX0" fmla="*/ 0 w 2705100"/>
                  <a:gd name="connsiteY0" fmla="*/ 152400 h 624840"/>
                  <a:gd name="connsiteX1" fmla="*/ 365760 w 2705100"/>
                  <a:gd name="connsiteY1" fmla="*/ 480060 h 624840"/>
                  <a:gd name="connsiteX2" fmla="*/ 906780 w 2705100"/>
                  <a:gd name="connsiteY2" fmla="*/ 601980 h 624840"/>
                  <a:gd name="connsiteX3" fmla="*/ 1226820 w 2705100"/>
                  <a:gd name="connsiteY3" fmla="*/ 487680 h 624840"/>
                  <a:gd name="connsiteX4" fmla="*/ 1463040 w 2705100"/>
                  <a:gd name="connsiteY4" fmla="*/ 617220 h 624840"/>
                  <a:gd name="connsiteX5" fmla="*/ 1844040 w 2705100"/>
                  <a:gd name="connsiteY5" fmla="*/ 502920 h 624840"/>
                  <a:gd name="connsiteX6" fmla="*/ 2179320 w 2705100"/>
                  <a:gd name="connsiteY6" fmla="*/ 541020 h 624840"/>
                  <a:gd name="connsiteX7" fmla="*/ 2705100 w 2705100"/>
                  <a:gd name="connsiteY7" fmla="*/ 0 h 6248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705100" h="624840">
                    <a:moveTo>
                      <a:pt x="0" y="152400"/>
                    </a:moveTo>
                    <a:cubicBezTo>
                      <a:pt x="107315" y="278765"/>
                      <a:pt x="214630" y="405130"/>
                      <a:pt x="365760" y="480060"/>
                    </a:cubicBezTo>
                    <a:cubicBezTo>
                      <a:pt x="516890" y="554990"/>
                      <a:pt x="763270" y="600710"/>
                      <a:pt x="906780" y="601980"/>
                    </a:cubicBezTo>
                    <a:cubicBezTo>
                      <a:pt x="1050290" y="603250"/>
                      <a:pt x="1134110" y="485140"/>
                      <a:pt x="1226820" y="487680"/>
                    </a:cubicBezTo>
                    <a:cubicBezTo>
                      <a:pt x="1319530" y="490220"/>
                      <a:pt x="1360170" y="614680"/>
                      <a:pt x="1463040" y="617220"/>
                    </a:cubicBezTo>
                    <a:cubicBezTo>
                      <a:pt x="1565910" y="619760"/>
                      <a:pt x="1724660" y="515620"/>
                      <a:pt x="1844040" y="502920"/>
                    </a:cubicBezTo>
                    <a:cubicBezTo>
                      <a:pt x="1963420" y="490220"/>
                      <a:pt x="2035810" y="624840"/>
                      <a:pt x="2179320" y="541020"/>
                    </a:cubicBezTo>
                    <a:cubicBezTo>
                      <a:pt x="2322830" y="457200"/>
                      <a:pt x="2513965" y="228600"/>
                      <a:pt x="2705100" y="0"/>
                    </a:cubicBezTo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3492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8" name="Oval 27"/>
              <p:cNvSpPr/>
              <p:nvPr/>
            </p:nvSpPr>
            <p:spPr>
              <a:xfrm rot="1743750">
                <a:off x="9525366" y="3715116"/>
                <a:ext cx="201503" cy="20150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29" name="Oval 28"/>
              <p:cNvSpPr>
                <a:spLocks noChangeAspect="1"/>
              </p:cNvSpPr>
              <p:nvPr/>
            </p:nvSpPr>
            <p:spPr>
              <a:xfrm rot="1743750">
                <a:off x="8522986" y="7121232"/>
                <a:ext cx="207184" cy="21675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 rot="63040" flipV="1">
                <a:off x="7887427" y="6355509"/>
                <a:ext cx="1557373" cy="42728"/>
              </a:xfrm>
              <a:prstGeom prst="line">
                <a:avLst/>
              </a:prstGeom>
              <a:ln w="38100"/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rot="63040" flipV="1">
                <a:off x="10045559" y="6355508"/>
                <a:ext cx="1557373" cy="42728"/>
              </a:xfrm>
              <a:prstGeom prst="line">
                <a:avLst/>
              </a:prstGeom>
              <a:ln w="38100"/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>
                <a:stCxn id="29" idx="4"/>
              </p:cNvCxnSpPr>
              <p:nvPr/>
            </p:nvCxnSpPr>
            <p:spPr>
              <a:xfrm flipV="1">
                <a:off x="8573932" y="5614137"/>
                <a:ext cx="1052185" cy="1710204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H="1" flipV="1">
                <a:off x="9540404" y="5579904"/>
                <a:ext cx="1907640" cy="1530602"/>
              </a:xfrm>
              <a:prstGeom prst="line">
                <a:avLst/>
              </a:prstGeom>
              <a:ln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Freeform 33"/>
              <p:cNvSpPr/>
              <p:nvPr/>
            </p:nvSpPr>
            <p:spPr>
              <a:xfrm rot="21518971">
                <a:off x="9313402" y="5184222"/>
                <a:ext cx="1038409" cy="646696"/>
              </a:xfrm>
              <a:custGeom>
                <a:avLst/>
                <a:gdLst>
                  <a:gd name="connsiteX0" fmla="*/ 0 w 861060"/>
                  <a:gd name="connsiteY0" fmla="*/ 53340 h 373380"/>
                  <a:gd name="connsiteX1" fmla="*/ 106680 w 861060"/>
                  <a:gd name="connsiteY1" fmla="*/ 297180 h 373380"/>
                  <a:gd name="connsiteX2" fmla="*/ 411480 w 861060"/>
                  <a:gd name="connsiteY2" fmla="*/ 228600 h 373380"/>
                  <a:gd name="connsiteX3" fmla="*/ 662940 w 861060"/>
                  <a:gd name="connsiteY3" fmla="*/ 335280 h 373380"/>
                  <a:gd name="connsiteX4" fmla="*/ 861060 w 861060"/>
                  <a:gd name="connsiteY4" fmla="*/ 0 h 37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1060" h="373380">
                    <a:moveTo>
                      <a:pt x="0" y="53340"/>
                    </a:moveTo>
                    <a:cubicBezTo>
                      <a:pt x="19050" y="160655"/>
                      <a:pt x="38100" y="267970"/>
                      <a:pt x="106680" y="297180"/>
                    </a:cubicBezTo>
                    <a:cubicBezTo>
                      <a:pt x="175260" y="326390"/>
                      <a:pt x="318770" y="222250"/>
                      <a:pt x="411480" y="228600"/>
                    </a:cubicBezTo>
                    <a:cubicBezTo>
                      <a:pt x="504190" y="234950"/>
                      <a:pt x="588010" y="373380"/>
                      <a:pt x="662940" y="335280"/>
                    </a:cubicBezTo>
                    <a:cubicBezTo>
                      <a:pt x="737870" y="297180"/>
                      <a:pt x="799465" y="148590"/>
                      <a:pt x="861060" y="0"/>
                    </a:cubicBezTo>
                  </a:path>
                </a:pathLst>
              </a:custGeom>
              <a:solidFill>
                <a:srgbClr val="5BEC34"/>
              </a:solidFill>
              <a:ln w="34925">
                <a:noFill/>
              </a:ln>
              <a:effectLst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37" name="Oval 36"/>
            <p:cNvSpPr/>
            <p:nvPr/>
          </p:nvSpPr>
          <p:spPr>
            <a:xfrm rot="1743750">
              <a:off x="3218566" y="5568992"/>
              <a:ext cx="138773" cy="953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8" name="Oval 37"/>
            <p:cNvSpPr/>
            <p:nvPr/>
          </p:nvSpPr>
          <p:spPr>
            <a:xfrm rot="1743750">
              <a:off x="4790922" y="5550950"/>
              <a:ext cx="138773" cy="9532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9" name="Oval 38"/>
            <p:cNvSpPr/>
            <p:nvPr/>
          </p:nvSpPr>
          <p:spPr>
            <a:xfrm rot="1743750">
              <a:off x="4367967" y="5556786"/>
              <a:ext cx="138773" cy="9532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0" name="Oval 39"/>
            <p:cNvSpPr/>
            <p:nvPr/>
          </p:nvSpPr>
          <p:spPr>
            <a:xfrm rot="1743750">
              <a:off x="3473914" y="5546581"/>
              <a:ext cx="138773" cy="9532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180" y="3621806"/>
            <a:ext cx="3505344" cy="236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984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A3323D0-241B-4D61-88C3-F9DB7CF3E209}" type="slidenum">
              <a:rPr lang="he-IL" altLang="en-US" smtClean="0"/>
              <a:pPr/>
              <a:t>19</a:t>
            </a:fld>
            <a:endParaRPr lang="en-US" altLang="en-US"/>
          </a:p>
        </p:txBody>
      </p:sp>
      <p:sp>
        <p:nvSpPr>
          <p:cNvPr id="74755" name="Footer Placeholder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en-US"/>
              <a:t>Computer Vision by Y. Moses</a:t>
            </a:r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>
          <a:xfrm>
            <a:off x="411163" y="990600"/>
            <a:ext cx="7772400" cy="1143000"/>
          </a:xfrm>
        </p:spPr>
        <p:txBody>
          <a:bodyPr/>
          <a:lstStyle/>
          <a:p>
            <a:r>
              <a:rPr lang="en-US" altLang="he-IL"/>
              <a:t>Disparity Smoothness Constraint</a:t>
            </a:r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/>
          </a:p>
          <a:p>
            <a:r>
              <a:rPr lang="en-US" altLang="he-IL"/>
              <a:t>The disparity changes slowly almost everywhere in the image</a:t>
            </a:r>
          </a:p>
          <a:p>
            <a:pPr lvl="1"/>
            <a:r>
              <a:rPr lang="en-US" altLang="he-IL"/>
              <a:t>True since the depth changes slowly almost everywhere in the 3D scene</a:t>
            </a:r>
          </a:p>
        </p:txBody>
      </p:sp>
    </p:spTree>
    <p:extLst>
      <p:ext uri="{BB962C8B-B14F-4D97-AF65-F5344CB8AC3E}">
        <p14:creationId xmlns:p14="http://schemas.microsoft.com/office/powerpoint/2010/main" val="1701227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72F94A04-6C9D-4D1B-B02C-925AD482FA9D}" type="slidenum">
              <a:rPr kumimoji="0" lang="he-IL" altLang="en-US" sz="16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2</a:t>
            </a:fld>
            <a:endParaRPr kumimoji="0" lang="en-US" altLang="en-US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4387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t>Computer Vision by Y. Moses</a:t>
            </a:r>
          </a:p>
        </p:txBody>
      </p:sp>
      <p:sp>
        <p:nvSpPr>
          <p:cNvPr id="14438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44389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144390" name="Picture 1028" descr="stereo-gr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829800" cy="673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4391" name="Rectangle 1029"/>
          <p:cNvSpPr>
            <a:spLocks noChangeArrowheads="1"/>
          </p:cNvSpPr>
          <p:nvPr/>
        </p:nvSpPr>
        <p:spPr bwMode="auto">
          <a:xfrm>
            <a:off x="1219200" y="6172200"/>
            <a:ext cx="7358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he-IL" sz="2400">
                <a:solidFill>
                  <a:schemeClr val="bg1"/>
                </a:solidFill>
                <a:latin typeface="Times New Roman (Hebrew)" panose="02020603050405020304" pitchFamily="18" charset="0"/>
              </a:rPr>
              <a:t>Taken from: http://www.stereoscopy.com/3d-info/  </a:t>
            </a:r>
            <a:endParaRPr kumimoji="0" lang="en-US" altLang="en-US" sz="2400">
              <a:solidFill>
                <a:schemeClr val="bg1"/>
              </a:solidFill>
              <a:latin typeface="Times New Roman (Hebrew)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800587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A7FDB937-BE91-4C13-BC92-742F8C773EF9}" type="slidenum">
              <a:rPr lang="he-IL" altLang="en-US" smtClean="0"/>
              <a:pPr/>
              <a:t>20</a:t>
            </a:fld>
            <a:endParaRPr lang="en-US" altLang="en-US"/>
          </a:p>
        </p:txBody>
      </p:sp>
      <p:sp>
        <p:nvSpPr>
          <p:cNvPr id="75779" name="Footer Placeholder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en-US"/>
              <a:t>Computer Vision by Y. Moses</a:t>
            </a:r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904875"/>
            <a:ext cx="7772400" cy="1143000"/>
          </a:xfrm>
        </p:spPr>
        <p:txBody>
          <a:bodyPr/>
          <a:lstStyle/>
          <a:p>
            <a:r>
              <a:rPr lang="en-US" altLang="he-IL"/>
              <a:t>Mutual Correspondence Constraint</a:t>
            </a:r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he-IL" dirty="0"/>
          </a:p>
          <a:p>
            <a:r>
              <a:rPr lang="en-US" altLang="he-IL" dirty="0"/>
              <a:t>The existence of a correspondence between points does not depend on whether we start from the left image or the right image</a:t>
            </a:r>
          </a:p>
        </p:txBody>
      </p:sp>
    </p:spTree>
    <p:extLst>
      <p:ext uri="{BB962C8B-B14F-4D97-AF65-F5344CB8AC3E}">
        <p14:creationId xmlns:p14="http://schemas.microsoft.com/office/powerpoint/2010/main" val="1898974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Optimization</a:t>
            </a:r>
            <a:endParaRPr lang="en-US" dirty="0"/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dirty="0"/>
              <a:t>1D search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Local greedy matches</a:t>
            </a:r>
          </a:p>
          <a:p>
            <a:pPr lvl="1">
              <a:lnSpc>
                <a:spcPct val="80000"/>
              </a:lnSpc>
            </a:pPr>
            <a:r>
              <a:rPr lang="en-US" altLang="he-IL" dirty="0">
                <a:solidFill>
                  <a:srgbClr val="990099"/>
                </a:solidFill>
              </a:rPr>
              <a:t>Low-level:</a:t>
            </a:r>
            <a:r>
              <a:rPr lang="en-US" altLang="he-IL" dirty="0"/>
              <a:t> local attributes of points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2D search:</a:t>
            </a:r>
          </a:p>
          <a:p>
            <a:pPr lvl="1">
              <a:lnSpc>
                <a:spcPct val="90000"/>
              </a:lnSpc>
            </a:pPr>
            <a:r>
              <a:rPr lang="en-US" altLang="he-IL" dirty="0">
                <a:solidFill>
                  <a:srgbClr val="990099"/>
                </a:solidFill>
              </a:rPr>
              <a:t>High-level:</a:t>
            </a:r>
            <a:r>
              <a:rPr lang="en-US" altLang="he-IL" dirty="0"/>
              <a:t> Minimizing an energy function that represents global and local properties of the surface (e.g., smoothness)  </a:t>
            </a:r>
          </a:p>
          <a:p>
            <a:pPr>
              <a:lnSpc>
                <a:spcPct val="8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482384A4-3D06-4B9F-A431-807911801834}" type="slidenum">
              <a:rPr lang="he-IL" altLang="en-US" smtClean="0"/>
              <a:pPr/>
              <a:t>21</a:t>
            </a:fld>
            <a:endParaRPr lang="en-US" altLang="en-US"/>
          </a:p>
        </p:txBody>
      </p:sp>
      <p:sp>
        <p:nvSpPr>
          <p:cNvPr id="77829" name="Footer Placeholder 4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en-US"/>
              <a:t>Computer Vision by Y. Moses</a:t>
            </a:r>
          </a:p>
        </p:txBody>
      </p:sp>
    </p:spTree>
    <p:extLst>
      <p:ext uri="{BB962C8B-B14F-4D97-AF65-F5344CB8AC3E}">
        <p14:creationId xmlns:p14="http://schemas.microsoft.com/office/powerpoint/2010/main" val="1076657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67906-494C-4DAC-863D-A7B61CD2C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538" y="461159"/>
            <a:ext cx="7772400" cy="1143000"/>
          </a:xfrm>
        </p:spPr>
        <p:txBody>
          <a:bodyPr/>
          <a:lstStyle/>
          <a:p>
            <a:r>
              <a:rPr lang="en-US" dirty="0"/>
              <a:t>Vectorized Implementation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476498-1172-4E1A-94C5-55CA79A7EF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4338" y="1739488"/>
                <a:ext cx="8178800" cy="4171950"/>
              </a:xfrm>
            </p:spPr>
            <p:txBody>
              <a:bodyPr/>
              <a:lstStyle/>
              <a:p>
                <a:r>
                  <a:rPr lang="en-US" dirty="0"/>
                  <a:t>Given </a:t>
                </a:r>
                <a:r>
                  <a:rPr lang="en-US" dirty="0">
                    <a:solidFill>
                      <a:srgbClr val="008000"/>
                    </a:solidFill>
                  </a:rPr>
                  <a:t>2</a:t>
                </a:r>
                <a:r>
                  <a:rPr lang="en-US" dirty="0"/>
                  <a:t> sets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normalized vectors,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|=</m:t>
                    </m:r>
                    <m:r>
                      <a:rPr lang="en-US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,   ∀</m:t>
                    </m:r>
                    <m:r>
                      <a:rPr lang="en-US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dirty="0">
                  <a:solidFill>
                    <a:srgbClr val="008000"/>
                  </a:solidFill>
                </a:endParaRP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r>
                  <a:rPr lang="en-US" b="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>
                    <a:solidFill>
                      <a:srgbClr val="008000"/>
                    </a:solidFill>
                  </a:rPr>
                  <a:t> </a:t>
                </a:r>
                <a:r>
                  <a:rPr lang="en-US" b="0" dirty="0"/>
                  <a:t>be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>
                    <a:solidFill>
                      <a:srgbClr val="008000"/>
                    </a:solidFill>
                  </a:rPr>
                  <a:t> </a:t>
                </a:r>
                <a:r>
                  <a:rPr lang="en-US" b="0" dirty="0"/>
                  <a:t>matrix consists of the vectors </a:t>
                </a:r>
                <a:r>
                  <a:rPr lang="en-US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b="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dirty="0">
                    <a:solidFill>
                      <a:srgbClr val="008000"/>
                    </a:solidFill>
                  </a:rPr>
                  <a:t> </a:t>
                </a:r>
                <a:r>
                  <a:rPr lang="en-US" b="0" dirty="0"/>
                  <a:t>be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dirty="0"/>
                  <a:t> matrix consists of the vectors </a:t>
                </a:r>
                <a:r>
                  <a:rPr lang="en-US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dirty="0">
                  <a:solidFill>
                    <a:srgbClr val="008000"/>
                  </a:solidFill>
                </a:endParaRPr>
              </a:p>
              <a:p>
                <a:endParaRPr lang="en-US" b="0" dirty="0">
                  <a:solidFill>
                    <a:srgbClr val="008000"/>
                  </a:solidFill>
                </a:endParaRPr>
              </a:p>
              <a:p>
                <a:pPr marL="457200" lvl="1" indent="0">
                  <a:buNone/>
                </a:pPr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476498-1172-4E1A-94C5-55CA79A7EF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4338" y="1739488"/>
                <a:ext cx="8178800" cy="4171950"/>
              </a:xfrm>
              <a:blipFill>
                <a:blip r:embed="rId2"/>
                <a:stretch>
                  <a:fillRect l="-1714" t="-2044" b="-7883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AEB96-4602-4C07-AD28-00D8E1606A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B361004-0B03-4D3C-B933-9588E5AC75B5}" type="slidenum">
              <a:rPr lang="he-IL" altLang="en-US" smtClean="0"/>
              <a:pPr>
                <a:defRPr/>
              </a:pPr>
              <a:t>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AFCEC-69F5-4E20-B03F-C664252F739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Computer Vision by Y. Moses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1E94F4E-CC31-CC8B-2D47-BF60B050F8E8}"/>
              </a:ext>
            </a:extLst>
          </p:cNvPr>
          <p:cNvGrpSpPr/>
          <p:nvPr/>
        </p:nvGrpSpPr>
        <p:grpSpPr>
          <a:xfrm>
            <a:off x="6105832" y="2617839"/>
            <a:ext cx="760260" cy="643716"/>
            <a:chOff x="6105832" y="2617839"/>
            <a:chExt cx="760260" cy="64371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ADB0FEF-4747-A36F-7164-1948CEA0CE49}"/>
                </a:ext>
              </a:extLst>
            </p:cNvPr>
            <p:cNvSpPr/>
            <p:nvPr/>
          </p:nvSpPr>
          <p:spPr bwMode="auto">
            <a:xfrm>
              <a:off x="6105832" y="2617839"/>
              <a:ext cx="759542" cy="95864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 (Hebrew)" pitchFamily="18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0E21510-3394-E0A9-FEFB-492475B90F2A}"/>
                </a:ext>
              </a:extLst>
            </p:cNvPr>
            <p:cNvSpPr/>
            <p:nvPr/>
          </p:nvSpPr>
          <p:spPr bwMode="auto">
            <a:xfrm>
              <a:off x="6105832" y="2771239"/>
              <a:ext cx="759542" cy="95864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 (Hebrew)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B9D95C0-05A8-B8FC-542F-C80F2398372C}"/>
                </a:ext>
              </a:extLst>
            </p:cNvPr>
            <p:cNvSpPr/>
            <p:nvPr/>
          </p:nvSpPr>
          <p:spPr bwMode="auto">
            <a:xfrm>
              <a:off x="6106550" y="3165691"/>
              <a:ext cx="759542" cy="95864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AA5185-1478-8FC5-3011-285E4B049A46}"/>
                  </a:ext>
                </a:extLst>
              </p:cNvPr>
              <p:cNvSpPr txBox="1"/>
              <p:nvPr/>
            </p:nvSpPr>
            <p:spPr>
              <a:xfrm>
                <a:off x="6118126" y="3329219"/>
                <a:ext cx="75954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16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1600" b="0" dirty="0">
                    <a:solidFill>
                      <a:srgbClr val="008000"/>
                    </a:solidFill>
                  </a:rPr>
                  <a:t> </a:t>
                </a:r>
                <a:endParaRPr lang="he-IL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AA5185-1478-8FC5-3011-285E4B049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8126" y="3329219"/>
                <a:ext cx="759542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31EA1791-4F53-4CC9-6F4E-6A08094614CA}"/>
              </a:ext>
            </a:extLst>
          </p:cNvPr>
          <p:cNvGrpSpPr/>
          <p:nvPr/>
        </p:nvGrpSpPr>
        <p:grpSpPr>
          <a:xfrm rot="5400000">
            <a:off x="7011538" y="2624767"/>
            <a:ext cx="759543" cy="644089"/>
            <a:chOff x="6118126" y="2627594"/>
            <a:chExt cx="759543" cy="64408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3C3B345-64B9-C49B-FD7F-CAE805FA07CC}"/>
                </a:ext>
              </a:extLst>
            </p:cNvPr>
            <p:cNvSpPr/>
            <p:nvPr/>
          </p:nvSpPr>
          <p:spPr bwMode="auto">
            <a:xfrm>
              <a:off x="6118127" y="2627594"/>
              <a:ext cx="759542" cy="95864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 (Hebrew)" pitchFamily="18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A6B42A9-4C68-8C3B-BE8C-9AFD3FD9761F}"/>
                </a:ext>
              </a:extLst>
            </p:cNvPr>
            <p:cNvSpPr/>
            <p:nvPr/>
          </p:nvSpPr>
          <p:spPr bwMode="auto">
            <a:xfrm>
              <a:off x="6118127" y="2992693"/>
              <a:ext cx="759542" cy="95864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 (Hebrew)" pitchFamily="18" charset="0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F646C17-7AD4-8A72-CDD7-751250725ED2}"/>
                </a:ext>
              </a:extLst>
            </p:cNvPr>
            <p:cNvSpPr/>
            <p:nvPr/>
          </p:nvSpPr>
          <p:spPr bwMode="auto">
            <a:xfrm>
              <a:off x="6118126" y="3175819"/>
              <a:ext cx="759542" cy="95864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 (Hebrew)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37998CE-06ED-8E3E-BE08-B1BF2F873B07}"/>
                  </a:ext>
                </a:extLst>
              </p:cNvPr>
              <p:cNvSpPr txBox="1"/>
              <p:nvPr/>
            </p:nvSpPr>
            <p:spPr>
              <a:xfrm>
                <a:off x="7007533" y="3311343"/>
                <a:ext cx="75954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sz="1600" b="0" i="0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b="0" dirty="0">
                    <a:solidFill>
                      <a:srgbClr val="008000"/>
                    </a:solidFill>
                  </a:rPr>
                  <a:t> </a:t>
                </a:r>
                <a:endParaRPr lang="he-IL" sz="16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37998CE-06ED-8E3E-BE08-B1BF2F873B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7533" y="3311343"/>
                <a:ext cx="759542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1418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5D2EA-4142-A59E-CAEE-8385CC63E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Vectorized Implementation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E0A10A-A287-CCCE-500D-3AC61564CC0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9A4AD11-D66B-46B1-B25E-59F5C45BAA13}" type="slidenum">
              <a:rPr lang="he-IL" altLang="en-US" smtClean="0"/>
              <a:pPr>
                <a:defRPr/>
              </a:pPr>
              <a:t>23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D2550D-BCAE-9105-D857-603B368CB48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Computer Vision by Y. Moses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018A9DE-935E-9EF4-125C-81551FE0F5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b="0" dirty="0">
                    <a:latin typeface="Cambria Math" panose="02040503050406030204" pitchFamily="18" charset="0"/>
                  </a:rPr>
                  <a:t>then</a:t>
                </a:r>
                <a:br>
                  <a:rPr lang="en-US" b="0" dirty="0">
                    <a:latin typeface="Cambria Math" panose="02040503050406030204" pitchFamily="18" charset="0"/>
                  </a:rPr>
                </a:br>
                <a:r>
                  <a:rPr lang="en-US" b="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𝑁𝐶𝐶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b="0" dirty="0">
                  <a:solidFill>
                    <a:srgbClr val="008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solidFill>
                    <a:srgbClr val="008000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b="0" dirty="0">
                  <a:solidFill>
                    <a:srgbClr val="00800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018A9DE-935E-9EF4-125C-81551FE0F5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39" t="-219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6EECEF45-AC43-D958-20B5-1561D4CFD0DD}"/>
              </a:ext>
            </a:extLst>
          </p:cNvPr>
          <p:cNvGrpSpPr/>
          <p:nvPr/>
        </p:nvGrpSpPr>
        <p:grpSpPr>
          <a:xfrm>
            <a:off x="5349157" y="3015078"/>
            <a:ext cx="760260" cy="643716"/>
            <a:chOff x="6105832" y="2617839"/>
            <a:chExt cx="760260" cy="643716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4BCA1D6-0AAF-BBA0-743E-CB885B3027F3}"/>
                </a:ext>
              </a:extLst>
            </p:cNvPr>
            <p:cNvSpPr/>
            <p:nvPr/>
          </p:nvSpPr>
          <p:spPr bwMode="auto">
            <a:xfrm>
              <a:off x="6105832" y="2617839"/>
              <a:ext cx="759542" cy="95864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 (Hebrew)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968EC90-D4D3-65D5-30E5-7D217DC72458}"/>
                </a:ext>
              </a:extLst>
            </p:cNvPr>
            <p:cNvSpPr/>
            <p:nvPr/>
          </p:nvSpPr>
          <p:spPr bwMode="auto">
            <a:xfrm>
              <a:off x="6105832" y="2771239"/>
              <a:ext cx="759542" cy="95864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 (Hebrew)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A5EB656-D3E0-A39F-7865-67707321485B}"/>
                </a:ext>
              </a:extLst>
            </p:cNvPr>
            <p:cNvSpPr/>
            <p:nvPr/>
          </p:nvSpPr>
          <p:spPr bwMode="auto">
            <a:xfrm>
              <a:off x="6106550" y="3165691"/>
              <a:ext cx="759542" cy="95864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0FE0B45-7D64-AA78-F9C6-6F6627464E3B}"/>
                  </a:ext>
                </a:extLst>
              </p:cNvPr>
              <p:cNvSpPr txBox="1"/>
              <p:nvPr/>
            </p:nvSpPr>
            <p:spPr>
              <a:xfrm>
                <a:off x="5361451" y="3726458"/>
                <a:ext cx="75954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en-US" sz="16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0FE0B45-7D64-AA78-F9C6-6F6627464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451" y="3726458"/>
                <a:ext cx="759542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4B841DA3-ABFF-6CFB-7DFE-6EF519B0E5CB}"/>
              </a:ext>
            </a:extLst>
          </p:cNvPr>
          <p:cNvGrpSpPr/>
          <p:nvPr/>
        </p:nvGrpSpPr>
        <p:grpSpPr>
          <a:xfrm rot="5400000">
            <a:off x="6285513" y="3006766"/>
            <a:ext cx="759543" cy="644089"/>
            <a:chOff x="6118126" y="2627594"/>
            <a:chExt cx="759543" cy="64408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9BD1082-AD50-F214-FA41-0771F96C9577}"/>
                </a:ext>
              </a:extLst>
            </p:cNvPr>
            <p:cNvSpPr/>
            <p:nvPr/>
          </p:nvSpPr>
          <p:spPr bwMode="auto">
            <a:xfrm>
              <a:off x="6118127" y="2627594"/>
              <a:ext cx="759542" cy="95864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 (Hebrew)" pitchFamily="18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80BA199-6638-BC82-81BA-251A918F5928}"/>
                </a:ext>
              </a:extLst>
            </p:cNvPr>
            <p:cNvSpPr/>
            <p:nvPr/>
          </p:nvSpPr>
          <p:spPr bwMode="auto">
            <a:xfrm>
              <a:off x="6118127" y="2992693"/>
              <a:ext cx="759542" cy="95864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 (Hebrew)" pitchFamily="18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8C57B0C-BD53-372A-D073-428ED7BB4F9D}"/>
                </a:ext>
              </a:extLst>
            </p:cNvPr>
            <p:cNvSpPr/>
            <p:nvPr/>
          </p:nvSpPr>
          <p:spPr bwMode="auto">
            <a:xfrm>
              <a:off x="6118126" y="3175819"/>
              <a:ext cx="759542" cy="95864"/>
            </a:xfrm>
            <a:prstGeom prst="rect">
              <a:avLst/>
            </a:prstGeom>
            <a:solidFill>
              <a:schemeClr val="accent1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1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he-IL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 (Hebrew)" pitchFamily="18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6C4F5E-036C-9E99-BDA3-B7F76518AB3D}"/>
                  </a:ext>
                </a:extLst>
              </p:cNvPr>
              <p:cNvSpPr txBox="1"/>
              <p:nvPr/>
            </p:nvSpPr>
            <p:spPr>
              <a:xfrm>
                <a:off x="6250858" y="3708582"/>
                <a:ext cx="75954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      </m:t>
                          </m:r>
                          <m:r>
                            <a:rPr lang="en-US" sz="16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he-IL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D6C4F5E-036C-9E99-BDA3-B7F76518A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858" y="3708582"/>
                <a:ext cx="759542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339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02BBDCAF-4B06-42B9-8609-9BB44B97591D}" type="slidenum">
              <a:rPr lang="he-IL" altLang="en-US" smtClean="0"/>
              <a:pPr/>
              <a:t>24</a:t>
            </a:fld>
            <a:endParaRPr lang="en-US" altLang="en-US"/>
          </a:p>
        </p:txBody>
      </p:sp>
      <p:sp>
        <p:nvSpPr>
          <p:cNvPr id="36872" name="Footer Placeholder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en-US"/>
              <a:t>Computer Vision by Y. Moses</a:t>
            </a:r>
          </a:p>
        </p:txBody>
      </p:sp>
      <p:sp>
        <p:nvSpPr>
          <p:cNvPr id="368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1D: Dynamic Programing</a:t>
            </a:r>
          </a:p>
        </p:txBody>
      </p:sp>
      <p:sp>
        <p:nvSpPr>
          <p:cNvPr id="3687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90563" y="2436813"/>
            <a:ext cx="7874000" cy="3200400"/>
            <a:chOff x="328" y="1896"/>
            <a:chExt cx="4960" cy="2016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968" y="2240"/>
              <a:ext cx="1360" cy="1312"/>
              <a:chOff x="2544" y="2624"/>
              <a:chExt cx="1360" cy="1312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2568" y="2656"/>
                <a:ext cx="1296" cy="1248"/>
                <a:chOff x="2224" y="2656"/>
                <a:chExt cx="1296" cy="1248"/>
              </a:xfrm>
            </p:grpSpPr>
            <p:grpSp>
              <p:nvGrpSpPr>
                <p:cNvPr id="5" name="Group 7"/>
                <p:cNvGrpSpPr>
                  <a:grpSpLocks/>
                </p:cNvGrpSpPr>
                <p:nvPr/>
              </p:nvGrpSpPr>
              <p:grpSpPr bwMode="auto">
                <a:xfrm>
                  <a:off x="2232" y="2656"/>
                  <a:ext cx="1280" cy="1248"/>
                  <a:chOff x="2232" y="2656"/>
                  <a:chExt cx="1280" cy="1248"/>
                </a:xfrm>
              </p:grpSpPr>
              <p:sp>
                <p:nvSpPr>
                  <p:cNvPr id="37097" name="Line 8"/>
                  <p:cNvSpPr>
                    <a:spLocks noChangeShapeType="1"/>
                  </p:cNvSpPr>
                  <p:nvPr/>
                </p:nvSpPr>
                <p:spPr bwMode="auto">
                  <a:xfrm>
                    <a:off x="2232" y="2664"/>
                    <a:ext cx="0" cy="12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098" name="Line 9"/>
                  <p:cNvSpPr>
                    <a:spLocks noChangeShapeType="1"/>
                  </p:cNvSpPr>
                  <p:nvPr/>
                </p:nvSpPr>
                <p:spPr bwMode="auto">
                  <a:xfrm>
                    <a:off x="2360" y="2664"/>
                    <a:ext cx="0" cy="12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099" name="Line 10"/>
                  <p:cNvSpPr>
                    <a:spLocks noChangeShapeType="1"/>
                  </p:cNvSpPr>
                  <p:nvPr/>
                </p:nvSpPr>
                <p:spPr bwMode="auto">
                  <a:xfrm>
                    <a:off x="2488" y="2672"/>
                    <a:ext cx="0" cy="12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100" name="Line 11"/>
                  <p:cNvSpPr>
                    <a:spLocks noChangeShapeType="1"/>
                  </p:cNvSpPr>
                  <p:nvPr/>
                </p:nvSpPr>
                <p:spPr bwMode="auto">
                  <a:xfrm>
                    <a:off x="2616" y="2656"/>
                    <a:ext cx="0" cy="12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101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2744" y="2656"/>
                    <a:ext cx="0" cy="12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102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2872" y="2664"/>
                    <a:ext cx="0" cy="12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103" name="Line 14"/>
                  <p:cNvSpPr>
                    <a:spLocks noChangeShapeType="1"/>
                  </p:cNvSpPr>
                  <p:nvPr/>
                </p:nvSpPr>
                <p:spPr bwMode="auto">
                  <a:xfrm>
                    <a:off x="3000" y="2656"/>
                    <a:ext cx="0" cy="12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104" name="Line 15"/>
                  <p:cNvSpPr>
                    <a:spLocks noChangeShapeType="1"/>
                  </p:cNvSpPr>
                  <p:nvPr/>
                </p:nvSpPr>
                <p:spPr bwMode="auto">
                  <a:xfrm>
                    <a:off x="3128" y="2656"/>
                    <a:ext cx="0" cy="12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105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3256" y="2656"/>
                    <a:ext cx="0" cy="12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106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3384" y="2656"/>
                    <a:ext cx="0" cy="12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107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3512" y="2664"/>
                    <a:ext cx="0" cy="12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" name="Group 19"/>
                <p:cNvGrpSpPr>
                  <a:grpSpLocks/>
                </p:cNvGrpSpPr>
                <p:nvPr/>
              </p:nvGrpSpPr>
              <p:grpSpPr bwMode="auto">
                <a:xfrm>
                  <a:off x="2255" y="2663"/>
                  <a:ext cx="1232" cy="1232"/>
                  <a:chOff x="2255" y="2663"/>
                  <a:chExt cx="1232" cy="1232"/>
                </a:xfrm>
              </p:grpSpPr>
              <p:sp>
                <p:nvSpPr>
                  <p:cNvPr id="37086" name="Line 2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2871" y="2047"/>
                    <a:ext cx="0" cy="12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087" name="Line 2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2871" y="2170"/>
                    <a:ext cx="0" cy="12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088" name="Line 2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2871" y="2293"/>
                    <a:ext cx="0" cy="12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089" name="Line 2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2871" y="2416"/>
                    <a:ext cx="0" cy="12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090" name="Line 2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2871" y="2539"/>
                    <a:ext cx="0" cy="12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091" name="Line 2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2871" y="2663"/>
                    <a:ext cx="0" cy="12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092" name="Line 26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2871" y="2786"/>
                    <a:ext cx="0" cy="12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093" name="Line 27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2871" y="2909"/>
                    <a:ext cx="0" cy="12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094" name="Line 2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2871" y="3032"/>
                    <a:ext cx="0" cy="12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095" name="Line 29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2871" y="3155"/>
                    <a:ext cx="0" cy="12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096" name="Line 3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2871" y="3279"/>
                    <a:ext cx="0" cy="12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7" name="Group 31"/>
                <p:cNvGrpSpPr>
                  <a:grpSpLocks/>
                </p:cNvGrpSpPr>
                <p:nvPr/>
              </p:nvGrpSpPr>
              <p:grpSpPr bwMode="auto">
                <a:xfrm>
                  <a:off x="2224" y="2664"/>
                  <a:ext cx="1296" cy="1232"/>
                  <a:chOff x="2224" y="2664"/>
                  <a:chExt cx="1296" cy="1232"/>
                </a:xfrm>
              </p:grpSpPr>
              <p:sp>
                <p:nvSpPr>
                  <p:cNvPr id="37065" name="Line 32"/>
                  <p:cNvSpPr>
                    <a:spLocks noChangeShapeType="1"/>
                  </p:cNvSpPr>
                  <p:nvPr/>
                </p:nvSpPr>
                <p:spPr bwMode="auto">
                  <a:xfrm>
                    <a:off x="2232" y="2664"/>
                    <a:ext cx="1280" cy="1232"/>
                  </a:xfrm>
                  <a:prstGeom prst="line">
                    <a:avLst/>
                  </a:prstGeom>
                  <a:noFill/>
                  <a:ln w="9525">
                    <a:solidFill>
                      <a:schemeClr val="tx2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grpSp>
                <p:nvGrpSpPr>
                  <p:cNvPr id="8" name="Group 33"/>
                  <p:cNvGrpSpPr>
                    <a:grpSpLocks/>
                  </p:cNvGrpSpPr>
                  <p:nvPr/>
                </p:nvGrpSpPr>
                <p:grpSpPr bwMode="auto">
                  <a:xfrm>
                    <a:off x="2360" y="2664"/>
                    <a:ext cx="1160" cy="1096"/>
                    <a:chOff x="2360" y="2664"/>
                    <a:chExt cx="1160" cy="1096"/>
                  </a:xfrm>
                </p:grpSpPr>
                <p:sp>
                  <p:nvSpPr>
                    <p:cNvPr id="37077" name="Line 3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60" y="2664"/>
                      <a:ext cx="1152" cy="109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2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078" name="Line 3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88" y="2664"/>
                      <a:ext cx="1032" cy="97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2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079" name="Line 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16" y="2664"/>
                      <a:ext cx="896" cy="8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2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080" name="Line 3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44" y="2664"/>
                      <a:ext cx="768" cy="7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2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081" name="Line 3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72" y="2664"/>
                      <a:ext cx="640" cy="61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2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082" name="Line 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00" y="2664"/>
                      <a:ext cx="520" cy="49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2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083" name="Line 4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28" y="2664"/>
                      <a:ext cx="392" cy="3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2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084" name="Line 4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56" y="2664"/>
                      <a:ext cx="256" cy="25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2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085" name="Line 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84" y="2664"/>
                      <a:ext cx="128" cy="12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2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9" name="Group 43"/>
                  <p:cNvGrpSpPr>
                    <a:grpSpLocks/>
                  </p:cNvGrpSpPr>
                  <p:nvPr/>
                </p:nvGrpSpPr>
                <p:grpSpPr bwMode="auto">
                  <a:xfrm flipH="1" flipV="1">
                    <a:off x="2224" y="2792"/>
                    <a:ext cx="1160" cy="1096"/>
                    <a:chOff x="2360" y="2664"/>
                    <a:chExt cx="1160" cy="1096"/>
                  </a:xfrm>
                </p:grpSpPr>
                <p:sp>
                  <p:nvSpPr>
                    <p:cNvPr id="37068" name="Line 4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60" y="2664"/>
                      <a:ext cx="1152" cy="109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2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069" name="Line 4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88" y="2664"/>
                      <a:ext cx="1032" cy="97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2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070" name="Line 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616" y="2664"/>
                      <a:ext cx="896" cy="84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2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071" name="Line 4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744" y="2664"/>
                      <a:ext cx="768" cy="7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2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072" name="Line 4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72" y="2664"/>
                      <a:ext cx="640" cy="61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2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073" name="Line 4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00" y="2664"/>
                      <a:ext cx="520" cy="49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2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074" name="Line 5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28" y="2664"/>
                      <a:ext cx="392" cy="3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2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075" name="Line 51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256" y="2664"/>
                      <a:ext cx="256" cy="25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2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076" name="Line 5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384" y="2664"/>
                      <a:ext cx="128" cy="12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2"/>
                      </a:solidFill>
                      <a:miter lim="800000"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</p:grpSp>
          <p:grpSp>
            <p:nvGrpSpPr>
              <p:cNvPr id="10" name="Group 53"/>
              <p:cNvGrpSpPr>
                <a:grpSpLocks/>
              </p:cNvGrpSpPr>
              <p:nvPr/>
            </p:nvGrpSpPr>
            <p:grpSpPr bwMode="auto">
              <a:xfrm>
                <a:off x="2544" y="2624"/>
                <a:ext cx="1360" cy="1312"/>
                <a:chOff x="2200" y="2632"/>
                <a:chExt cx="1048" cy="1056"/>
              </a:xfrm>
            </p:grpSpPr>
            <p:grpSp>
              <p:nvGrpSpPr>
                <p:cNvPr id="11" name="Group 54"/>
                <p:cNvGrpSpPr>
                  <a:grpSpLocks/>
                </p:cNvGrpSpPr>
                <p:nvPr/>
              </p:nvGrpSpPr>
              <p:grpSpPr bwMode="auto">
                <a:xfrm>
                  <a:off x="2200" y="2632"/>
                  <a:ext cx="64" cy="1056"/>
                  <a:chOff x="2040" y="2648"/>
                  <a:chExt cx="64" cy="1056"/>
                </a:xfrm>
              </p:grpSpPr>
              <p:sp>
                <p:nvSpPr>
                  <p:cNvPr id="37051" name="Oval 55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2648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7052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2747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7053" name="Oval 57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2846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7054" name="Oval 58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2945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7055" name="Oval 59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3044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7056" name="Oval 60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3144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7057" name="Oval 61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3243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7058" name="Oval 62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3342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7059" name="Oval 63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3441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7060" name="Oval 64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3540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7061" name="Oval 65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3640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</p:grpSp>
            <p:grpSp>
              <p:nvGrpSpPr>
                <p:cNvPr id="12" name="Group 66"/>
                <p:cNvGrpSpPr>
                  <a:grpSpLocks/>
                </p:cNvGrpSpPr>
                <p:nvPr/>
              </p:nvGrpSpPr>
              <p:grpSpPr bwMode="auto">
                <a:xfrm>
                  <a:off x="2298" y="2632"/>
                  <a:ext cx="64" cy="1056"/>
                  <a:chOff x="2040" y="2648"/>
                  <a:chExt cx="64" cy="1056"/>
                </a:xfrm>
              </p:grpSpPr>
              <p:sp>
                <p:nvSpPr>
                  <p:cNvPr id="37040" name="Oval 67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2648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7041" name="Oval 68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2747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7042" name="Oval 69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2846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7043" name="Oval 70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2945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7044" name="Oval 71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3044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7045" name="Oval 72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3144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7046" name="Oval 73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3243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7047" name="Oval 74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3342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7048" name="Oval 75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3441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7049" name="Oval 76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3540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7050" name="Oval 77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3640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</p:grpSp>
            <p:grpSp>
              <p:nvGrpSpPr>
                <p:cNvPr id="13" name="Group 78"/>
                <p:cNvGrpSpPr>
                  <a:grpSpLocks/>
                </p:cNvGrpSpPr>
                <p:nvPr/>
              </p:nvGrpSpPr>
              <p:grpSpPr bwMode="auto">
                <a:xfrm>
                  <a:off x="2396" y="2632"/>
                  <a:ext cx="64" cy="1056"/>
                  <a:chOff x="2040" y="2648"/>
                  <a:chExt cx="64" cy="1056"/>
                </a:xfrm>
              </p:grpSpPr>
              <p:sp>
                <p:nvSpPr>
                  <p:cNvPr id="37029" name="Oval 79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2648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7030" name="Oval 80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2747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7031" name="Oval 81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2846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7032" name="Oval 82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2945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7033" name="Oval 83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3044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7034" name="Oval 84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3144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7035" name="Oval 85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3243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7036" name="Oval 86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3342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7037" name="Oval 87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3441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7038" name="Oval 88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3540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7039" name="Oval 89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3640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</p:grpSp>
            <p:grpSp>
              <p:nvGrpSpPr>
                <p:cNvPr id="14" name="Group 90"/>
                <p:cNvGrpSpPr>
                  <a:grpSpLocks/>
                </p:cNvGrpSpPr>
                <p:nvPr/>
              </p:nvGrpSpPr>
              <p:grpSpPr bwMode="auto">
                <a:xfrm>
                  <a:off x="2495" y="2632"/>
                  <a:ext cx="64" cy="1056"/>
                  <a:chOff x="2040" y="2648"/>
                  <a:chExt cx="64" cy="1056"/>
                </a:xfrm>
              </p:grpSpPr>
              <p:sp>
                <p:nvSpPr>
                  <p:cNvPr id="37018" name="Oval 91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2648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7019" name="Oval 92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2747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7020" name="Oval 93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2846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7021" name="Oval 94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2945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7022" name="Oval 95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3044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7023" name="Oval 96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3144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7024" name="Oval 97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3243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7025" name="Oval 98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3342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7026" name="Oval 99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3441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7027" name="Oval 100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3540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7028" name="Oval 101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3640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</p:grpSp>
            <p:grpSp>
              <p:nvGrpSpPr>
                <p:cNvPr id="15" name="Group 102"/>
                <p:cNvGrpSpPr>
                  <a:grpSpLocks/>
                </p:cNvGrpSpPr>
                <p:nvPr/>
              </p:nvGrpSpPr>
              <p:grpSpPr bwMode="auto">
                <a:xfrm>
                  <a:off x="2593" y="2632"/>
                  <a:ext cx="64" cy="1056"/>
                  <a:chOff x="2040" y="2648"/>
                  <a:chExt cx="64" cy="1056"/>
                </a:xfrm>
              </p:grpSpPr>
              <p:sp>
                <p:nvSpPr>
                  <p:cNvPr id="37007" name="Oval 103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2648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7008" name="Oval 104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2747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7009" name="Oval 105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2846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7010" name="Oval 106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2945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7011" name="Oval 107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3044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7012" name="Oval 108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3144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7013" name="Oval 109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3243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7014" name="Oval 110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3342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7015" name="Oval 111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3441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7016" name="Oval 112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3540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7017" name="Oval 113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3640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</p:grpSp>
            <p:grpSp>
              <p:nvGrpSpPr>
                <p:cNvPr id="16" name="Group 114"/>
                <p:cNvGrpSpPr>
                  <a:grpSpLocks/>
                </p:cNvGrpSpPr>
                <p:nvPr/>
              </p:nvGrpSpPr>
              <p:grpSpPr bwMode="auto">
                <a:xfrm>
                  <a:off x="2692" y="2632"/>
                  <a:ext cx="64" cy="1056"/>
                  <a:chOff x="2040" y="2648"/>
                  <a:chExt cx="64" cy="1056"/>
                </a:xfrm>
              </p:grpSpPr>
              <p:sp>
                <p:nvSpPr>
                  <p:cNvPr id="36996" name="Oval 115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2648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6997" name="Oval 116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2747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6998" name="Oval 117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2846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6999" name="Oval 118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2945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7000" name="Oval 119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3044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7001" name="Oval 120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3144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7002" name="Oval 121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3243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7003" name="Oval 122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3342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7004" name="Oval 123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3441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7005" name="Oval 124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3540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7006" name="Oval 125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3640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</p:grpSp>
            <p:grpSp>
              <p:nvGrpSpPr>
                <p:cNvPr id="17" name="Group 126"/>
                <p:cNvGrpSpPr>
                  <a:grpSpLocks/>
                </p:cNvGrpSpPr>
                <p:nvPr/>
              </p:nvGrpSpPr>
              <p:grpSpPr bwMode="auto">
                <a:xfrm>
                  <a:off x="2790" y="2632"/>
                  <a:ext cx="64" cy="1056"/>
                  <a:chOff x="2040" y="2648"/>
                  <a:chExt cx="64" cy="1056"/>
                </a:xfrm>
              </p:grpSpPr>
              <p:sp>
                <p:nvSpPr>
                  <p:cNvPr id="36985" name="Oval 127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2648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6986" name="Oval 128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2747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6987" name="Oval 129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2846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6988" name="Oval 130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2945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6989" name="Oval 131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3044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6990" name="Oval 132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3144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6991" name="Oval 133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3243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6992" name="Oval 134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3342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6993" name="Oval 135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3441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6994" name="Oval 136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3540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6995" name="Oval 137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3640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</p:grpSp>
            <p:grpSp>
              <p:nvGrpSpPr>
                <p:cNvPr id="18" name="Group 138"/>
                <p:cNvGrpSpPr>
                  <a:grpSpLocks/>
                </p:cNvGrpSpPr>
                <p:nvPr/>
              </p:nvGrpSpPr>
              <p:grpSpPr bwMode="auto">
                <a:xfrm>
                  <a:off x="2888" y="2632"/>
                  <a:ext cx="64" cy="1056"/>
                  <a:chOff x="2040" y="2648"/>
                  <a:chExt cx="64" cy="1056"/>
                </a:xfrm>
              </p:grpSpPr>
              <p:sp>
                <p:nvSpPr>
                  <p:cNvPr id="36974" name="Oval 139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2648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6975" name="Oval 140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2747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6976" name="Oval 141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2846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6977" name="Oval 142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2945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6978" name="Oval 143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3044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6979" name="Oval 144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3144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6980" name="Oval 145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3243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6981" name="Oval 146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3342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6982" name="Oval 147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3441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6983" name="Oval 148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3540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6984" name="Oval 149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3640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</p:grpSp>
            <p:grpSp>
              <p:nvGrpSpPr>
                <p:cNvPr id="19" name="Group 150"/>
                <p:cNvGrpSpPr>
                  <a:grpSpLocks/>
                </p:cNvGrpSpPr>
                <p:nvPr/>
              </p:nvGrpSpPr>
              <p:grpSpPr bwMode="auto">
                <a:xfrm>
                  <a:off x="2987" y="2632"/>
                  <a:ext cx="64" cy="1056"/>
                  <a:chOff x="2040" y="2648"/>
                  <a:chExt cx="64" cy="1056"/>
                </a:xfrm>
              </p:grpSpPr>
              <p:sp>
                <p:nvSpPr>
                  <p:cNvPr id="36963" name="Oval 151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2648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6964" name="Oval 152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2747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6965" name="Oval 153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2846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6966" name="Oval 154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2945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6967" name="Oval 155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3044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6968" name="Oval 156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3144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6969" name="Oval 157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3243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6970" name="Oval 158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3342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6971" name="Oval 159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3441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6972" name="Oval 160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3540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6973" name="Oval 161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3640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</p:grpSp>
            <p:grpSp>
              <p:nvGrpSpPr>
                <p:cNvPr id="20" name="Group 162"/>
                <p:cNvGrpSpPr>
                  <a:grpSpLocks/>
                </p:cNvGrpSpPr>
                <p:nvPr/>
              </p:nvGrpSpPr>
              <p:grpSpPr bwMode="auto">
                <a:xfrm>
                  <a:off x="3085" y="2632"/>
                  <a:ext cx="64" cy="1056"/>
                  <a:chOff x="2040" y="2648"/>
                  <a:chExt cx="64" cy="1056"/>
                </a:xfrm>
              </p:grpSpPr>
              <p:sp>
                <p:nvSpPr>
                  <p:cNvPr id="36952" name="Oval 163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2648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6953" name="Oval 164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2747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6954" name="Oval 165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2846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6955" name="Oval 166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2945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6956" name="Oval 167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3044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6957" name="Oval 168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3144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6958" name="Oval 169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3243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6959" name="Oval 170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3342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6960" name="Oval 171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3441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6961" name="Oval 172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3540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6962" name="Oval 173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3640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</p:grpSp>
            <p:grpSp>
              <p:nvGrpSpPr>
                <p:cNvPr id="21" name="Group 174"/>
                <p:cNvGrpSpPr>
                  <a:grpSpLocks/>
                </p:cNvGrpSpPr>
                <p:nvPr/>
              </p:nvGrpSpPr>
              <p:grpSpPr bwMode="auto">
                <a:xfrm>
                  <a:off x="3184" y="2632"/>
                  <a:ext cx="64" cy="1056"/>
                  <a:chOff x="2040" y="2648"/>
                  <a:chExt cx="64" cy="1056"/>
                </a:xfrm>
              </p:grpSpPr>
              <p:sp>
                <p:nvSpPr>
                  <p:cNvPr id="36941" name="Oval 175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2648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6942" name="Oval 176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2747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6943" name="Oval 177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2846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6944" name="Oval 178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2945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6945" name="Oval 179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3044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6946" name="Oval 180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3144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6947" name="Oval 181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3243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6948" name="Oval 182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3342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6949" name="Oval 183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3441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6950" name="Oval 184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3540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  <p:sp>
                <p:nvSpPr>
                  <p:cNvPr id="36951" name="Oval 185"/>
                  <p:cNvSpPr>
                    <a:spLocks noChangeArrowheads="1"/>
                  </p:cNvSpPr>
                  <p:nvPr/>
                </p:nvSpPr>
                <p:spPr bwMode="auto">
                  <a:xfrm>
                    <a:off x="2040" y="3640"/>
                    <a:ext cx="64" cy="64"/>
                  </a:xfrm>
                  <a:prstGeom prst="ellipse">
                    <a:avLst/>
                  </a:prstGeom>
                  <a:solidFill>
                    <a:schemeClr val="accent2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he-IL"/>
                  </a:p>
                </p:txBody>
              </p:sp>
            </p:grpSp>
          </p:grpSp>
        </p:grpSp>
        <p:grpSp>
          <p:nvGrpSpPr>
            <p:cNvPr id="22" name="Group 186"/>
            <p:cNvGrpSpPr>
              <a:grpSpLocks/>
            </p:cNvGrpSpPr>
            <p:nvPr/>
          </p:nvGrpSpPr>
          <p:grpSpPr bwMode="auto">
            <a:xfrm>
              <a:off x="960" y="2232"/>
              <a:ext cx="1360" cy="1320"/>
              <a:chOff x="2192" y="2616"/>
              <a:chExt cx="1360" cy="1320"/>
            </a:xfrm>
          </p:grpSpPr>
          <p:sp>
            <p:nvSpPr>
              <p:cNvPr id="36925" name="Freeform 187"/>
              <p:cNvSpPr>
                <a:spLocks/>
              </p:cNvSpPr>
              <p:nvPr/>
            </p:nvSpPr>
            <p:spPr bwMode="auto">
              <a:xfrm>
                <a:off x="2232" y="2664"/>
                <a:ext cx="1280" cy="1232"/>
              </a:xfrm>
              <a:custGeom>
                <a:avLst/>
                <a:gdLst>
                  <a:gd name="T0" fmla="*/ 0 w 1280"/>
                  <a:gd name="T1" fmla="*/ 0 h 1232"/>
                  <a:gd name="T2" fmla="*/ 256 w 1280"/>
                  <a:gd name="T3" fmla="*/ 248 h 1232"/>
                  <a:gd name="T4" fmla="*/ 512 w 1280"/>
                  <a:gd name="T5" fmla="*/ 248 h 1232"/>
                  <a:gd name="T6" fmla="*/ 768 w 1280"/>
                  <a:gd name="T7" fmla="*/ 488 h 1232"/>
                  <a:gd name="T8" fmla="*/ 904 w 1280"/>
                  <a:gd name="T9" fmla="*/ 496 h 1232"/>
                  <a:gd name="T10" fmla="*/ 1032 w 1280"/>
                  <a:gd name="T11" fmla="*/ 616 h 1232"/>
                  <a:gd name="T12" fmla="*/ 1024 w 1280"/>
                  <a:gd name="T13" fmla="*/ 984 h 1232"/>
                  <a:gd name="T14" fmla="*/ 1280 w 1280"/>
                  <a:gd name="T15" fmla="*/ 1232 h 1232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280"/>
                  <a:gd name="T25" fmla="*/ 0 h 1232"/>
                  <a:gd name="T26" fmla="*/ 1280 w 1280"/>
                  <a:gd name="T27" fmla="*/ 1232 h 1232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280" h="1232">
                    <a:moveTo>
                      <a:pt x="0" y="0"/>
                    </a:moveTo>
                    <a:lnTo>
                      <a:pt x="256" y="248"/>
                    </a:lnTo>
                    <a:lnTo>
                      <a:pt x="512" y="248"/>
                    </a:lnTo>
                    <a:lnTo>
                      <a:pt x="768" y="488"/>
                    </a:lnTo>
                    <a:lnTo>
                      <a:pt x="904" y="496"/>
                    </a:lnTo>
                    <a:lnTo>
                      <a:pt x="1032" y="616"/>
                    </a:lnTo>
                    <a:lnTo>
                      <a:pt x="1024" y="984"/>
                    </a:lnTo>
                    <a:lnTo>
                      <a:pt x="1280" y="1232"/>
                    </a:lnTo>
                  </a:path>
                </a:pathLst>
              </a:custGeom>
              <a:noFill/>
              <a:ln w="76200" cap="flat" cmpd="sng">
                <a:solidFill>
                  <a:srgbClr val="CC66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26" name="Oval 188"/>
              <p:cNvSpPr>
                <a:spLocks noChangeArrowheads="1"/>
              </p:cNvSpPr>
              <p:nvPr/>
            </p:nvSpPr>
            <p:spPr bwMode="auto">
              <a:xfrm>
                <a:off x="2192" y="2616"/>
                <a:ext cx="88" cy="88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6927" name="Oval 189"/>
              <p:cNvSpPr>
                <a:spLocks noChangeArrowheads="1"/>
              </p:cNvSpPr>
              <p:nvPr/>
            </p:nvSpPr>
            <p:spPr bwMode="auto">
              <a:xfrm>
                <a:off x="3464" y="3848"/>
                <a:ext cx="88" cy="88"/>
              </a:xfrm>
              <a:prstGeom prst="ellipse">
                <a:avLst/>
              </a:prstGeom>
              <a:solidFill>
                <a:schemeClr val="accent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graphicFrame>
          <p:nvGraphicFramePr>
            <p:cNvPr id="36866" name="Object 190"/>
            <p:cNvGraphicFramePr>
              <a:graphicFrameLocks noChangeAspect="1"/>
            </p:cNvGraphicFramePr>
            <p:nvPr/>
          </p:nvGraphicFramePr>
          <p:xfrm>
            <a:off x="328" y="1896"/>
            <a:ext cx="408" cy="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253800" imgH="241200" progId="Equation.3">
                    <p:embed/>
                  </p:oleObj>
                </mc:Choice>
                <mc:Fallback>
                  <p:oleObj name="Equation" r:id="rId3" imgW="253800" imgH="241200" progId="Equation.3">
                    <p:embed/>
                    <p:pic>
                      <p:nvPicPr>
                        <p:cNvPr id="36866" name="Object 19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" y="1896"/>
                          <a:ext cx="408" cy="3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3" name="Group 191"/>
            <p:cNvGrpSpPr>
              <a:grpSpLocks/>
            </p:cNvGrpSpPr>
            <p:nvPr/>
          </p:nvGrpSpPr>
          <p:grpSpPr bwMode="auto">
            <a:xfrm>
              <a:off x="752" y="2020"/>
              <a:ext cx="88" cy="1620"/>
              <a:chOff x="2816" y="2404"/>
              <a:chExt cx="88" cy="1620"/>
            </a:xfrm>
          </p:grpSpPr>
          <p:sp>
            <p:nvSpPr>
              <p:cNvPr id="36914" name="Line 192"/>
              <p:cNvSpPr>
                <a:spLocks noChangeShapeType="1"/>
              </p:cNvSpPr>
              <p:nvPr/>
            </p:nvSpPr>
            <p:spPr bwMode="auto">
              <a:xfrm flipH="1">
                <a:off x="2840" y="2404"/>
                <a:ext cx="1" cy="162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15" name="Rectangle 193"/>
              <p:cNvSpPr>
                <a:spLocks noChangeArrowheads="1"/>
              </p:cNvSpPr>
              <p:nvPr/>
            </p:nvSpPr>
            <p:spPr bwMode="auto">
              <a:xfrm>
                <a:off x="2816" y="2680"/>
                <a:ext cx="88" cy="88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6916" name="Rectangle 194"/>
              <p:cNvSpPr>
                <a:spLocks noChangeArrowheads="1"/>
              </p:cNvSpPr>
              <p:nvPr/>
            </p:nvSpPr>
            <p:spPr bwMode="auto">
              <a:xfrm>
                <a:off x="2816" y="2805"/>
                <a:ext cx="88" cy="88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6917" name="Rectangle 195"/>
              <p:cNvSpPr>
                <a:spLocks noChangeArrowheads="1"/>
              </p:cNvSpPr>
              <p:nvPr/>
            </p:nvSpPr>
            <p:spPr bwMode="auto">
              <a:xfrm>
                <a:off x="2816" y="2930"/>
                <a:ext cx="88" cy="88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6918" name="Rectangle 196"/>
              <p:cNvSpPr>
                <a:spLocks noChangeArrowheads="1"/>
              </p:cNvSpPr>
              <p:nvPr/>
            </p:nvSpPr>
            <p:spPr bwMode="auto">
              <a:xfrm>
                <a:off x="2816" y="3056"/>
                <a:ext cx="88" cy="88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6919" name="Rectangle 197"/>
              <p:cNvSpPr>
                <a:spLocks noChangeArrowheads="1"/>
              </p:cNvSpPr>
              <p:nvPr/>
            </p:nvSpPr>
            <p:spPr bwMode="auto">
              <a:xfrm>
                <a:off x="2816" y="3181"/>
                <a:ext cx="88" cy="88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6920" name="Rectangle 198"/>
              <p:cNvSpPr>
                <a:spLocks noChangeArrowheads="1"/>
              </p:cNvSpPr>
              <p:nvPr/>
            </p:nvSpPr>
            <p:spPr bwMode="auto">
              <a:xfrm>
                <a:off x="2816" y="3306"/>
                <a:ext cx="88" cy="88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6921" name="Rectangle 199"/>
              <p:cNvSpPr>
                <a:spLocks noChangeArrowheads="1"/>
              </p:cNvSpPr>
              <p:nvPr/>
            </p:nvSpPr>
            <p:spPr bwMode="auto">
              <a:xfrm>
                <a:off x="2816" y="3432"/>
                <a:ext cx="88" cy="88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6922" name="Rectangle 200"/>
              <p:cNvSpPr>
                <a:spLocks noChangeArrowheads="1"/>
              </p:cNvSpPr>
              <p:nvPr/>
            </p:nvSpPr>
            <p:spPr bwMode="auto">
              <a:xfrm>
                <a:off x="2816" y="3557"/>
                <a:ext cx="88" cy="88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6923" name="Rectangle 201"/>
              <p:cNvSpPr>
                <a:spLocks noChangeArrowheads="1"/>
              </p:cNvSpPr>
              <p:nvPr/>
            </p:nvSpPr>
            <p:spPr bwMode="auto">
              <a:xfrm>
                <a:off x="2816" y="3682"/>
                <a:ext cx="88" cy="88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6924" name="Rectangle 202"/>
              <p:cNvSpPr>
                <a:spLocks noChangeArrowheads="1"/>
              </p:cNvSpPr>
              <p:nvPr/>
            </p:nvSpPr>
            <p:spPr bwMode="auto">
              <a:xfrm>
                <a:off x="2816" y="3808"/>
                <a:ext cx="88" cy="88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graphicFrame>
          <p:nvGraphicFramePr>
            <p:cNvPr id="36867" name="Object 203"/>
            <p:cNvGraphicFramePr>
              <a:graphicFrameLocks noChangeAspect="1"/>
            </p:cNvGraphicFramePr>
            <p:nvPr/>
          </p:nvGraphicFramePr>
          <p:xfrm>
            <a:off x="2477" y="3392"/>
            <a:ext cx="510" cy="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317160" imgH="241200" progId="Equation.3">
                    <p:embed/>
                  </p:oleObj>
                </mc:Choice>
                <mc:Fallback>
                  <p:oleObj name="Equation" r:id="rId5" imgW="317160" imgH="241200" progId="Equation.3">
                    <p:embed/>
                    <p:pic>
                      <p:nvPicPr>
                        <p:cNvPr id="36867" name="Object 2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7" y="3392"/>
                          <a:ext cx="510" cy="38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4" name="Group 204"/>
            <p:cNvGrpSpPr>
              <a:grpSpLocks/>
            </p:cNvGrpSpPr>
            <p:nvPr/>
          </p:nvGrpSpPr>
          <p:grpSpPr bwMode="auto">
            <a:xfrm>
              <a:off x="856" y="3648"/>
              <a:ext cx="1775" cy="88"/>
              <a:chOff x="2872" y="3976"/>
              <a:chExt cx="1775" cy="88"/>
            </a:xfrm>
          </p:grpSpPr>
          <p:sp>
            <p:nvSpPr>
              <p:cNvPr id="36903" name="Line 205"/>
              <p:cNvSpPr>
                <a:spLocks noChangeShapeType="1"/>
              </p:cNvSpPr>
              <p:nvPr/>
            </p:nvSpPr>
            <p:spPr bwMode="auto">
              <a:xfrm flipH="1" flipV="1">
                <a:off x="2872" y="4030"/>
                <a:ext cx="1775" cy="10"/>
              </a:xfrm>
              <a:prstGeom prst="line">
                <a:avLst/>
              </a:prstGeom>
              <a:noFill/>
              <a:ln w="28575">
                <a:solidFill>
                  <a:schemeClr val="tx2"/>
                </a:solidFill>
                <a:miter lim="800000"/>
                <a:headEnd type="triangle" w="med" len="med"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04" name="Rectangle 206"/>
              <p:cNvSpPr>
                <a:spLocks noChangeArrowheads="1"/>
              </p:cNvSpPr>
              <p:nvPr/>
            </p:nvSpPr>
            <p:spPr bwMode="auto">
              <a:xfrm>
                <a:off x="3032" y="3976"/>
                <a:ext cx="88" cy="88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6905" name="Rectangle 207"/>
              <p:cNvSpPr>
                <a:spLocks noChangeArrowheads="1"/>
              </p:cNvSpPr>
              <p:nvPr/>
            </p:nvSpPr>
            <p:spPr bwMode="auto">
              <a:xfrm>
                <a:off x="3161" y="3976"/>
                <a:ext cx="88" cy="88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6906" name="Rectangle 208"/>
              <p:cNvSpPr>
                <a:spLocks noChangeArrowheads="1"/>
              </p:cNvSpPr>
              <p:nvPr/>
            </p:nvSpPr>
            <p:spPr bwMode="auto">
              <a:xfrm>
                <a:off x="3291" y="3976"/>
                <a:ext cx="88" cy="88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6907" name="Rectangle 209"/>
              <p:cNvSpPr>
                <a:spLocks noChangeArrowheads="1"/>
              </p:cNvSpPr>
              <p:nvPr/>
            </p:nvSpPr>
            <p:spPr bwMode="auto">
              <a:xfrm>
                <a:off x="3421" y="3976"/>
                <a:ext cx="88" cy="88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6908" name="Rectangle 210"/>
              <p:cNvSpPr>
                <a:spLocks noChangeArrowheads="1"/>
              </p:cNvSpPr>
              <p:nvPr/>
            </p:nvSpPr>
            <p:spPr bwMode="auto">
              <a:xfrm>
                <a:off x="3551" y="3976"/>
                <a:ext cx="88" cy="88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6909" name="Rectangle 211"/>
              <p:cNvSpPr>
                <a:spLocks noChangeArrowheads="1"/>
              </p:cNvSpPr>
              <p:nvPr/>
            </p:nvSpPr>
            <p:spPr bwMode="auto">
              <a:xfrm>
                <a:off x="3680" y="3976"/>
                <a:ext cx="88" cy="88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6910" name="Rectangle 212"/>
              <p:cNvSpPr>
                <a:spLocks noChangeArrowheads="1"/>
              </p:cNvSpPr>
              <p:nvPr/>
            </p:nvSpPr>
            <p:spPr bwMode="auto">
              <a:xfrm>
                <a:off x="3810" y="3976"/>
                <a:ext cx="88" cy="88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6911" name="Rectangle 213"/>
              <p:cNvSpPr>
                <a:spLocks noChangeArrowheads="1"/>
              </p:cNvSpPr>
              <p:nvPr/>
            </p:nvSpPr>
            <p:spPr bwMode="auto">
              <a:xfrm>
                <a:off x="3940" y="3976"/>
                <a:ext cx="88" cy="88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6912" name="Rectangle 214"/>
              <p:cNvSpPr>
                <a:spLocks noChangeArrowheads="1"/>
              </p:cNvSpPr>
              <p:nvPr/>
            </p:nvSpPr>
            <p:spPr bwMode="auto">
              <a:xfrm>
                <a:off x="4070" y="3976"/>
                <a:ext cx="88" cy="88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36913" name="Rectangle 215"/>
              <p:cNvSpPr>
                <a:spLocks noChangeArrowheads="1"/>
              </p:cNvSpPr>
              <p:nvPr/>
            </p:nvSpPr>
            <p:spPr bwMode="auto">
              <a:xfrm>
                <a:off x="4200" y="3976"/>
                <a:ext cx="88" cy="88"/>
              </a:xfrm>
              <a:prstGeom prst="rect">
                <a:avLst/>
              </a:prstGeom>
              <a:noFill/>
              <a:ln w="9525">
                <a:solidFill>
                  <a:schemeClr val="tx2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grpSp>
          <p:nvGrpSpPr>
            <p:cNvPr id="25" name="Group 216"/>
            <p:cNvGrpSpPr>
              <a:grpSpLocks/>
            </p:cNvGrpSpPr>
            <p:nvPr/>
          </p:nvGrpSpPr>
          <p:grpSpPr bwMode="auto">
            <a:xfrm>
              <a:off x="3088" y="2512"/>
              <a:ext cx="884" cy="752"/>
              <a:chOff x="4632" y="2872"/>
              <a:chExt cx="884" cy="752"/>
            </a:xfrm>
          </p:grpSpPr>
          <p:sp>
            <p:nvSpPr>
              <p:cNvPr id="36898" name="Oval 217"/>
              <p:cNvSpPr>
                <a:spLocks noChangeArrowheads="1"/>
              </p:cNvSpPr>
              <p:nvPr/>
            </p:nvSpPr>
            <p:spPr bwMode="auto">
              <a:xfrm>
                <a:off x="4632" y="2872"/>
                <a:ext cx="244" cy="236"/>
              </a:xfrm>
              <a:prstGeom prst="ellipse">
                <a:avLst/>
              </a:prstGeom>
              <a:solidFill>
                <a:srgbClr val="00CC00"/>
              </a:solidFill>
              <a:ln w="9525">
                <a:solidFill>
                  <a:srgbClr val="00CC0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he-IL"/>
              </a:p>
            </p:txBody>
          </p:sp>
          <p:grpSp>
            <p:nvGrpSpPr>
              <p:cNvPr id="26" name="Group 218"/>
              <p:cNvGrpSpPr>
                <a:grpSpLocks/>
              </p:cNvGrpSpPr>
              <p:nvPr/>
            </p:nvGrpSpPr>
            <p:grpSpPr bwMode="auto">
              <a:xfrm>
                <a:off x="4754" y="2973"/>
                <a:ext cx="762" cy="651"/>
                <a:chOff x="4754" y="2973"/>
                <a:chExt cx="762" cy="651"/>
              </a:xfrm>
            </p:grpSpPr>
            <p:sp>
              <p:nvSpPr>
                <p:cNvPr id="36900" name="Line 219"/>
                <p:cNvSpPr>
                  <a:spLocks noChangeShapeType="1"/>
                </p:cNvSpPr>
                <p:nvPr/>
              </p:nvSpPr>
              <p:spPr bwMode="auto">
                <a:xfrm flipV="1">
                  <a:off x="4763" y="2973"/>
                  <a:ext cx="733" cy="8"/>
                </a:xfrm>
                <a:prstGeom prst="line">
                  <a:avLst/>
                </a:prstGeom>
                <a:noFill/>
                <a:ln w="57150">
                  <a:solidFill>
                    <a:srgbClr val="00CC00"/>
                  </a:solidFill>
                  <a:miter lim="800000"/>
                  <a:headEnd/>
                  <a:tailEnd type="arrow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01" name="Line 220"/>
                <p:cNvSpPr>
                  <a:spLocks noChangeShapeType="1"/>
                </p:cNvSpPr>
                <p:nvPr/>
              </p:nvSpPr>
              <p:spPr bwMode="auto">
                <a:xfrm flipH="1">
                  <a:off x="4755" y="3008"/>
                  <a:ext cx="8" cy="616"/>
                </a:xfrm>
                <a:prstGeom prst="line">
                  <a:avLst/>
                </a:prstGeom>
                <a:noFill/>
                <a:ln w="57150">
                  <a:solidFill>
                    <a:srgbClr val="00CC00"/>
                  </a:solidFill>
                  <a:miter lim="800000"/>
                  <a:headEnd/>
                  <a:tailEnd type="arrow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902" name="Line 221"/>
                <p:cNvSpPr>
                  <a:spLocks noChangeShapeType="1"/>
                </p:cNvSpPr>
                <p:nvPr/>
              </p:nvSpPr>
              <p:spPr bwMode="auto">
                <a:xfrm>
                  <a:off x="4754" y="2990"/>
                  <a:ext cx="762" cy="587"/>
                </a:xfrm>
                <a:prstGeom prst="line">
                  <a:avLst/>
                </a:prstGeom>
                <a:noFill/>
                <a:ln w="57150">
                  <a:solidFill>
                    <a:srgbClr val="00CC00"/>
                  </a:solidFill>
                  <a:miter lim="800000"/>
                  <a:headEnd/>
                  <a:tailEnd type="arrow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6881" name="Text Box 222"/>
            <p:cNvSpPr txBox="1">
              <a:spLocks noChangeArrowheads="1"/>
            </p:cNvSpPr>
            <p:nvPr/>
          </p:nvSpPr>
          <p:spPr bwMode="auto">
            <a:xfrm rot="2315667">
              <a:off x="3335" y="2884"/>
              <a:ext cx="897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1400">
                  <a:latin typeface="Tahoma" pitchFamily="34" charset="0"/>
                </a:rPr>
                <a:t>correspondence</a:t>
              </a:r>
            </a:p>
          </p:txBody>
        </p:sp>
        <p:grpSp>
          <p:nvGrpSpPr>
            <p:cNvPr id="27" name="Group 223"/>
            <p:cNvGrpSpPr>
              <a:grpSpLocks/>
            </p:cNvGrpSpPr>
            <p:nvPr/>
          </p:nvGrpSpPr>
          <p:grpSpPr bwMode="auto">
            <a:xfrm>
              <a:off x="558" y="2596"/>
              <a:ext cx="1146" cy="231"/>
              <a:chOff x="2134" y="2980"/>
              <a:chExt cx="1146" cy="231"/>
            </a:xfrm>
          </p:grpSpPr>
          <p:sp>
            <p:nvSpPr>
              <p:cNvPr id="36896" name="Line 224"/>
              <p:cNvSpPr>
                <a:spLocks noChangeShapeType="1"/>
              </p:cNvSpPr>
              <p:nvPr/>
            </p:nvSpPr>
            <p:spPr bwMode="auto">
              <a:xfrm>
                <a:off x="2416" y="3096"/>
                <a:ext cx="86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97" name="Text Box 225"/>
              <p:cNvSpPr txBox="1">
                <a:spLocks noChangeArrowheads="1"/>
              </p:cNvSpPr>
              <p:nvPr/>
            </p:nvSpPr>
            <p:spPr bwMode="auto">
              <a:xfrm>
                <a:off x="2134" y="2980"/>
                <a:ext cx="20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800" b="1" i="1">
                    <a:latin typeface="Tahoma" pitchFamily="34" charset="0"/>
                  </a:rPr>
                  <a:t>p</a:t>
                </a:r>
              </a:p>
            </p:txBody>
          </p:sp>
        </p:grpSp>
        <p:grpSp>
          <p:nvGrpSpPr>
            <p:cNvPr id="28" name="Group 226"/>
            <p:cNvGrpSpPr>
              <a:grpSpLocks/>
            </p:cNvGrpSpPr>
            <p:nvPr/>
          </p:nvGrpSpPr>
          <p:grpSpPr bwMode="auto">
            <a:xfrm>
              <a:off x="1606" y="2704"/>
              <a:ext cx="207" cy="1208"/>
              <a:chOff x="3182" y="3088"/>
              <a:chExt cx="207" cy="1208"/>
            </a:xfrm>
          </p:grpSpPr>
          <p:sp>
            <p:nvSpPr>
              <p:cNvPr id="36894" name="Line 227"/>
              <p:cNvSpPr>
                <a:spLocks noChangeShapeType="1"/>
              </p:cNvSpPr>
              <p:nvPr/>
            </p:nvSpPr>
            <p:spPr bwMode="auto">
              <a:xfrm flipV="1">
                <a:off x="3280" y="3088"/>
                <a:ext cx="0" cy="9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95" name="Text Box 228"/>
              <p:cNvSpPr txBox="1">
                <a:spLocks noChangeArrowheads="1"/>
              </p:cNvSpPr>
              <p:nvPr/>
            </p:nvSpPr>
            <p:spPr bwMode="auto">
              <a:xfrm>
                <a:off x="3182" y="4065"/>
                <a:ext cx="207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1" hangingPunct="1"/>
                <a:r>
                  <a:rPr lang="en-US" sz="1800" b="1" i="1">
                    <a:latin typeface="Tahoma" pitchFamily="34" charset="0"/>
                  </a:rPr>
                  <a:t>q</a:t>
                </a:r>
              </a:p>
            </p:txBody>
          </p:sp>
        </p:grpSp>
        <p:grpSp>
          <p:nvGrpSpPr>
            <p:cNvPr id="29" name="Group 229"/>
            <p:cNvGrpSpPr>
              <a:grpSpLocks/>
            </p:cNvGrpSpPr>
            <p:nvPr/>
          </p:nvGrpSpPr>
          <p:grpSpPr bwMode="auto">
            <a:xfrm>
              <a:off x="550" y="2703"/>
              <a:ext cx="2577" cy="568"/>
              <a:chOff x="2126" y="3087"/>
              <a:chExt cx="2577" cy="568"/>
            </a:xfrm>
          </p:grpSpPr>
          <p:grpSp>
            <p:nvGrpSpPr>
              <p:cNvPr id="30" name="Group 230"/>
              <p:cNvGrpSpPr>
                <a:grpSpLocks/>
              </p:cNvGrpSpPr>
              <p:nvPr/>
            </p:nvGrpSpPr>
            <p:grpSpPr bwMode="auto">
              <a:xfrm>
                <a:off x="2416" y="3087"/>
                <a:ext cx="2287" cy="568"/>
                <a:chOff x="2416" y="3087"/>
                <a:chExt cx="2287" cy="568"/>
              </a:xfrm>
            </p:grpSpPr>
            <p:sp>
              <p:nvSpPr>
                <p:cNvPr id="36892" name="Text Box 231"/>
                <p:cNvSpPr txBox="1">
                  <a:spLocks noChangeArrowheads="1"/>
                </p:cNvSpPr>
                <p:nvPr/>
              </p:nvSpPr>
              <p:spPr bwMode="auto">
                <a:xfrm rot="-5400000">
                  <a:off x="4256" y="3208"/>
                  <a:ext cx="568" cy="3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1" hangingPunct="1"/>
                  <a:r>
                    <a:rPr lang="en-US" sz="1400">
                      <a:latin typeface="Tahoma" pitchFamily="34" charset="0"/>
                    </a:rPr>
                    <a:t>Left occlusion</a:t>
                  </a:r>
                </a:p>
              </p:txBody>
            </p:sp>
            <p:sp>
              <p:nvSpPr>
                <p:cNvPr id="36893" name="Line 232"/>
                <p:cNvSpPr>
                  <a:spLocks noChangeShapeType="1"/>
                </p:cNvSpPr>
                <p:nvPr/>
              </p:nvSpPr>
              <p:spPr bwMode="auto">
                <a:xfrm>
                  <a:off x="2416" y="3464"/>
                  <a:ext cx="116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6891" name="Text Box 233"/>
              <p:cNvSpPr txBox="1">
                <a:spLocks noChangeArrowheads="1"/>
              </p:cNvSpPr>
              <p:nvPr/>
            </p:nvSpPr>
            <p:spPr bwMode="auto">
              <a:xfrm>
                <a:off x="2126" y="3356"/>
                <a:ext cx="24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sz="1800" b="1" i="1">
                    <a:latin typeface="Tahoma" pitchFamily="34" charset="0"/>
                  </a:rPr>
                  <a:t>t</a:t>
                </a:r>
              </a:p>
            </p:txBody>
          </p:sp>
        </p:grpSp>
        <p:grpSp>
          <p:nvGrpSpPr>
            <p:cNvPr id="31" name="Group 234"/>
            <p:cNvGrpSpPr>
              <a:grpSpLocks/>
            </p:cNvGrpSpPr>
            <p:nvPr/>
          </p:nvGrpSpPr>
          <p:grpSpPr bwMode="auto">
            <a:xfrm>
              <a:off x="1350" y="2236"/>
              <a:ext cx="2568" cy="1671"/>
              <a:chOff x="2926" y="2620"/>
              <a:chExt cx="2568" cy="1671"/>
            </a:xfrm>
          </p:grpSpPr>
          <p:grpSp>
            <p:nvGrpSpPr>
              <p:cNvPr id="224" name="Group 235"/>
              <p:cNvGrpSpPr>
                <a:grpSpLocks/>
              </p:cNvGrpSpPr>
              <p:nvPr/>
            </p:nvGrpSpPr>
            <p:grpSpPr bwMode="auto">
              <a:xfrm>
                <a:off x="3024" y="2620"/>
                <a:ext cx="2470" cy="1420"/>
                <a:chOff x="3024" y="2620"/>
                <a:chExt cx="2470" cy="1420"/>
              </a:xfrm>
            </p:grpSpPr>
            <p:sp>
              <p:nvSpPr>
                <p:cNvPr id="36888" name="Text Box 236"/>
                <p:cNvSpPr txBox="1">
                  <a:spLocks noChangeArrowheads="1"/>
                </p:cNvSpPr>
                <p:nvPr/>
              </p:nvSpPr>
              <p:spPr bwMode="auto">
                <a:xfrm>
                  <a:off x="4926" y="2620"/>
                  <a:ext cx="568" cy="32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 eaLnBrk="1" hangingPunct="1"/>
                  <a:r>
                    <a:rPr lang="en-US" sz="1400">
                      <a:latin typeface="Tahoma" pitchFamily="34" charset="0"/>
                    </a:rPr>
                    <a:t>Right</a:t>
                  </a:r>
                </a:p>
                <a:p>
                  <a:pPr algn="ctr" eaLnBrk="1" hangingPunct="1"/>
                  <a:r>
                    <a:rPr lang="en-US" sz="1400">
                      <a:latin typeface="Tahoma" pitchFamily="34" charset="0"/>
                    </a:rPr>
                    <a:t>occlusion</a:t>
                  </a:r>
                </a:p>
              </p:txBody>
            </p:sp>
            <p:sp>
              <p:nvSpPr>
                <p:cNvPr id="36889" name="Line 237"/>
                <p:cNvSpPr>
                  <a:spLocks noChangeShapeType="1"/>
                </p:cNvSpPr>
                <p:nvPr/>
              </p:nvSpPr>
              <p:spPr bwMode="auto">
                <a:xfrm flipV="1">
                  <a:off x="3024" y="2912"/>
                  <a:ext cx="0" cy="112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36887" name="Text Box 238"/>
              <p:cNvSpPr txBox="1">
                <a:spLocks noChangeArrowheads="1"/>
              </p:cNvSpPr>
              <p:nvPr/>
            </p:nvSpPr>
            <p:spPr bwMode="auto">
              <a:xfrm>
                <a:off x="2926" y="4060"/>
                <a:ext cx="24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1" hangingPunct="1"/>
                <a:r>
                  <a:rPr lang="en-US" sz="1800" b="1" i="1">
                    <a:latin typeface="Tahoma" pitchFamily="34" charset="0"/>
                  </a:rPr>
                  <a:t>s</a:t>
                </a:r>
              </a:p>
            </p:txBody>
          </p:sp>
        </p:grpSp>
        <p:graphicFrame>
          <p:nvGraphicFramePr>
            <p:cNvPr id="36868" name="Object 239"/>
            <p:cNvGraphicFramePr>
              <a:graphicFrameLocks noChangeAspect="1"/>
            </p:cNvGraphicFramePr>
            <p:nvPr/>
          </p:nvGraphicFramePr>
          <p:xfrm>
            <a:off x="4108" y="3053"/>
            <a:ext cx="1180" cy="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825480" imgH="253800" progId="Equation.3">
                    <p:embed/>
                  </p:oleObj>
                </mc:Choice>
                <mc:Fallback>
                  <p:oleObj name="Equation" r:id="rId7" imgW="825480" imgH="253800" progId="Equation.3">
                    <p:embed/>
                    <p:pic>
                      <p:nvPicPr>
                        <p:cNvPr id="36868" name="Object 2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08" y="3053"/>
                          <a:ext cx="1180" cy="3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69" name="Object 240"/>
            <p:cNvGraphicFramePr>
              <a:graphicFrameLocks noChangeAspect="1"/>
            </p:cNvGraphicFramePr>
            <p:nvPr/>
          </p:nvGraphicFramePr>
          <p:xfrm>
            <a:off x="3976" y="2471"/>
            <a:ext cx="435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304560" imgH="228600" progId="Equation.3">
                    <p:embed/>
                  </p:oleObj>
                </mc:Choice>
                <mc:Fallback>
                  <p:oleObj name="Equation" r:id="rId9" imgW="304560" imgH="228600" progId="Equation.3">
                    <p:embed/>
                    <p:pic>
                      <p:nvPicPr>
                        <p:cNvPr id="36869" name="Object 2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76" y="2471"/>
                          <a:ext cx="435" cy="3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6870" name="Object 241"/>
            <p:cNvGraphicFramePr>
              <a:graphicFrameLocks noChangeAspect="1"/>
            </p:cNvGraphicFramePr>
            <p:nvPr/>
          </p:nvGraphicFramePr>
          <p:xfrm>
            <a:off x="3104" y="3255"/>
            <a:ext cx="435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304560" imgH="228600" progId="Equation.3">
                    <p:embed/>
                  </p:oleObj>
                </mc:Choice>
                <mc:Fallback>
                  <p:oleObj name="Equation" r:id="rId11" imgW="304560" imgH="228600" progId="Equation.3">
                    <p:embed/>
                    <p:pic>
                      <p:nvPicPr>
                        <p:cNvPr id="36870" name="Object 2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4" y="3255"/>
                          <a:ext cx="435" cy="3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44" name="5-Point Star 243"/>
          <p:cNvSpPr/>
          <p:nvPr/>
        </p:nvSpPr>
        <p:spPr bwMode="auto">
          <a:xfrm>
            <a:off x="8492359" y="262759"/>
            <a:ext cx="262759" cy="315310"/>
          </a:xfrm>
          <a:prstGeom prst="star5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 (Hebrew)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5950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1763BA39-B4F7-4A69-BCF6-6B5BC5532654}" type="slidenum">
              <a:rPr lang="he-IL" altLang="en-US" smtClean="0"/>
              <a:pPr/>
              <a:t>25</a:t>
            </a:fld>
            <a:endParaRPr lang="en-US" altLang="en-US"/>
          </a:p>
        </p:txBody>
      </p:sp>
      <p:sp>
        <p:nvSpPr>
          <p:cNvPr id="35845" name="Footer Placeholder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en-US"/>
              <a:t>Computer Vision by Y. Moses</a:t>
            </a:r>
          </a:p>
        </p:txBody>
      </p:sp>
      <p:sp>
        <p:nvSpPr>
          <p:cNvPr id="358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High Level Energy Function</a:t>
            </a:r>
            <a:endParaRPr lang="en-US" dirty="0"/>
          </a:p>
        </p:txBody>
      </p:sp>
      <p:sp>
        <p:nvSpPr>
          <p:cNvPr id="358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Assume rectified images:</a:t>
            </a:r>
          </a:p>
        </p:txBody>
      </p:sp>
      <p:graphicFrame>
        <p:nvGraphicFramePr>
          <p:cNvPr id="35842" name="Object 5"/>
          <p:cNvGraphicFramePr>
            <a:graphicFrameLocks noChangeAspect="1"/>
          </p:cNvGraphicFramePr>
          <p:nvPr/>
        </p:nvGraphicFramePr>
        <p:xfrm>
          <a:off x="872295" y="3156724"/>
          <a:ext cx="6991350" cy="811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60360" imgH="355320" progId="Equation.3">
                  <p:embed/>
                </p:oleObj>
              </mc:Choice>
              <mc:Fallback>
                <p:oleObj name="Equation" r:id="rId3" imgW="3060360" imgH="355320" progId="Equation.3">
                  <p:embed/>
                  <p:pic>
                    <p:nvPicPr>
                      <p:cNvPr id="3584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2295" y="3156724"/>
                        <a:ext cx="6991350" cy="8112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8" name="Right Brace 9"/>
          <p:cNvSpPr>
            <a:spLocks/>
          </p:cNvSpPr>
          <p:nvPr/>
        </p:nvSpPr>
        <p:spPr bwMode="auto">
          <a:xfrm rot="5400000">
            <a:off x="3724403" y="2397472"/>
            <a:ext cx="438150" cy="3494088"/>
          </a:xfrm>
          <a:prstGeom prst="rightBrace">
            <a:avLst>
              <a:gd name="adj1" fmla="val 8344"/>
              <a:gd name="adj2" fmla="val 50000"/>
            </a:avLst>
          </a:prstGeom>
          <a:solidFill>
            <a:schemeClr val="bg1"/>
          </a:solidFill>
          <a:ln w="254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960941" y="2136465"/>
          <a:ext cx="3599908" cy="700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34960" imgH="279360" progId="Equation.3">
                  <p:embed/>
                </p:oleObj>
              </mc:Choice>
              <mc:Fallback>
                <p:oleObj name="Equation" r:id="rId5" imgW="1434960" imgH="279360" progId="Equation.3">
                  <p:embed/>
                  <p:pic>
                    <p:nvPicPr>
                      <p:cNvPr id="3584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0941" y="2136465"/>
                        <a:ext cx="3599908" cy="70080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9" name="Oval 11"/>
          <p:cNvSpPr>
            <a:spLocks noChangeArrowheads="1"/>
          </p:cNvSpPr>
          <p:nvPr/>
        </p:nvSpPr>
        <p:spPr bwMode="auto">
          <a:xfrm>
            <a:off x="2896772" y="4287391"/>
            <a:ext cx="1766887" cy="1047750"/>
          </a:xfrm>
          <a:prstGeom prst="ellipse">
            <a:avLst/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/>
              <a:t>Data Term</a:t>
            </a:r>
          </a:p>
        </p:txBody>
      </p:sp>
      <p:sp>
        <p:nvSpPr>
          <p:cNvPr id="35850" name="Oval 12"/>
          <p:cNvSpPr>
            <a:spLocks noChangeArrowheads="1"/>
          </p:cNvSpPr>
          <p:nvPr/>
        </p:nvSpPr>
        <p:spPr bwMode="auto">
          <a:xfrm>
            <a:off x="5579570" y="4345882"/>
            <a:ext cx="3101975" cy="625475"/>
          </a:xfrm>
          <a:prstGeom prst="ellipse">
            <a:avLst/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r>
              <a:rPr lang="en-US" dirty="0"/>
              <a:t>Regularization</a:t>
            </a:r>
          </a:p>
        </p:txBody>
      </p:sp>
      <p:sp>
        <p:nvSpPr>
          <p:cNvPr id="35851" name="Right Brace 13"/>
          <p:cNvSpPr>
            <a:spLocks/>
          </p:cNvSpPr>
          <p:nvPr/>
        </p:nvSpPr>
        <p:spPr bwMode="auto">
          <a:xfrm rot="5400000">
            <a:off x="6723820" y="3247558"/>
            <a:ext cx="438150" cy="1841500"/>
          </a:xfrm>
          <a:prstGeom prst="rightBrace">
            <a:avLst>
              <a:gd name="adj1" fmla="val 8347"/>
              <a:gd name="adj2" fmla="val 50000"/>
            </a:avLst>
          </a:prstGeom>
          <a:solidFill>
            <a:schemeClr val="bg1"/>
          </a:solidFill>
          <a:ln w="254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>
            <a:off x="5943600" y="2408586"/>
            <a:ext cx="498088" cy="934342"/>
          </a:xfrm>
          <a:prstGeom prst="straightConnector1">
            <a:avLst/>
          </a:prstGeom>
          <a:solidFill>
            <a:schemeClr val="accent1"/>
          </a:solidFill>
          <a:ln w="12700" cap="sq" cmpd="sng" algn="ctr">
            <a:solidFill>
              <a:schemeClr val="accent1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14" name="Rectangle 13"/>
          <p:cNvSpPr/>
          <p:nvPr/>
        </p:nvSpPr>
        <p:spPr bwMode="auto">
          <a:xfrm>
            <a:off x="6335751" y="1924591"/>
            <a:ext cx="1349298" cy="42374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pitchFamily="18" charset="0"/>
              </a:rPr>
              <a:t>weight</a:t>
            </a:r>
          </a:p>
        </p:txBody>
      </p:sp>
      <p:sp>
        <p:nvSpPr>
          <p:cNvPr id="15" name="5-Point Star 14"/>
          <p:cNvSpPr/>
          <p:nvPr/>
        </p:nvSpPr>
        <p:spPr bwMode="auto">
          <a:xfrm>
            <a:off x="8334703" y="178676"/>
            <a:ext cx="346842" cy="357352"/>
          </a:xfrm>
          <a:prstGeom prst="star5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 (Hebrew)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896772" y="3191653"/>
                <a:ext cx="267531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he-IL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6772" y="3191653"/>
                <a:ext cx="267531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4545" r="-5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77931" y="5135959"/>
                <a:ext cx="2026723" cy="101566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1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disparity</m:t>
                      </m:r>
                    </m:oMath>
                  </m:oMathPara>
                </a14:m>
                <a:endParaRPr lang="en-US" sz="2000" b="0" i="0" dirty="0">
                  <a:latin typeface="Cambria Math" panose="02040503050406030204" pitchFamily="18" charset="0"/>
                </a:endParaRPr>
              </a:p>
              <a:p>
                <a:pPr/>
                <a:r>
                  <a:rPr lang="en-US" sz="2000" dirty="0"/>
                  <a:t> </a:t>
                </a:r>
                <a:br>
                  <a:rPr lang="en-US" sz="2000" b="0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the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distance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between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two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pixels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smtClean="0">
                          <a:latin typeface="Cambria Math" panose="02040503050406030204" pitchFamily="18" charset="0"/>
                        </a:rPr>
                        <m:t>descriptors</m:t>
                      </m:r>
                    </m:oMath>
                  </m:oMathPara>
                </a14:m>
                <a:endParaRPr lang="he-IL" sz="20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31" y="5135959"/>
                <a:ext cx="2026723" cy="1015663"/>
              </a:xfrm>
              <a:prstGeom prst="rect">
                <a:avLst/>
              </a:prstGeom>
              <a:blipFill>
                <a:blip r:embed="rId9"/>
                <a:stretch>
                  <a:fillRect r="-168072" b="-66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039BD06-472D-CA45-B074-66BEF9FE09B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0830" y="3007127"/>
            <a:ext cx="7943618" cy="102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570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4C54F-4559-64B0-47E1-D4961B032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Cameras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501D5A-C6AB-18AB-0772-2C6B553C66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9A4AD11-D66B-46B1-B25E-59F5C45BAA13}" type="slidenum">
              <a:rPr lang="he-IL" altLang="en-US" smtClean="0"/>
              <a:pPr>
                <a:defRPr/>
              </a:pPr>
              <a:t>26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7CBB3A-0630-A16E-784A-DF5EFA6907B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Computer Vision by Y. Moses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5CAF8AB-7434-694C-7A95-6CD5DCBBE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6" name="Group 44">
            <a:extLst>
              <a:ext uri="{FF2B5EF4-FFF2-40B4-BE49-F238E27FC236}">
                <a16:creationId xmlns:a16="http://schemas.microsoft.com/office/drawing/2014/main" id="{C7048657-D11F-D56B-DAB8-074CBD66D7D3}"/>
              </a:ext>
            </a:extLst>
          </p:cNvPr>
          <p:cNvGrpSpPr>
            <a:grpSpLocks/>
          </p:cNvGrpSpPr>
          <p:nvPr/>
        </p:nvGrpSpPr>
        <p:grpSpPr bwMode="auto">
          <a:xfrm>
            <a:off x="4207823" y="1946275"/>
            <a:ext cx="4591690" cy="2344676"/>
            <a:chOff x="267" y="1226"/>
            <a:chExt cx="5276" cy="2500"/>
          </a:xfrm>
        </p:grpSpPr>
        <p:sp>
          <p:nvSpPr>
            <p:cNvPr id="7" name="Text Box 45">
              <a:extLst>
                <a:ext uri="{FF2B5EF4-FFF2-40B4-BE49-F238E27FC236}">
                  <a16:creationId xmlns:a16="http://schemas.microsoft.com/office/drawing/2014/main" id="{6AA1624C-D1B9-285B-2078-6CBCBF7E63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3" y="1898"/>
              <a:ext cx="9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rgbClr val="003399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rgbClr val="003399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rgbClr val="003399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he-IL" sz="1800">
                  <a:solidFill>
                    <a:schemeClr val="tx1"/>
                  </a:solidFill>
                  <a:latin typeface="Times New Roman (Hebrew)" panose="02020603050405020304" pitchFamily="18" charset="0"/>
                </a:rPr>
                <a:t>Right  Image</a:t>
              </a:r>
            </a:p>
          </p:txBody>
        </p:sp>
        <p:sp>
          <p:nvSpPr>
            <p:cNvPr id="8" name="Rectangle 46" descr="Recycled paper">
              <a:extLst>
                <a:ext uri="{FF2B5EF4-FFF2-40B4-BE49-F238E27FC236}">
                  <a16:creationId xmlns:a16="http://schemas.microsoft.com/office/drawing/2014/main" id="{C27DCBB9-3FF0-67F0-0E10-72521FE26DD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941" y="1922"/>
              <a:ext cx="1488" cy="1152"/>
            </a:xfrm>
            <a:prstGeom prst="parallelogram">
              <a:avLst>
                <a:gd name="adj" fmla="val 32292"/>
              </a:avLst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rgbClr val="003399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rgbClr val="003399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rgbClr val="003399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buClr>
                  <a:schemeClr val="accent2"/>
                </a:buClr>
                <a:buFont typeface="Monotype Sorts"/>
                <a:buChar char="z"/>
              </a:pPr>
              <a:endParaRPr lang="en-US" altLang="en-US"/>
            </a:p>
          </p:txBody>
        </p:sp>
        <p:sp>
          <p:nvSpPr>
            <p:cNvPr id="9" name="AutoShape 47" descr="Recycled paper">
              <a:extLst>
                <a:ext uri="{FF2B5EF4-FFF2-40B4-BE49-F238E27FC236}">
                  <a16:creationId xmlns:a16="http://schemas.microsoft.com/office/drawing/2014/main" id="{16F9F42D-44AB-E93D-3D08-47E83E75C51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366" y="2089"/>
              <a:ext cx="1293" cy="1200"/>
            </a:xfrm>
            <a:prstGeom prst="parallelogram">
              <a:avLst>
                <a:gd name="adj" fmla="val 26937"/>
              </a:avLst>
            </a:prstGeom>
            <a:blipFill dpi="0" rotWithShape="0">
              <a:blip r:embed="rId2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rgbClr val="003399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rgbClr val="003399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rgbClr val="003399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buClr>
                  <a:schemeClr val="accent2"/>
                </a:buClr>
                <a:buFont typeface="Monotype Sorts"/>
                <a:buNone/>
              </a:pPr>
              <a:endParaRPr lang="en-US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10" name="Text Box 48">
              <a:extLst>
                <a:ext uri="{FF2B5EF4-FFF2-40B4-BE49-F238E27FC236}">
                  <a16:creationId xmlns:a16="http://schemas.microsoft.com/office/drawing/2014/main" id="{4ED575C5-E7D4-2E81-4E26-830CF87AE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" y="3013"/>
              <a:ext cx="3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rgbClr val="003399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rgbClr val="003399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rgbClr val="003399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 b="1">
                  <a:solidFill>
                    <a:schemeClr val="tx1"/>
                  </a:solidFill>
                  <a:latin typeface="Times New Roman (Hebrew)" panose="02020603050405020304" pitchFamily="18" charset="0"/>
                </a:rPr>
                <a:t>+</a:t>
              </a:r>
              <a:endParaRPr kumimoji="0" lang="en-US" altLang="en-US" sz="2400">
                <a:solidFill>
                  <a:schemeClr val="tx1"/>
                </a:solidFill>
                <a:latin typeface="Times New Roman (Hebrew)" panose="02020603050405020304" pitchFamily="18" charset="0"/>
              </a:endParaRPr>
            </a:p>
          </p:txBody>
        </p:sp>
        <p:sp>
          <p:nvSpPr>
            <p:cNvPr id="11" name="Text Box 49">
              <a:extLst>
                <a:ext uri="{FF2B5EF4-FFF2-40B4-BE49-F238E27FC236}">
                  <a16:creationId xmlns:a16="http://schemas.microsoft.com/office/drawing/2014/main" id="{ECFCB2BF-77A0-27DF-F6B4-DC8465020B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6" y="3065"/>
              <a:ext cx="3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rgbClr val="003399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rgbClr val="003399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rgbClr val="003399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 b="1">
                  <a:solidFill>
                    <a:schemeClr val="tx1"/>
                  </a:solidFill>
                  <a:latin typeface="Times New Roman (Hebrew)" panose="02020603050405020304" pitchFamily="18" charset="0"/>
                </a:rPr>
                <a:t>+</a:t>
              </a:r>
              <a:endParaRPr kumimoji="0" lang="en-US" altLang="en-US" sz="2400">
                <a:solidFill>
                  <a:schemeClr val="tx1"/>
                </a:solidFill>
                <a:latin typeface="Times New Roman (Hebrew)" panose="02020603050405020304" pitchFamily="18" charset="0"/>
              </a:endParaRPr>
            </a:p>
          </p:txBody>
        </p:sp>
        <p:sp>
          <p:nvSpPr>
            <p:cNvPr id="12" name="Line 50">
              <a:extLst>
                <a:ext uri="{FF2B5EF4-FFF2-40B4-BE49-F238E27FC236}">
                  <a16:creationId xmlns:a16="http://schemas.microsoft.com/office/drawing/2014/main" id="{79635E53-8FC3-B54F-B4A3-109194C0AA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5" y="2570"/>
              <a:ext cx="1152" cy="5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51">
              <a:extLst>
                <a:ext uri="{FF2B5EF4-FFF2-40B4-BE49-F238E27FC236}">
                  <a16:creationId xmlns:a16="http://schemas.microsoft.com/office/drawing/2014/main" id="{26220F31-B8E5-44F5-6228-0D41AB4CDA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61" y="1370"/>
              <a:ext cx="1440" cy="81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52">
              <a:extLst>
                <a:ext uri="{FF2B5EF4-FFF2-40B4-BE49-F238E27FC236}">
                  <a16:creationId xmlns:a16="http://schemas.microsoft.com/office/drawing/2014/main" id="{C9B0801F-98FD-D830-F213-6D306D3DDA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1" y="1226"/>
              <a:ext cx="1440" cy="105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53">
              <a:extLst>
                <a:ext uri="{FF2B5EF4-FFF2-40B4-BE49-F238E27FC236}">
                  <a16:creationId xmlns:a16="http://schemas.microsoft.com/office/drawing/2014/main" id="{709EE647-B384-7EDB-241A-150472F6CD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81" y="2618"/>
              <a:ext cx="816" cy="62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Oval 54">
              <a:extLst>
                <a:ext uri="{FF2B5EF4-FFF2-40B4-BE49-F238E27FC236}">
                  <a16:creationId xmlns:a16="http://schemas.microsoft.com/office/drawing/2014/main" id="{54B20913-D9B8-70C0-5EFB-E1C22F1AF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" y="2570"/>
              <a:ext cx="48" cy="48"/>
            </a:xfrm>
            <a:prstGeom prst="ellipse">
              <a:avLst/>
            </a:prstGeom>
            <a:solidFill>
              <a:srgbClr val="FF00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rgbClr val="003399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rgbClr val="003399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rgbClr val="003399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he-IL" altLang="he-IL" sz="2400">
                <a:solidFill>
                  <a:schemeClr val="tx1"/>
                </a:solidFill>
                <a:latin typeface="Times New Roman (Hebrew)" panose="02020603050405020304" pitchFamily="18" charset="0"/>
              </a:endParaRPr>
            </a:p>
          </p:txBody>
        </p:sp>
        <p:sp>
          <p:nvSpPr>
            <p:cNvPr id="17" name="Oval 55">
              <a:extLst>
                <a:ext uri="{FF2B5EF4-FFF2-40B4-BE49-F238E27FC236}">
                  <a16:creationId xmlns:a16="http://schemas.microsoft.com/office/drawing/2014/main" id="{30640A47-572D-808F-7BC2-56125570E1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3" y="2570"/>
              <a:ext cx="48" cy="48"/>
            </a:xfrm>
            <a:prstGeom prst="ellipse">
              <a:avLst/>
            </a:prstGeom>
            <a:solidFill>
              <a:srgbClr val="FF00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rgbClr val="003399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rgbClr val="003399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rgbClr val="003399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he-IL" altLang="he-IL" sz="2400">
                <a:solidFill>
                  <a:schemeClr val="tx1"/>
                </a:solidFill>
                <a:latin typeface="Times New Roman (Hebrew)" panose="02020603050405020304" pitchFamily="18" charset="0"/>
              </a:endParaRPr>
            </a:p>
          </p:txBody>
        </p:sp>
        <p:sp>
          <p:nvSpPr>
            <p:cNvPr id="18" name="Oval 56">
              <a:extLst>
                <a:ext uri="{FF2B5EF4-FFF2-40B4-BE49-F238E27FC236}">
                  <a16:creationId xmlns:a16="http://schemas.microsoft.com/office/drawing/2014/main" id="{270E182B-1C41-4FD9-87BC-6FAF91DA8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1" y="1754"/>
              <a:ext cx="48" cy="48"/>
            </a:xfrm>
            <a:prstGeom prst="ellipse">
              <a:avLst/>
            </a:prstGeom>
            <a:solidFill>
              <a:srgbClr val="FF00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rgbClr val="003399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rgbClr val="003399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rgbClr val="003399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he-IL" altLang="he-IL" sz="2400">
                <a:solidFill>
                  <a:schemeClr val="tx1"/>
                </a:solidFill>
                <a:latin typeface="Times New Roman (Hebrew)" panose="02020603050405020304" pitchFamily="18" charset="0"/>
              </a:endParaRPr>
            </a:p>
          </p:txBody>
        </p:sp>
        <p:sp>
          <p:nvSpPr>
            <p:cNvPr id="19" name="Text Box 57">
              <a:extLst>
                <a:ext uri="{FF2B5EF4-FFF2-40B4-BE49-F238E27FC236}">
                  <a16:creationId xmlns:a16="http://schemas.microsoft.com/office/drawing/2014/main" id="{7AB48BB6-C8CE-7A80-BB26-F4AD8A522F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4" y="1658"/>
              <a:ext cx="8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rgbClr val="003399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rgbClr val="003399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rgbClr val="003399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he-IL" sz="1800">
                  <a:solidFill>
                    <a:schemeClr val="tx1"/>
                  </a:solidFill>
                  <a:latin typeface="Times New Roman (Hebrew)" panose="02020603050405020304" pitchFamily="18" charset="0"/>
                </a:rPr>
                <a:t>Object Point</a:t>
              </a:r>
            </a:p>
          </p:txBody>
        </p:sp>
        <p:sp>
          <p:nvSpPr>
            <p:cNvPr id="20" name="Text Box 58">
              <a:extLst>
                <a:ext uri="{FF2B5EF4-FFF2-40B4-BE49-F238E27FC236}">
                  <a16:creationId xmlns:a16="http://schemas.microsoft.com/office/drawing/2014/main" id="{955250C8-F5C8-6E0A-8DC4-BF4E3991F7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" y="1898"/>
              <a:ext cx="8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rgbClr val="003399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rgbClr val="003399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rgbClr val="003399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he-IL" sz="1800">
                  <a:solidFill>
                    <a:schemeClr val="tx1"/>
                  </a:solidFill>
                  <a:latin typeface="Times New Roman (Hebrew)" panose="02020603050405020304" pitchFamily="18" charset="0"/>
                </a:rPr>
                <a:t>Left Image</a:t>
              </a:r>
            </a:p>
          </p:txBody>
        </p:sp>
        <p:sp>
          <p:nvSpPr>
            <p:cNvPr id="21" name="Text Box 59">
              <a:extLst>
                <a:ext uri="{FF2B5EF4-FFF2-40B4-BE49-F238E27FC236}">
                  <a16:creationId xmlns:a16="http://schemas.microsoft.com/office/drawing/2014/main" id="{575D5EA1-23E0-C640-2B69-FD18F0B481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7" y="3495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rgbClr val="003399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rgbClr val="003399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rgbClr val="003399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he-IL" sz="1800">
                <a:solidFill>
                  <a:schemeClr val="tx1"/>
                </a:solidFill>
                <a:latin typeface="Times New Roman (Hebrew)" panose="02020603050405020304" pitchFamily="18" charset="0"/>
              </a:endParaRPr>
            </a:p>
          </p:txBody>
        </p:sp>
        <p:sp>
          <p:nvSpPr>
            <p:cNvPr id="22" name="Line 60">
              <a:extLst>
                <a:ext uri="{FF2B5EF4-FFF2-40B4-BE49-F238E27FC236}">
                  <a16:creationId xmlns:a16="http://schemas.microsoft.com/office/drawing/2014/main" id="{311CCF17-7E75-DA28-2B7C-A0BE37603B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7" y="3191"/>
              <a:ext cx="1693" cy="3"/>
            </a:xfrm>
            <a:prstGeom prst="line">
              <a:avLst/>
            </a:prstGeom>
            <a:noFill/>
            <a:ln w="28575" cap="sq">
              <a:solidFill>
                <a:srgbClr val="66CC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Freeform 61">
              <a:extLst>
                <a:ext uri="{FF2B5EF4-FFF2-40B4-BE49-F238E27FC236}">
                  <a16:creationId xmlns:a16="http://schemas.microsoft.com/office/drawing/2014/main" id="{ECE9F17E-9FFF-6A6D-248A-1D9C58D69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3" y="2954"/>
              <a:ext cx="224" cy="240"/>
            </a:xfrm>
            <a:custGeom>
              <a:avLst/>
              <a:gdLst>
                <a:gd name="T0" fmla="*/ 0 w 224"/>
                <a:gd name="T1" fmla="*/ 0 h 240"/>
                <a:gd name="T2" fmla="*/ 192 w 224"/>
                <a:gd name="T3" fmla="*/ 96 h 240"/>
                <a:gd name="T4" fmla="*/ 192 w 224"/>
                <a:gd name="T5" fmla="*/ 240 h 240"/>
                <a:gd name="T6" fmla="*/ 0 60000 65536"/>
                <a:gd name="T7" fmla="*/ 0 60000 65536"/>
                <a:gd name="T8" fmla="*/ 0 60000 65536"/>
                <a:gd name="T9" fmla="*/ 0 w 224"/>
                <a:gd name="T10" fmla="*/ 0 h 240"/>
                <a:gd name="T11" fmla="*/ 224 w 224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4" h="240">
                  <a:moveTo>
                    <a:pt x="0" y="0"/>
                  </a:moveTo>
                  <a:cubicBezTo>
                    <a:pt x="80" y="28"/>
                    <a:pt x="160" y="56"/>
                    <a:pt x="192" y="96"/>
                  </a:cubicBezTo>
                  <a:cubicBezTo>
                    <a:pt x="224" y="136"/>
                    <a:pt x="208" y="188"/>
                    <a:pt x="192" y="240"/>
                  </a:cubicBezTo>
                </a:path>
              </a:pathLst>
            </a:custGeom>
            <a:noFill/>
            <a:ln w="19050" cap="sq" cmpd="sng">
              <a:solidFill>
                <a:srgbClr val="66CC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Freeform 62">
              <a:extLst>
                <a:ext uri="{FF2B5EF4-FFF2-40B4-BE49-F238E27FC236}">
                  <a16:creationId xmlns:a16="http://schemas.microsoft.com/office/drawing/2014/main" id="{C732BB75-E59A-233B-3D4B-5E188FA2F93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1" y="3002"/>
              <a:ext cx="112" cy="240"/>
            </a:xfrm>
            <a:custGeom>
              <a:avLst/>
              <a:gdLst>
                <a:gd name="T0" fmla="*/ 112 w 112"/>
                <a:gd name="T1" fmla="*/ 0 h 240"/>
                <a:gd name="T2" fmla="*/ 16 w 112"/>
                <a:gd name="T3" fmla="*/ 96 h 240"/>
                <a:gd name="T4" fmla="*/ 16 w 112"/>
                <a:gd name="T5" fmla="*/ 240 h 240"/>
                <a:gd name="T6" fmla="*/ 0 60000 65536"/>
                <a:gd name="T7" fmla="*/ 0 60000 65536"/>
                <a:gd name="T8" fmla="*/ 0 60000 65536"/>
                <a:gd name="T9" fmla="*/ 0 w 112"/>
                <a:gd name="T10" fmla="*/ 0 h 240"/>
                <a:gd name="T11" fmla="*/ 112 w 112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2" h="240">
                  <a:moveTo>
                    <a:pt x="112" y="0"/>
                  </a:moveTo>
                  <a:cubicBezTo>
                    <a:pt x="72" y="28"/>
                    <a:pt x="32" y="56"/>
                    <a:pt x="16" y="96"/>
                  </a:cubicBezTo>
                  <a:cubicBezTo>
                    <a:pt x="0" y="136"/>
                    <a:pt x="8" y="188"/>
                    <a:pt x="16" y="240"/>
                  </a:cubicBezTo>
                </a:path>
              </a:pathLst>
            </a:custGeom>
            <a:noFill/>
            <a:ln w="28575" cap="sq" cmpd="sng">
              <a:solidFill>
                <a:srgbClr val="66CC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Text Box 63">
              <a:extLst>
                <a:ext uri="{FF2B5EF4-FFF2-40B4-BE49-F238E27FC236}">
                  <a16:creationId xmlns:a16="http://schemas.microsoft.com/office/drawing/2014/main" id="{3B65C646-14DB-61FF-9436-77A4E3A84A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5" y="2954"/>
              <a:ext cx="3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rgbClr val="003399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rgbClr val="003399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rgbClr val="003399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>
                  <a:solidFill>
                    <a:srgbClr val="66CCFF"/>
                  </a:solidFill>
                  <a:latin typeface="Symbol" panose="05050102010706020507" pitchFamily="18" charset="2"/>
                </a:rPr>
                <a:t>a</a:t>
              </a:r>
              <a:endParaRPr kumimoji="0" lang="en-US" altLang="he-IL" sz="2400">
                <a:solidFill>
                  <a:schemeClr val="tx1"/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26" name="Text Box 64">
              <a:extLst>
                <a:ext uri="{FF2B5EF4-FFF2-40B4-BE49-F238E27FC236}">
                  <a16:creationId xmlns:a16="http://schemas.microsoft.com/office/drawing/2014/main" id="{F83CC52F-A1DA-0AC0-D4C7-2EB42DA489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9" y="3002"/>
              <a:ext cx="3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rgbClr val="003399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rgbClr val="003399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rgbClr val="003399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he-IL" sz="2400">
                  <a:solidFill>
                    <a:srgbClr val="66CCFF"/>
                  </a:solidFill>
                  <a:latin typeface="Symbol" panose="05050102010706020507" pitchFamily="18" charset="2"/>
                </a:rPr>
                <a:t>b</a:t>
              </a:r>
              <a:endParaRPr kumimoji="0" lang="en-US" altLang="he-IL" sz="2400">
                <a:solidFill>
                  <a:schemeClr val="tx1"/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27" name="Line 65">
              <a:extLst>
                <a:ext uri="{FF2B5EF4-FFF2-40B4-BE49-F238E27FC236}">
                  <a16:creationId xmlns:a16="http://schemas.microsoft.com/office/drawing/2014/main" id="{2F09F7D6-9FCF-BED7-67C5-E468B9E68A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56" y="3184"/>
              <a:ext cx="1335" cy="16"/>
            </a:xfrm>
            <a:prstGeom prst="line">
              <a:avLst/>
            </a:prstGeom>
            <a:noFill/>
            <a:ln w="28575" cap="sq">
              <a:solidFill>
                <a:srgbClr val="66CC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66">
              <a:extLst>
                <a:ext uri="{FF2B5EF4-FFF2-40B4-BE49-F238E27FC236}">
                  <a16:creationId xmlns:a16="http://schemas.microsoft.com/office/drawing/2014/main" id="{A1C70858-2831-954B-00FA-97066549F9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64" y="3195"/>
              <a:ext cx="1148" cy="3"/>
            </a:xfrm>
            <a:prstGeom prst="line">
              <a:avLst/>
            </a:prstGeom>
            <a:noFill/>
            <a:ln w="28575" cap="sq">
              <a:solidFill>
                <a:srgbClr val="66CC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Text Box 67">
              <a:extLst>
                <a:ext uri="{FF2B5EF4-FFF2-40B4-BE49-F238E27FC236}">
                  <a16:creationId xmlns:a16="http://schemas.microsoft.com/office/drawing/2014/main" id="{C49F0FAD-4269-5915-7401-677ACF1F48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7" y="3208"/>
              <a:ext cx="38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rgbClr val="003399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rgbClr val="003399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rgbClr val="003399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9pPr>
            </a:lstStyle>
            <a:p>
              <a:pPr rtl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he-IL" sz="2000" b="1">
                  <a:solidFill>
                    <a:srgbClr val="0033CC"/>
                  </a:solidFill>
                  <a:latin typeface="Comic Sans MS" panose="030F0702030302020204" pitchFamily="66" charset="0"/>
                </a:rPr>
                <a:t>Cop</a:t>
              </a:r>
              <a:endParaRPr kumimoji="0" lang="en-US" altLang="he-IL" sz="1800">
                <a:solidFill>
                  <a:schemeClr val="tx1"/>
                </a:solidFill>
                <a:latin typeface="Times New Roman (Hebrew)" panose="02020603050405020304" pitchFamily="18" charset="0"/>
              </a:endParaRPr>
            </a:p>
          </p:txBody>
        </p:sp>
        <p:sp>
          <p:nvSpPr>
            <p:cNvPr id="30" name="Text Box 68">
              <a:extLst>
                <a:ext uri="{FF2B5EF4-FFF2-40B4-BE49-F238E27FC236}">
                  <a16:creationId xmlns:a16="http://schemas.microsoft.com/office/drawing/2014/main" id="{2752F965-2234-0237-4DBD-6707B3BD83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5" y="3262"/>
              <a:ext cx="38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rgbClr val="003399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rgbClr val="003399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rgbClr val="003399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9pPr>
            </a:lstStyle>
            <a:p>
              <a:pPr rtl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he-IL" sz="2000" b="1">
                  <a:solidFill>
                    <a:srgbClr val="0033CC"/>
                  </a:solidFill>
                  <a:latin typeface="Comic Sans MS" panose="030F0702030302020204" pitchFamily="66" charset="0"/>
                </a:rPr>
                <a:t>Cop</a:t>
              </a:r>
              <a:endParaRPr kumimoji="0" lang="en-US" altLang="he-IL" sz="1800">
                <a:solidFill>
                  <a:schemeClr val="tx1"/>
                </a:solidFill>
                <a:latin typeface="Times New Roman (Hebrew)" panose="02020603050405020304" pitchFamily="18" charset="0"/>
              </a:endParaRPr>
            </a:p>
          </p:txBody>
        </p:sp>
        <p:sp>
          <p:nvSpPr>
            <p:cNvPr id="31" name="Line 69">
              <a:extLst>
                <a:ext uri="{FF2B5EF4-FFF2-40B4-BE49-F238E27FC236}">
                  <a16:creationId xmlns:a16="http://schemas.microsoft.com/office/drawing/2014/main" id="{80253122-D72B-F593-5305-52E6323FF7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2" y="2533"/>
              <a:ext cx="723" cy="62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70">
              <a:extLst>
                <a:ext uri="{FF2B5EF4-FFF2-40B4-BE49-F238E27FC236}">
                  <a16:creationId xmlns:a16="http://schemas.microsoft.com/office/drawing/2014/main" id="{EB5C48F8-4C57-23B3-ACDF-E899A02500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2" y="2986"/>
              <a:ext cx="875" cy="22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 Box 71">
              <a:extLst>
                <a:ext uri="{FF2B5EF4-FFF2-40B4-BE49-F238E27FC236}">
                  <a16:creationId xmlns:a16="http://schemas.microsoft.com/office/drawing/2014/main" id="{1788A02B-000D-B451-9BCF-B3D5837CF3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1" y="2446"/>
              <a:ext cx="2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rgbClr val="003399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rgbClr val="003399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rgbClr val="003399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9pPr>
            </a:lstStyle>
            <a:p>
              <a:pPr rtl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he-IL" sz="1400" b="1">
                  <a:solidFill>
                    <a:srgbClr val="0033CC"/>
                  </a:solidFill>
                  <a:latin typeface="Comic Sans MS" panose="030F0702030302020204" pitchFamily="66" charset="0"/>
                </a:rPr>
                <a:t>O</a:t>
              </a:r>
              <a:endParaRPr kumimoji="0" lang="en-US" altLang="he-IL" sz="1200">
                <a:solidFill>
                  <a:schemeClr val="tx1"/>
                </a:solidFill>
                <a:latin typeface="Times New Roman (Hebrew)" panose="02020603050405020304" pitchFamily="18" charset="0"/>
              </a:endParaRPr>
            </a:p>
          </p:txBody>
        </p:sp>
        <p:sp>
          <p:nvSpPr>
            <p:cNvPr id="34" name="Text Box 72">
              <a:extLst>
                <a:ext uri="{FF2B5EF4-FFF2-40B4-BE49-F238E27FC236}">
                  <a16:creationId xmlns:a16="http://schemas.microsoft.com/office/drawing/2014/main" id="{1925ED1F-523F-DE6A-3FFB-7D24906FE9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63" y="2947"/>
              <a:ext cx="2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rgbClr val="003399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rgbClr val="003399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rgbClr val="003399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9pPr>
            </a:lstStyle>
            <a:p>
              <a:pPr rtl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he-IL" sz="1400" b="1">
                  <a:solidFill>
                    <a:srgbClr val="0033CC"/>
                  </a:solidFill>
                  <a:latin typeface="Comic Sans MS" panose="030F0702030302020204" pitchFamily="66" charset="0"/>
                </a:rPr>
                <a:t>O</a:t>
              </a:r>
              <a:endParaRPr kumimoji="0" lang="en-US" altLang="he-IL" sz="1200">
                <a:solidFill>
                  <a:schemeClr val="tx1"/>
                </a:solidFill>
                <a:latin typeface="Times New Roman (Hebrew)" panose="02020603050405020304" pitchFamily="18" charset="0"/>
              </a:endParaRPr>
            </a:p>
          </p:txBody>
        </p:sp>
        <p:sp>
          <p:nvSpPr>
            <p:cNvPr id="35" name="Line 73">
              <a:extLst>
                <a:ext uri="{FF2B5EF4-FFF2-40B4-BE49-F238E27FC236}">
                  <a16:creationId xmlns:a16="http://schemas.microsoft.com/office/drawing/2014/main" id="{28B531CA-4996-BEF2-4691-9A552262F6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67" y="2909"/>
              <a:ext cx="65" cy="2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74">
              <a:extLst>
                <a:ext uri="{FF2B5EF4-FFF2-40B4-BE49-F238E27FC236}">
                  <a16:creationId xmlns:a16="http://schemas.microsoft.com/office/drawing/2014/main" id="{1F0CDAEE-0210-B18C-93BA-FF95673692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2" y="2933"/>
              <a:ext cx="18" cy="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75">
              <a:extLst>
                <a:ext uri="{FF2B5EF4-FFF2-40B4-BE49-F238E27FC236}">
                  <a16:creationId xmlns:a16="http://schemas.microsoft.com/office/drawing/2014/main" id="{C3CAEAF8-5964-2094-56D0-68781A483D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3" y="2592"/>
              <a:ext cx="88" cy="5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76">
              <a:extLst>
                <a:ext uri="{FF2B5EF4-FFF2-40B4-BE49-F238E27FC236}">
                  <a16:creationId xmlns:a16="http://schemas.microsoft.com/office/drawing/2014/main" id="{F27213DA-E622-E1DC-D701-88A4FDBD92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5" y="2586"/>
              <a:ext cx="59" cy="5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5403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Pinhole Camera: Algebra</a:t>
            </a: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0">
            <a:blip r:embed="rId2"/>
            <a:stretch>
              <a:fillRect l="-1639" t="-1898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11790A7C-974A-4DA1-A2C4-88A3E1FD9939}" type="slidenum">
              <a:rPr kumimoji="0" lang="he-IL" altLang="en-US" sz="16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27</a:t>
            </a:fld>
            <a:endParaRPr kumimoji="0" lang="en-US" altLang="en-US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5781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t>Computer Vision by Y. Moses</a:t>
            </a:r>
          </a:p>
        </p:txBody>
      </p:sp>
      <p:grpSp>
        <p:nvGrpSpPr>
          <p:cNvPr id="75782" name="Group 40"/>
          <p:cNvGrpSpPr>
            <a:grpSpLocks/>
          </p:cNvGrpSpPr>
          <p:nvPr/>
        </p:nvGrpSpPr>
        <p:grpSpPr bwMode="auto">
          <a:xfrm>
            <a:off x="6069013" y="2351088"/>
            <a:ext cx="2389187" cy="1409700"/>
            <a:chOff x="588" y="1636"/>
            <a:chExt cx="2090" cy="1080"/>
          </a:xfrm>
        </p:grpSpPr>
        <p:sp>
          <p:nvSpPr>
            <p:cNvPr id="75790" name="AutoShape 41" descr="Recycled paper"/>
            <p:cNvSpPr>
              <a:spLocks noChangeArrowheads="1"/>
            </p:cNvSpPr>
            <p:nvPr/>
          </p:nvSpPr>
          <p:spPr bwMode="auto">
            <a:xfrm rot="16200000" flipH="1">
              <a:off x="1320" y="1921"/>
              <a:ext cx="891" cy="700"/>
            </a:xfrm>
            <a:prstGeom prst="parallelogram">
              <a:avLst>
                <a:gd name="adj" fmla="val 31821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12700" cap="sq">
              <a:solidFill>
                <a:srgbClr val="0033CC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rgbClr val="003399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rgbClr val="003399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rgbClr val="003399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he-IL" altLang="he-IL" sz="2400">
                <a:solidFill>
                  <a:schemeClr val="tx1"/>
                </a:solidFill>
                <a:latin typeface="Times New Roman (Hebrew)" panose="02020603050405020304" pitchFamily="18" charset="0"/>
              </a:endParaRPr>
            </a:p>
          </p:txBody>
        </p:sp>
        <p:sp>
          <p:nvSpPr>
            <p:cNvPr id="75791" name="Line 42"/>
            <p:cNvSpPr>
              <a:spLocks noChangeShapeType="1"/>
            </p:cNvSpPr>
            <p:nvPr/>
          </p:nvSpPr>
          <p:spPr bwMode="auto">
            <a:xfrm flipV="1">
              <a:off x="757" y="2307"/>
              <a:ext cx="1732" cy="7"/>
            </a:xfrm>
            <a:prstGeom prst="line">
              <a:avLst/>
            </a:prstGeom>
            <a:noFill/>
            <a:ln w="19050" cap="sq">
              <a:solidFill>
                <a:srgbClr val="990099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2" name="Rectangle 43" descr="Recycled paper"/>
            <p:cNvSpPr>
              <a:spLocks noChangeArrowheads="1"/>
            </p:cNvSpPr>
            <p:nvPr/>
          </p:nvSpPr>
          <p:spPr bwMode="auto">
            <a:xfrm>
              <a:off x="1420" y="2297"/>
              <a:ext cx="327" cy="54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rgbClr val="003399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rgbClr val="003399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rgbClr val="003399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he-IL" altLang="he-IL" sz="2400">
                <a:solidFill>
                  <a:schemeClr val="tx1"/>
                </a:solidFill>
                <a:latin typeface="Times New Roman (Hebrew)" panose="02020603050405020304" pitchFamily="18" charset="0"/>
              </a:endParaRPr>
            </a:p>
          </p:txBody>
        </p:sp>
        <p:sp>
          <p:nvSpPr>
            <p:cNvPr id="75793" name="Oval 44"/>
            <p:cNvSpPr>
              <a:spLocks noChangeArrowheads="1"/>
            </p:cNvSpPr>
            <p:nvPr/>
          </p:nvSpPr>
          <p:spPr bwMode="auto">
            <a:xfrm>
              <a:off x="1729" y="2296"/>
              <a:ext cx="32" cy="25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rgbClr val="003399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rgbClr val="003399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rgbClr val="003399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he-IL" altLang="he-IL" sz="2400">
                <a:solidFill>
                  <a:schemeClr val="tx1"/>
                </a:solidFill>
                <a:latin typeface="Times New Roman (Hebrew)" panose="02020603050405020304" pitchFamily="18" charset="0"/>
              </a:endParaRPr>
            </a:p>
          </p:txBody>
        </p:sp>
        <p:sp>
          <p:nvSpPr>
            <p:cNvPr id="75794" name="Oval 45"/>
            <p:cNvSpPr>
              <a:spLocks noChangeArrowheads="1"/>
            </p:cNvSpPr>
            <p:nvPr/>
          </p:nvSpPr>
          <p:spPr bwMode="auto">
            <a:xfrm>
              <a:off x="2439" y="1991"/>
              <a:ext cx="32" cy="25"/>
            </a:xfrm>
            <a:prstGeom prst="ellipse">
              <a:avLst/>
            </a:prstGeom>
            <a:solidFill>
              <a:srgbClr val="FF00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rgbClr val="003399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rgbClr val="003399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rgbClr val="003399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he-IL" altLang="he-IL" sz="2400">
                <a:solidFill>
                  <a:schemeClr val="tx1"/>
                </a:solidFill>
                <a:latin typeface="Times New Roman (Hebrew)" panose="02020603050405020304" pitchFamily="18" charset="0"/>
              </a:endParaRPr>
            </a:p>
          </p:txBody>
        </p:sp>
        <p:sp>
          <p:nvSpPr>
            <p:cNvPr id="75795" name="Line 46"/>
            <p:cNvSpPr>
              <a:spLocks noChangeShapeType="1"/>
            </p:cNvSpPr>
            <p:nvPr/>
          </p:nvSpPr>
          <p:spPr bwMode="auto">
            <a:xfrm flipH="1">
              <a:off x="749" y="2004"/>
              <a:ext cx="1690" cy="30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6" name="Oval 47"/>
            <p:cNvSpPr>
              <a:spLocks noChangeArrowheads="1"/>
            </p:cNvSpPr>
            <p:nvPr/>
          </p:nvSpPr>
          <p:spPr bwMode="auto">
            <a:xfrm>
              <a:off x="1635" y="2137"/>
              <a:ext cx="33" cy="25"/>
            </a:xfrm>
            <a:prstGeom prst="ellipse">
              <a:avLst/>
            </a:prstGeom>
            <a:solidFill>
              <a:srgbClr val="FF00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rgbClr val="003399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rgbClr val="003399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rgbClr val="003399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he-IL" altLang="he-IL" sz="2400">
                <a:solidFill>
                  <a:schemeClr val="tx1"/>
                </a:solidFill>
                <a:latin typeface="Times New Roman (Hebrew)" panose="02020603050405020304" pitchFamily="18" charset="0"/>
              </a:endParaRPr>
            </a:p>
          </p:txBody>
        </p:sp>
        <p:sp>
          <p:nvSpPr>
            <p:cNvPr id="75797" name="Rectangle 48" descr="Recycled paper"/>
            <p:cNvSpPr>
              <a:spLocks noChangeArrowheads="1"/>
            </p:cNvSpPr>
            <p:nvPr/>
          </p:nvSpPr>
          <p:spPr bwMode="auto">
            <a:xfrm>
              <a:off x="1430" y="2124"/>
              <a:ext cx="196" cy="9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rgbClr val="003399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rgbClr val="003399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rgbClr val="003399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he-IL" altLang="he-IL" sz="2400">
                <a:solidFill>
                  <a:schemeClr val="tx1"/>
                </a:solidFill>
                <a:latin typeface="Times New Roman (Hebrew)" panose="02020603050405020304" pitchFamily="18" charset="0"/>
              </a:endParaRPr>
            </a:p>
          </p:txBody>
        </p:sp>
        <p:sp>
          <p:nvSpPr>
            <p:cNvPr id="75798" name="Oval 49"/>
            <p:cNvSpPr>
              <a:spLocks noChangeArrowheads="1"/>
            </p:cNvSpPr>
            <p:nvPr/>
          </p:nvSpPr>
          <p:spPr bwMode="auto">
            <a:xfrm>
              <a:off x="729" y="2294"/>
              <a:ext cx="32" cy="25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rgbClr val="003399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rgbClr val="003399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rgbClr val="003399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he-IL" altLang="he-IL" sz="2400">
                <a:solidFill>
                  <a:schemeClr val="tx1"/>
                </a:solidFill>
                <a:latin typeface="Times New Roman (Hebrew)" panose="02020603050405020304" pitchFamily="18" charset="0"/>
              </a:endParaRPr>
            </a:p>
          </p:txBody>
        </p:sp>
        <p:sp>
          <p:nvSpPr>
            <p:cNvPr id="75799" name="Line 50"/>
            <p:cNvSpPr>
              <a:spLocks noChangeShapeType="1"/>
            </p:cNvSpPr>
            <p:nvPr/>
          </p:nvSpPr>
          <p:spPr bwMode="auto">
            <a:xfrm flipV="1">
              <a:off x="1751" y="2172"/>
              <a:ext cx="180" cy="131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00" name="Line 51"/>
            <p:cNvSpPr>
              <a:spLocks noChangeShapeType="1"/>
            </p:cNvSpPr>
            <p:nvPr/>
          </p:nvSpPr>
          <p:spPr bwMode="auto">
            <a:xfrm flipV="1">
              <a:off x="1743" y="2072"/>
              <a:ext cx="9" cy="225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01" name="Text Box 52"/>
            <p:cNvSpPr txBox="1">
              <a:spLocks noChangeArrowheads="1"/>
            </p:cNvSpPr>
            <p:nvPr/>
          </p:nvSpPr>
          <p:spPr bwMode="auto">
            <a:xfrm>
              <a:off x="1916" y="2095"/>
              <a:ext cx="205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rgbClr val="003399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rgbClr val="003399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rgbClr val="003399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he-IL" sz="1800">
                  <a:solidFill>
                    <a:schemeClr val="tx1"/>
                  </a:solidFill>
                  <a:latin typeface="Times New Roman (Hebrew)" panose="02020603050405020304" pitchFamily="18" charset="0"/>
                </a:rPr>
                <a:t>x</a:t>
              </a:r>
              <a:endParaRPr kumimoji="0" lang="en-GB" altLang="he-IL" sz="1800">
                <a:solidFill>
                  <a:schemeClr val="tx1"/>
                </a:solidFill>
                <a:latin typeface="Times New Roman (Hebrew)" panose="02020603050405020304" pitchFamily="18" charset="0"/>
              </a:endParaRPr>
            </a:p>
          </p:txBody>
        </p:sp>
        <p:sp>
          <p:nvSpPr>
            <p:cNvPr id="75802" name="Text Box 53"/>
            <p:cNvSpPr txBox="1">
              <a:spLocks noChangeArrowheads="1"/>
            </p:cNvSpPr>
            <p:nvPr/>
          </p:nvSpPr>
          <p:spPr bwMode="auto">
            <a:xfrm>
              <a:off x="1659" y="1852"/>
              <a:ext cx="205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rgbClr val="003399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rgbClr val="003399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rgbClr val="003399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he-IL" sz="1800">
                  <a:solidFill>
                    <a:schemeClr val="tx1"/>
                  </a:solidFill>
                  <a:latin typeface="Times New Roman (Hebrew)" panose="02020603050405020304" pitchFamily="18" charset="0"/>
                </a:rPr>
                <a:t>y</a:t>
              </a:r>
              <a:endParaRPr kumimoji="0" lang="en-GB" altLang="he-IL" sz="1800">
                <a:solidFill>
                  <a:schemeClr val="tx1"/>
                </a:solidFill>
                <a:latin typeface="Times New Roman (Hebrew)" panose="02020603050405020304" pitchFamily="18" charset="0"/>
              </a:endParaRPr>
            </a:p>
          </p:txBody>
        </p:sp>
        <p:sp>
          <p:nvSpPr>
            <p:cNvPr id="75803" name="Text Box 54"/>
            <p:cNvSpPr txBox="1">
              <a:spLocks noChangeArrowheads="1"/>
            </p:cNvSpPr>
            <p:nvPr/>
          </p:nvSpPr>
          <p:spPr bwMode="auto">
            <a:xfrm>
              <a:off x="588" y="1636"/>
              <a:ext cx="206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rgbClr val="003399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rgbClr val="003399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rgbClr val="003399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he-IL" sz="2400">
                  <a:solidFill>
                    <a:srgbClr val="990099"/>
                  </a:solidFill>
                  <a:latin typeface="Times New Roman (Hebrew)" panose="02020603050405020304" pitchFamily="18" charset="0"/>
                </a:rPr>
                <a:t>y</a:t>
              </a:r>
              <a:endParaRPr kumimoji="0" lang="en-GB" altLang="he-IL" sz="2400">
                <a:solidFill>
                  <a:srgbClr val="990099"/>
                </a:solidFill>
                <a:latin typeface="Times New Roman (Hebrew)" panose="02020603050405020304" pitchFamily="18" charset="0"/>
              </a:endParaRPr>
            </a:p>
          </p:txBody>
        </p:sp>
        <p:sp>
          <p:nvSpPr>
            <p:cNvPr id="75804" name="Line 55"/>
            <p:cNvSpPr>
              <a:spLocks noChangeShapeType="1"/>
            </p:cNvSpPr>
            <p:nvPr/>
          </p:nvSpPr>
          <p:spPr bwMode="auto">
            <a:xfrm flipV="1">
              <a:off x="753" y="1735"/>
              <a:ext cx="4" cy="575"/>
            </a:xfrm>
            <a:prstGeom prst="line">
              <a:avLst/>
            </a:prstGeom>
            <a:noFill/>
            <a:ln w="19050" cap="sq">
              <a:solidFill>
                <a:srgbClr val="990099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05" name="Line 56"/>
            <p:cNvSpPr>
              <a:spLocks noChangeShapeType="1"/>
            </p:cNvSpPr>
            <p:nvPr/>
          </p:nvSpPr>
          <p:spPr bwMode="auto">
            <a:xfrm flipV="1">
              <a:off x="749" y="1988"/>
              <a:ext cx="570" cy="319"/>
            </a:xfrm>
            <a:prstGeom prst="line">
              <a:avLst/>
            </a:prstGeom>
            <a:noFill/>
            <a:ln w="19050" cap="sq">
              <a:solidFill>
                <a:srgbClr val="990099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06" name="Text Box 57"/>
            <p:cNvSpPr txBox="1">
              <a:spLocks noChangeArrowheads="1"/>
            </p:cNvSpPr>
            <p:nvPr/>
          </p:nvSpPr>
          <p:spPr bwMode="auto">
            <a:xfrm>
              <a:off x="1271" y="1866"/>
              <a:ext cx="206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rgbClr val="003399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rgbClr val="003399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rgbClr val="003399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he-IL" sz="2400">
                  <a:solidFill>
                    <a:srgbClr val="990099"/>
                  </a:solidFill>
                  <a:latin typeface="Times New Roman (Hebrew)" panose="02020603050405020304" pitchFamily="18" charset="0"/>
                </a:rPr>
                <a:t>x</a:t>
              </a:r>
              <a:endParaRPr kumimoji="0" lang="en-GB" altLang="he-IL" sz="2400">
                <a:solidFill>
                  <a:srgbClr val="990099"/>
                </a:solidFill>
                <a:latin typeface="Times New Roman (Hebrew)" panose="02020603050405020304" pitchFamily="18" charset="0"/>
              </a:endParaRPr>
            </a:p>
          </p:txBody>
        </p:sp>
        <p:sp>
          <p:nvSpPr>
            <p:cNvPr id="75807" name="Text Box 58"/>
            <p:cNvSpPr txBox="1">
              <a:spLocks noChangeArrowheads="1"/>
            </p:cNvSpPr>
            <p:nvPr/>
          </p:nvSpPr>
          <p:spPr bwMode="auto">
            <a:xfrm>
              <a:off x="2471" y="2223"/>
              <a:ext cx="207" cy="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rgbClr val="003399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rgbClr val="003399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rgbClr val="003399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he-IL" sz="2400">
                  <a:solidFill>
                    <a:srgbClr val="990099"/>
                  </a:solidFill>
                  <a:latin typeface="Times New Roman (Hebrew)" panose="02020603050405020304" pitchFamily="18" charset="0"/>
                </a:rPr>
                <a:t>z</a:t>
              </a:r>
              <a:endParaRPr kumimoji="0" lang="en-GB" altLang="he-IL" sz="2400">
                <a:solidFill>
                  <a:srgbClr val="990099"/>
                </a:solidFill>
                <a:latin typeface="Times New Roman (Hebrew)" panose="02020603050405020304" pitchFamily="18" charset="0"/>
              </a:endParaRPr>
            </a:p>
          </p:txBody>
        </p:sp>
        <p:sp>
          <p:nvSpPr>
            <p:cNvPr id="75808" name="Line 59"/>
            <p:cNvSpPr>
              <a:spLocks noChangeShapeType="1"/>
            </p:cNvSpPr>
            <p:nvPr/>
          </p:nvSpPr>
          <p:spPr bwMode="auto">
            <a:xfrm flipH="1">
              <a:off x="1834" y="2306"/>
              <a:ext cx="13" cy="6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09" name="Line 60"/>
            <p:cNvSpPr>
              <a:spLocks noChangeShapeType="1"/>
            </p:cNvSpPr>
            <p:nvPr/>
          </p:nvSpPr>
          <p:spPr bwMode="auto">
            <a:xfrm flipH="1">
              <a:off x="1727" y="2382"/>
              <a:ext cx="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" name="TextBox 2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260582" y="3888592"/>
            <a:ext cx="3109189" cy="465833"/>
          </a:xfrm>
          <a:prstGeom prst="rect">
            <a:avLst/>
          </a:prstGeom>
          <a:blipFill rotWithShape="0">
            <a:blip r:embed="rId4"/>
            <a:stretch>
              <a:fillRect b="-2632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75784" name="Oval 27"/>
          <p:cNvSpPr>
            <a:spLocks noChangeArrowheads="1"/>
          </p:cNvSpPr>
          <p:nvPr/>
        </p:nvSpPr>
        <p:spPr bwMode="auto">
          <a:xfrm>
            <a:off x="8185150" y="2757488"/>
            <a:ext cx="153988" cy="163512"/>
          </a:xfrm>
          <a:prstGeom prst="ellipse">
            <a:avLst/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75785" name="Freeform 28"/>
          <p:cNvSpPr>
            <a:spLocks/>
          </p:cNvSpPr>
          <p:nvPr/>
        </p:nvSpPr>
        <p:spPr bwMode="auto">
          <a:xfrm>
            <a:off x="8372475" y="2854325"/>
            <a:ext cx="547688" cy="1265238"/>
          </a:xfrm>
          <a:custGeom>
            <a:avLst/>
            <a:gdLst>
              <a:gd name="T0" fmla="*/ 0 w 547455"/>
              <a:gd name="T1" fmla="*/ 0 h 1264258"/>
              <a:gd name="T2" fmla="*/ 540919 w 547455"/>
              <a:gd name="T3" fmla="*/ 755960 h 1264258"/>
              <a:gd name="T4" fmla="*/ 254550 w 547455"/>
              <a:gd name="T5" fmla="*/ 1265238 h 126425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47455" h="1264258">
                <a:moveTo>
                  <a:pt x="0" y="0"/>
                </a:moveTo>
                <a:cubicBezTo>
                  <a:pt x="249141" y="272332"/>
                  <a:pt x="498282" y="544664"/>
                  <a:pt x="540689" y="755374"/>
                </a:cubicBezTo>
                <a:cubicBezTo>
                  <a:pt x="583096" y="966084"/>
                  <a:pt x="418769" y="1115171"/>
                  <a:pt x="254442" y="1264258"/>
                </a:cubicBezTo>
              </a:path>
            </a:pathLst>
          </a:custGeom>
          <a:noFill/>
          <a:ln w="12700" cap="sq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TextBox 2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477929" y="3354358"/>
            <a:ext cx="3109189" cy="465833"/>
          </a:xfrm>
          <a:prstGeom prst="rect">
            <a:avLst/>
          </a:prstGeom>
          <a:blipFill rotWithShape="0">
            <a:blip r:embed="rId5"/>
            <a:stretch>
              <a:fillRect b="-2597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75787" name="Oval 30"/>
          <p:cNvSpPr>
            <a:spLocks noChangeArrowheads="1"/>
          </p:cNvSpPr>
          <p:nvPr/>
        </p:nvSpPr>
        <p:spPr bwMode="auto">
          <a:xfrm>
            <a:off x="7196138" y="2941638"/>
            <a:ext cx="100012" cy="144462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75788" name="Freeform 32"/>
          <p:cNvSpPr>
            <a:spLocks/>
          </p:cNvSpPr>
          <p:nvPr/>
        </p:nvSpPr>
        <p:spPr bwMode="auto">
          <a:xfrm>
            <a:off x="6627813" y="3149600"/>
            <a:ext cx="609600" cy="508000"/>
          </a:xfrm>
          <a:custGeom>
            <a:avLst/>
            <a:gdLst>
              <a:gd name="T0" fmla="*/ 0 w 609600"/>
              <a:gd name="T1" fmla="*/ 508000 h 508000"/>
              <a:gd name="T2" fmla="*/ 453292 w 609600"/>
              <a:gd name="T3" fmla="*/ 304800 h 508000"/>
              <a:gd name="T4" fmla="*/ 609600 w 609600"/>
              <a:gd name="T5" fmla="*/ 0 h 508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09600" h="508000">
                <a:moveTo>
                  <a:pt x="0" y="508000"/>
                </a:moveTo>
                <a:cubicBezTo>
                  <a:pt x="175846" y="448733"/>
                  <a:pt x="351692" y="389467"/>
                  <a:pt x="453292" y="304800"/>
                </a:cubicBezTo>
                <a:cubicBezTo>
                  <a:pt x="554892" y="220133"/>
                  <a:pt x="582246" y="110066"/>
                  <a:pt x="609600" y="0"/>
                </a:cubicBezTo>
              </a:path>
            </a:pathLst>
          </a:custGeom>
          <a:noFill/>
          <a:ln w="12700" cap="sq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TextBox 3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164764" y="5424095"/>
            <a:ext cx="1328616" cy="369332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343877" y="5064369"/>
            <a:ext cx="7027186" cy="878952"/>
          </a:xfrm>
          <a:prstGeom prst="rect">
            <a:avLst/>
          </a:prstGeom>
          <a:solidFill>
            <a:schemeClr val="bg1"/>
          </a:solidFill>
          <a:ln w="12700" cap="sq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 (Hebrew)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Pinhole Camera: Algebra</a:t>
            </a: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0">
            <a:blip r:embed="rId2"/>
            <a:stretch>
              <a:fillRect l="-1639" t="-1898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11790A7C-974A-4DA1-A2C4-88A3E1FD9939}" type="slidenum">
              <a:rPr kumimoji="0" lang="he-IL" altLang="en-US" sz="16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28</a:t>
            </a:fld>
            <a:endParaRPr kumimoji="0" lang="en-US" altLang="en-US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5781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t>Computer Vision by Y. Moses</a:t>
            </a:r>
          </a:p>
        </p:txBody>
      </p:sp>
      <p:grpSp>
        <p:nvGrpSpPr>
          <p:cNvPr id="75782" name="Group 40"/>
          <p:cNvGrpSpPr>
            <a:grpSpLocks/>
          </p:cNvGrpSpPr>
          <p:nvPr/>
        </p:nvGrpSpPr>
        <p:grpSpPr bwMode="auto">
          <a:xfrm>
            <a:off x="6069013" y="2351088"/>
            <a:ext cx="2389187" cy="1409700"/>
            <a:chOff x="588" y="1636"/>
            <a:chExt cx="2090" cy="1080"/>
          </a:xfrm>
        </p:grpSpPr>
        <p:sp>
          <p:nvSpPr>
            <p:cNvPr id="75790" name="AutoShape 41" descr="Recycled paper"/>
            <p:cNvSpPr>
              <a:spLocks noChangeArrowheads="1"/>
            </p:cNvSpPr>
            <p:nvPr/>
          </p:nvSpPr>
          <p:spPr bwMode="auto">
            <a:xfrm rot="16200000" flipH="1">
              <a:off x="1320" y="1921"/>
              <a:ext cx="891" cy="700"/>
            </a:xfrm>
            <a:prstGeom prst="parallelogram">
              <a:avLst>
                <a:gd name="adj" fmla="val 31821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12700" cap="sq">
              <a:solidFill>
                <a:srgbClr val="0033CC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rgbClr val="003399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rgbClr val="003399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rgbClr val="003399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he-IL" altLang="he-IL" sz="2400">
                <a:solidFill>
                  <a:schemeClr val="tx1"/>
                </a:solidFill>
                <a:latin typeface="Times New Roman (Hebrew)" panose="02020603050405020304" pitchFamily="18" charset="0"/>
              </a:endParaRPr>
            </a:p>
          </p:txBody>
        </p:sp>
        <p:sp>
          <p:nvSpPr>
            <p:cNvPr id="75791" name="Line 42"/>
            <p:cNvSpPr>
              <a:spLocks noChangeShapeType="1"/>
            </p:cNvSpPr>
            <p:nvPr/>
          </p:nvSpPr>
          <p:spPr bwMode="auto">
            <a:xfrm flipV="1">
              <a:off x="757" y="2307"/>
              <a:ext cx="1732" cy="7"/>
            </a:xfrm>
            <a:prstGeom prst="line">
              <a:avLst/>
            </a:prstGeom>
            <a:noFill/>
            <a:ln w="19050" cap="sq">
              <a:solidFill>
                <a:srgbClr val="990099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2" name="Rectangle 43" descr="Recycled paper"/>
            <p:cNvSpPr>
              <a:spLocks noChangeArrowheads="1"/>
            </p:cNvSpPr>
            <p:nvPr/>
          </p:nvSpPr>
          <p:spPr bwMode="auto">
            <a:xfrm>
              <a:off x="1420" y="2297"/>
              <a:ext cx="327" cy="54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rgbClr val="003399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rgbClr val="003399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rgbClr val="003399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he-IL" altLang="he-IL" sz="2400">
                <a:solidFill>
                  <a:schemeClr val="tx1"/>
                </a:solidFill>
                <a:latin typeface="Times New Roman (Hebrew)" panose="02020603050405020304" pitchFamily="18" charset="0"/>
              </a:endParaRPr>
            </a:p>
          </p:txBody>
        </p:sp>
        <p:sp>
          <p:nvSpPr>
            <p:cNvPr id="75793" name="Oval 44"/>
            <p:cNvSpPr>
              <a:spLocks noChangeArrowheads="1"/>
            </p:cNvSpPr>
            <p:nvPr/>
          </p:nvSpPr>
          <p:spPr bwMode="auto">
            <a:xfrm>
              <a:off x="1729" y="2296"/>
              <a:ext cx="32" cy="25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rgbClr val="003399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rgbClr val="003399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rgbClr val="003399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he-IL" altLang="he-IL" sz="2400">
                <a:solidFill>
                  <a:schemeClr val="tx1"/>
                </a:solidFill>
                <a:latin typeface="Times New Roman (Hebrew)" panose="02020603050405020304" pitchFamily="18" charset="0"/>
              </a:endParaRPr>
            </a:p>
          </p:txBody>
        </p:sp>
        <p:sp>
          <p:nvSpPr>
            <p:cNvPr id="75794" name="Oval 45"/>
            <p:cNvSpPr>
              <a:spLocks noChangeArrowheads="1"/>
            </p:cNvSpPr>
            <p:nvPr/>
          </p:nvSpPr>
          <p:spPr bwMode="auto">
            <a:xfrm>
              <a:off x="2439" y="1991"/>
              <a:ext cx="32" cy="25"/>
            </a:xfrm>
            <a:prstGeom prst="ellipse">
              <a:avLst/>
            </a:prstGeom>
            <a:solidFill>
              <a:srgbClr val="FF00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rgbClr val="003399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rgbClr val="003399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rgbClr val="003399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he-IL" altLang="he-IL" sz="2400">
                <a:solidFill>
                  <a:schemeClr val="tx1"/>
                </a:solidFill>
                <a:latin typeface="Times New Roman (Hebrew)" panose="02020603050405020304" pitchFamily="18" charset="0"/>
              </a:endParaRPr>
            </a:p>
          </p:txBody>
        </p:sp>
        <p:sp>
          <p:nvSpPr>
            <p:cNvPr id="75795" name="Line 46"/>
            <p:cNvSpPr>
              <a:spLocks noChangeShapeType="1"/>
            </p:cNvSpPr>
            <p:nvPr/>
          </p:nvSpPr>
          <p:spPr bwMode="auto">
            <a:xfrm flipH="1">
              <a:off x="749" y="2004"/>
              <a:ext cx="1690" cy="30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796" name="Oval 47"/>
            <p:cNvSpPr>
              <a:spLocks noChangeArrowheads="1"/>
            </p:cNvSpPr>
            <p:nvPr/>
          </p:nvSpPr>
          <p:spPr bwMode="auto">
            <a:xfrm>
              <a:off x="1635" y="2137"/>
              <a:ext cx="33" cy="25"/>
            </a:xfrm>
            <a:prstGeom prst="ellipse">
              <a:avLst/>
            </a:prstGeom>
            <a:solidFill>
              <a:srgbClr val="FF00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rgbClr val="003399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rgbClr val="003399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rgbClr val="003399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he-IL" altLang="he-IL" sz="2400">
                <a:solidFill>
                  <a:schemeClr val="tx1"/>
                </a:solidFill>
                <a:latin typeface="Times New Roman (Hebrew)" panose="02020603050405020304" pitchFamily="18" charset="0"/>
              </a:endParaRPr>
            </a:p>
          </p:txBody>
        </p:sp>
        <p:sp>
          <p:nvSpPr>
            <p:cNvPr id="75797" name="Rectangle 48" descr="Recycled paper"/>
            <p:cNvSpPr>
              <a:spLocks noChangeArrowheads="1"/>
            </p:cNvSpPr>
            <p:nvPr/>
          </p:nvSpPr>
          <p:spPr bwMode="auto">
            <a:xfrm>
              <a:off x="1430" y="2124"/>
              <a:ext cx="196" cy="91"/>
            </a:xfrm>
            <a:prstGeom prst="rect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rgbClr val="003399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rgbClr val="003399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rgbClr val="003399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he-IL" altLang="he-IL" sz="2400">
                <a:solidFill>
                  <a:schemeClr val="tx1"/>
                </a:solidFill>
                <a:latin typeface="Times New Roman (Hebrew)" panose="02020603050405020304" pitchFamily="18" charset="0"/>
              </a:endParaRPr>
            </a:p>
          </p:txBody>
        </p:sp>
        <p:sp>
          <p:nvSpPr>
            <p:cNvPr id="75798" name="Oval 49"/>
            <p:cNvSpPr>
              <a:spLocks noChangeArrowheads="1"/>
            </p:cNvSpPr>
            <p:nvPr/>
          </p:nvSpPr>
          <p:spPr bwMode="auto">
            <a:xfrm>
              <a:off x="729" y="2294"/>
              <a:ext cx="32" cy="25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rgbClr val="003399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rgbClr val="003399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rgbClr val="003399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he-IL" altLang="he-IL" sz="2400">
                <a:solidFill>
                  <a:schemeClr val="tx1"/>
                </a:solidFill>
                <a:latin typeface="Times New Roman (Hebrew)" panose="02020603050405020304" pitchFamily="18" charset="0"/>
              </a:endParaRPr>
            </a:p>
          </p:txBody>
        </p:sp>
        <p:sp>
          <p:nvSpPr>
            <p:cNvPr id="75799" name="Line 50"/>
            <p:cNvSpPr>
              <a:spLocks noChangeShapeType="1"/>
            </p:cNvSpPr>
            <p:nvPr/>
          </p:nvSpPr>
          <p:spPr bwMode="auto">
            <a:xfrm flipV="1">
              <a:off x="1751" y="2172"/>
              <a:ext cx="180" cy="131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00" name="Line 51"/>
            <p:cNvSpPr>
              <a:spLocks noChangeShapeType="1"/>
            </p:cNvSpPr>
            <p:nvPr/>
          </p:nvSpPr>
          <p:spPr bwMode="auto">
            <a:xfrm flipV="1">
              <a:off x="1743" y="2072"/>
              <a:ext cx="9" cy="225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01" name="Text Box 52"/>
            <p:cNvSpPr txBox="1">
              <a:spLocks noChangeArrowheads="1"/>
            </p:cNvSpPr>
            <p:nvPr/>
          </p:nvSpPr>
          <p:spPr bwMode="auto">
            <a:xfrm>
              <a:off x="1916" y="2095"/>
              <a:ext cx="205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rgbClr val="003399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rgbClr val="003399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rgbClr val="003399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he-IL" sz="1800">
                  <a:solidFill>
                    <a:schemeClr val="tx1"/>
                  </a:solidFill>
                  <a:latin typeface="Times New Roman (Hebrew)" panose="02020603050405020304" pitchFamily="18" charset="0"/>
                </a:rPr>
                <a:t>x</a:t>
              </a:r>
              <a:endParaRPr kumimoji="0" lang="en-GB" altLang="he-IL" sz="1800">
                <a:solidFill>
                  <a:schemeClr val="tx1"/>
                </a:solidFill>
                <a:latin typeface="Times New Roman (Hebrew)" panose="02020603050405020304" pitchFamily="18" charset="0"/>
              </a:endParaRPr>
            </a:p>
          </p:txBody>
        </p:sp>
        <p:sp>
          <p:nvSpPr>
            <p:cNvPr id="75802" name="Text Box 53"/>
            <p:cNvSpPr txBox="1">
              <a:spLocks noChangeArrowheads="1"/>
            </p:cNvSpPr>
            <p:nvPr/>
          </p:nvSpPr>
          <p:spPr bwMode="auto">
            <a:xfrm>
              <a:off x="1659" y="1852"/>
              <a:ext cx="205" cy="2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rgbClr val="003399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rgbClr val="003399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rgbClr val="003399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he-IL" sz="1800">
                  <a:solidFill>
                    <a:schemeClr val="tx1"/>
                  </a:solidFill>
                  <a:latin typeface="Times New Roman (Hebrew)" panose="02020603050405020304" pitchFamily="18" charset="0"/>
                </a:rPr>
                <a:t>y</a:t>
              </a:r>
              <a:endParaRPr kumimoji="0" lang="en-GB" altLang="he-IL" sz="1800">
                <a:solidFill>
                  <a:schemeClr val="tx1"/>
                </a:solidFill>
                <a:latin typeface="Times New Roman (Hebrew)" panose="02020603050405020304" pitchFamily="18" charset="0"/>
              </a:endParaRPr>
            </a:p>
          </p:txBody>
        </p:sp>
        <p:sp>
          <p:nvSpPr>
            <p:cNvPr id="75803" name="Text Box 54"/>
            <p:cNvSpPr txBox="1">
              <a:spLocks noChangeArrowheads="1"/>
            </p:cNvSpPr>
            <p:nvPr/>
          </p:nvSpPr>
          <p:spPr bwMode="auto">
            <a:xfrm>
              <a:off x="588" y="1636"/>
              <a:ext cx="206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rgbClr val="003399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rgbClr val="003399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rgbClr val="003399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he-IL" sz="2400">
                  <a:solidFill>
                    <a:srgbClr val="990099"/>
                  </a:solidFill>
                  <a:latin typeface="Times New Roman (Hebrew)" panose="02020603050405020304" pitchFamily="18" charset="0"/>
                </a:rPr>
                <a:t>y</a:t>
              </a:r>
              <a:endParaRPr kumimoji="0" lang="en-GB" altLang="he-IL" sz="2400">
                <a:solidFill>
                  <a:srgbClr val="990099"/>
                </a:solidFill>
                <a:latin typeface="Times New Roman (Hebrew)" panose="02020603050405020304" pitchFamily="18" charset="0"/>
              </a:endParaRPr>
            </a:p>
          </p:txBody>
        </p:sp>
        <p:sp>
          <p:nvSpPr>
            <p:cNvPr id="75804" name="Line 55"/>
            <p:cNvSpPr>
              <a:spLocks noChangeShapeType="1"/>
            </p:cNvSpPr>
            <p:nvPr/>
          </p:nvSpPr>
          <p:spPr bwMode="auto">
            <a:xfrm flipV="1">
              <a:off x="753" y="1735"/>
              <a:ext cx="4" cy="575"/>
            </a:xfrm>
            <a:prstGeom prst="line">
              <a:avLst/>
            </a:prstGeom>
            <a:noFill/>
            <a:ln w="19050" cap="sq">
              <a:solidFill>
                <a:srgbClr val="990099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05" name="Line 56"/>
            <p:cNvSpPr>
              <a:spLocks noChangeShapeType="1"/>
            </p:cNvSpPr>
            <p:nvPr/>
          </p:nvSpPr>
          <p:spPr bwMode="auto">
            <a:xfrm flipV="1">
              <a:off x="749" y="1988"/>
              <a:ext cx="570" cy="319"/>
            </a:xfrm>
            <a:prstGeom prst="line">
              <a:avLst/>
            </a:prstGeom>
            <a:noFill/>
            <a:ln w="19050" cap="sq">
              <a:solidFill>
                <a:srgbClr val="990099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06" name="Text Box 57"/>
            <p:cNvSpPr txBox="1">
              <a:spLocks noChangeArrowheads="1"/>
            </p:cNvSpPr>
            <p:nvPr/>
          </p:nvSpPr>
          <p:spPr bwMode="auto">
            <a:xfrm>
              <a:off x="1271" y="1866"/>
              <a:ext cx="206" cy="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rgbClr val="003399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rgbClr val="003399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rgbClr val="003399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he-IL" sz="2400">
                  <a:solidFill>
                    <a:srgbClr val="990099"/>
                  </a:solidFill>
                  <a:latin typeface="Times New Roman (Hebrew)" panose="02020603050405020304" pitchFamily="18" charset="0"/>
                </a:rPr>
                <a:t>x</a:t>
              </a:r>
              <a:endParaRPr kumimoji="0" lang="en-GB" altLang="he-IL" sz="2400">
                <a:solidFill>
                  <a:srgbClr val="990099"/>
                </a:solidFill>
                <a:latin typeface="Times New Roman (Hebrew)" panose="02020603050405020304" pitchFamily="18" charset="0"/>
              </a:endParaRPr>
            </a:p>
          </p:txBody>
        </p:sp>
        <p:sp>
          <p:nvSpPr>
            <p:cNvPr id="75807" name="Text Box 58"/>
            <p:cNvSpPr txBox="1">
              <a:spLocks noChangeArrowheads="1"/>
            </p:cNvSpPr>
            <p:nvPr/>
          </p:nvSpPr>
          <p:spPr bwMode="auto">
            <a:xfrm>
              <a:off x="2471" y="2223"/>
              <a:ext cx="207" cy="3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rgbClr val="003399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rgbClr val="003399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rgbClr val="003399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he-IL" sz="2400">
                  <a:solidFill>
                    <a:srgbClr val="990099"/>
                  </a:solidFill>
                  <a:latin typeface="Times New Roman (Hebrew)" panose="02020603050405020304" pitchFamily="18" charset="0"/>
                </a:rPr>
                <a:t>z</a:t>
              </a:r>
              <a:endParaRPr kumimoji="0" lang="en-GB" altLang="he-IL" sz="2400">
                <a:solidFill>
                  <a:srgbClr val="990099"/>
                </a:solidFill>
                <a:latin typeface="Times New Roman (Hebrew)" panose="02020603050405020304" pitchFamily="18" charset="0"/>
              </a:endParaRPr>
            </a:p>
          </p:txBody>
        </p:sp>
        <p:sp>
          <p:nvSpPr>
            <p:cNvPr id="75808" name="Line 59"/>
            <p:cNvSpPr>
              <a:spLocks noChangeShapeType="1"/>
            </p:cNvSpPr>
            <p:nvPr/>
          </p:nvSpPr>
          <p:spPr bwMode="auto">
            <a:xfrm flipH="1">
              <a:off x="1834" y="2306"/>
              <a:ext cx="13" cy="6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809" name="Line 60"/>
            <p:cNvSpPr>
              <a:spLocks noChangeShapeType="1"/>
            </p:cNvSpPr>
            <p:nvPr/>
          </p:nvSpPr>
          <p:spPr bwMode="auto">
            <a:xfrm flipH="1">
              <a:off x="1727" y="2382"/>
              <a:ext cx="94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7" name="TextBox 26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260582" y="3888592"/>
            <a:ext cx="3109189" cy="465833"/>
          </a:xfrm>
          <a:prstGeom prst="rect">
            <a:avLst/>
          </a:prstGeom>
          <a:blipFill rotWithShape="0">
            <a:blip r:embed="rId4"/>
            <a:stretch>
              <a:fillRect b="-2632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75784" name="Oval 27"/>
          <p:cNvSpPr>
            <a:spLocks noChangeArrowheads="1"/>
          </p:cNvSpPr>
          <p:nvPr/>
        </p:nvSpPr>
        <p:spPr bwMode="auto">
          <a:xfrm>
            <a:off x="8185150" y="2757488"/>
            <a:ext cx="153988" cy="163512"/>
          </a:xfrm>
          <a:prstGeom prst="ellipse">
            <a:avLst/>
          </a:prstGeom>
          <a:solidFill>
            <a:schemeClr val="accent1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75785" name="Freeform 28"/>
          <p:cNvSpPr>
            <a:spLocks/>
          </p:cNvSpPr>
          <p:nvPr/>
        </p:nvSpPr>
        <p:spPr bwMode="auto">
          <a:xfrm>
            <a:off x="8372475" y="2854325"/>
            <a:ext cx="547688" cy="1265238"/>
          </a:xfrm>
          <a:custGeom>
            <a:avLst/>
            <a:gdLst>
              <a:gd name="T0" fmla="*/ 0 w 547455"/>
              <a:gd name="T1" fmla="*/ 0 h 1264258"/>
              <a:gd name="T2" fmla="*/ 540919 w 547455"/>
              <a:gd name="T3" fmla="*/ 755960 h 1264258"/>
              <a:gd name="T4" fmla="*/ 254550 w 547455"/>
              <a:gd name="T5" fmla="*/ 1265238 h 126425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547455" h="1264258">
                <a:moveTo>
                  <a:pt x="0" y="0"/>
                </a:moveTo>
                <a:cubicBezTo>
                  <a:pt x="249141" y="272332"/>
                  <a:pt x="498282" y="544664"/>
                  <a:pt x="540689" y="755374"/>
                </a:cubicBezTo>
                <a:cubicBezTo>
                  <a:pt x="583096" y="966084"/>
                  <a:pt x="418769" y="1115171"/>
                  <a:pt x="254442" y="1264258"/>
                </a:cubicBezTo>
              </a:path>
            </a:pathLst>
          </a:custGeom>
          <a:noFill/>
          <a:ln w="12700" cap="sq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TextBox 29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477929" y="3354358"/>
            <a:ext cx="3109189" cy="465833"/>
          </a:xfrm>
          <a:prstGeom prst="rect">
            <a:avLst/>
          </a:prstGeom>
          <a:blipFill rotWithShape="0">
            <a:blip r:embed="rId5"/>
            <a:stretch>
              <a:fillRect b="-2597"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  <p:sp>
        <p:nvSpPr>
          <p:cNvPr id="75787" name="Oval 30"/>
          <p:cNvSpPr>
            <a:spLocks noChangeArrowheads="1"/>
          </p:cNvSpPr>
          <p:nvPr/>
        </p:nvSpPr>
        <p:spPr bwMode="auto">
          <a:xfrm>
            <a:off x="7196138" y="2941638"/>
            <a:ext cx="100012" cy="144462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round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en-US" sz="24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75788" name="Freeform 32"/>
          <p:cNvSpPr>
            <a:spLocks/>
          </p:cNvSpPr>
          <p:nvPr/>
        </p:nvSpPr>
        <p:spPr bwMode="auto">
          <a:xfrm>
            <a:off x="6627813" y="3149600"/>
            <a:ext cx="609600" cy="508000"/>
          </a:xfrm>
          <a:custGeom>
            <a:avLst/>
            <a:gdLst>
              <a:gd name="T0" fmla="*/ 0 w 609600"/>
              <a:gd name="T1" fmla="*/ 508000 h 508000"/>
              <a:gd name="T2" fmla="*/ 453292 w 609600"/>
              <a:gd name="T3" fmla="*/ 304800 h 508000"/>
              <a:gd name="T4" fmla="*/ 609600 w 609600"/>
              <a:gd name="T5" fmla="*/ 0 h 508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09600" h="508000">
                <a:moveTo>
                  <a:pt x="0" y="508000"/>
                </a:moveTo>
                <a:cubicBezTo>
                  <a:pt x="175846" y="448733"/>
                  <a:pt x="351692" y="389467"/>
                  <a:pt x="453292" y="304800"/>
                </a:cubicBezTo>
                <a:cubicBezTo>
                  <a:pt x="554892" y="220133"/>
                  <a:pt x="582246" y="110066"/>
                  <a:pt x="609600" y="0"/>
                </a:cubicBezTo>
              </a:path>
            </a:pathLst>
          </a:custGeom>
          <a:noFill/>
          <a:ln w="12700" cap="sq" cmpd="sng" algn="ctr">
            <a:solidFill>
              <a:srgbClr val="008000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" name="TextBox 3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164764" y="5424095"/>
            <a:ext cx="1328616" cy="369332"/>
          </a:xfrm>
          <a:prstGeom prst="rect">
            <a:avLst/>
          </a:prstGeom>
          <a:blipFill rotWithShape="0">
            <a:blip r:embed="rId6"/>
            <a:stretch>
              <a:fillRect/>
            </a:stretch>
          </a:blipFill>
        </p:spPr>
        <p:txBody>
          <a:bodyPr/>
          <a:lstStyle/>
          <a:p>
            <a:pPr>
              <a:defRPr/>
            </a:pPr>
            <a:r>
              <a:rPr lang="en-US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853357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8E6097B7-FB0C-4B15-B343-05C0C1319B6E}" type="slidenum">
              <a:rPr kumimoji="0" lang="he-IL" altLang="en-US" sz="16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29</a:t>
            </a:fld>
            <a:endParaRPr kumimoji="0" lang="en-US" altLang="en-US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6803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t>Computer Vision by Y. Moses</a:t>
            </a:r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Geometry and Algebra</a:t>
            </a:r>
          </a:p>
        </p:txBody>
      </p:sp>
      <p:sp>
        <p:nvSpPr>
          <p:cNvPr id="7680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/>
              <a:t>Point </a:t>
            </a:r>
            <a:r>
              <a:rPr lang="en-US" altLang="he-IL">
                <a:sym typeface="Symbol" panose="05050102010706020507" pitchFamily="18" charset="2"/>
              </a:rPr>
              <a:t> vector</a:t>
            </a:r>
          </a:p>
          <a:p>
            <a:r>
              <a:rPr lang="en-US" altLang="he-IL"/>
              <a:t>Line   </a:t>
            </a:r>
            <a:r>
              <a:rPr lang="en-US" altLang="he-IL">
                <a:sym typeface="Symbol" panose="05050102010706020507" pitchFamily="18" charset="2"/>
              </a:rPr>
              <a:t> vector</a:t>
            </a:r>
          </a:p>
          <a:p>
            <a:pPr>
              <a:buFont typeface="Wingdings" panose="05000000000000000000" pitchFamily="2" charset="2"/>
              <a:buNone/>
            </a:pPr>
            <a:endParaRPr lang="en-US" altLang="he-IL">
              <a:solidFill>
                <a:srgbClr val="00CCFF"/>
              </a:solidFill>
              <a:sym typeface="Symbol" panose="05050102010706020507" pitchFamily="18" charset="2"/>
            </a:endParaRPr>
          </a:p>
          <a:p>
            <a:endParaRPr lang="en-US" altLang="he-IL">
              <a:solidFill>
                <a:srgbClr val="00CC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8949328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6258F-45EF-C4FD-C33E-B2493579D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 - Geometry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86B048-EA3C-C67C-EA39-E51EBD589A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9A4AD11-D66B-46B1-B25E-59F5C45BAA13}" type="slidenum">
              <a:rPr lang="he-IL" altLang="en-US" smtClean="0"/>
              <a:pPr>
                <a:defRPr/>
              </a:pPr>
              <a:t>3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BA79CE-DCD4-C3CA-D2F1-9EAAAEC83CE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Computer Vision by Y. Moses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A0D52C-DF32-BCDB-9070-A9538141A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Rectified pairs</a:t>
            </a:r>
          </a:p>
          <a:p>
            <a:pPr lvl="1"/>
            <a:r>
              <a:rPr lang="en-US" dirty="0"/>
              <a:t>Triangulation -- 3D from 2D</a:t>
            </a:r>
          </a:p>
          <a:p>
            <a:pPr lvl="1"/>
            <a:r>
              <a:rPr lang="en-US" dirty="0"/>
              <a:t>Correspondence</a:t>
            </a:r>
          </a:p>
          <a:p>
            <a:r>
              <a:rPr lang="en-US" dirty="0"/>
              <a:t>General pairs</a:t>
            </a:r>
          </a:p>
        </p:txBody>
      </p:sp>
    </p:spTree>
    <p:extLst>
      <p:ext uri="{BB962C8B-B14F-4D97-AF65-F5344CB8AC3E}">
        <p14:creationId xmlns:p14="http://schemas.microsoft.com/office/powerpoint/2010/main" val="26547064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Reminder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Scalar product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Cross product: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sz="24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b="0" i="1" dirty="0">
                    <a:solidFill>
                      <a:srgbClr val="0066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4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solidFill>
                    <a:srgbClr val="0066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b="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39" t="-1460" b="-3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CF89D5-D331-4295-AFBB-3CFBA64CE643}" type="slidenum">
              <a:rPr lang="he-IL" altLang="en-US" smtClean="0"/>
              <a:pPr>
                <a:defRPr/>
              </a:pPr>
              <a:t>30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Computer Vision by Y. Moses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2220" y="2471496"/>
            <a:ext cx="2747865" cy="215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360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Projective Space </a:t>
            </a:r>
            <a:endParaRPr lang="he-IL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9A4AD11-D66B-46B1-B25E-59F5C45BAA13}" type="slidenum">
              <a:rPr lang="he-IL" altLang="en-US" smtClean="0"/>
              <a:pPr>
                <a:defRPr/>
              </a:pPr>
              <a:t>31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Computer Vision by Y. Moses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Content Placeholder 39">
                <a:extLst>
                  <a:ext uri="{FF2B5EF4-FFF2-40B4-BE49-F238E27FC236}">
                    <a16:creationId xmlns:a16="http://schemas.microsoft.com/office/drawing/2014/main" id="{D6E4D40C-FCE8-493F-B1E1-727549BC1C32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433346" y="1877998"/>
                <a:ext cx="8178800" cy="43519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Mapping into a higher dimension</a:t>
                </a:r>
              </a:p>
              <a:p>
                <a:pPr lvl="1"/>
                <a:r>
                  <a:rPr lang="en-US" altLang="en-US" dirty="0"/>
                  <a:t>Two dimensional: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en-US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i="1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altLang="en-US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en-US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en-US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en-US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en-US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en-US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en-US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en-US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en-US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p>
                        <m:r>
                          <a:rPr lang="en-US" altLang="en-US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en-US" dirty="0"/>
              </a:p>
              <a:p>
                <a:pPr lvl="1"/>
                <a:r>
                  <a:rPr lang="en-US" altLang="en-US" dirty="0"/>
                  <a:t>Three dimensional: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en-US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en-US" i="1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altLang="en-US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en-US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en-US" i="1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en-US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en-US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en-US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en-US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en-US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en-US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en-US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en-US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p>
                        <m:r>
                          <a:rPr lang="en-US" altLang="en-US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Example of properties:</a:t>
                </a:r>
              </a:p>
              <a:p>
                <a:pPr lvl="1"/>
                <a:r>
                  <a:rPr lang="en-US" dirty="0"/>
                  <a:t>Duality of points and lines in 2D</a:t>
                </a:r>
              </a:p>
              <a:p>
                <a:pPr lvl="1"/>
                <a:r>
                  <a:rPr lang="en-US" dirty="0"/>
                  <a:t>Parallel lines meet at an infinity point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r>
                  <a:rPr lang="en-US" sz="2800" dirty="0"/>
                  <a:t>Introduced by</a:t>
                </a:r>
                <a:r>
                  <a:rPr lang="en-US" sz="2800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 </a:t>
                </a:r>
                <a:r>
                  <a:rPr lang="en-US" sz="2800" b="0" i="0" u="sng" dirty="0">
                    <a:solidFill>
                      <a:srgbClr val="0645AD"/>
                    </a:solidFill>
                    <a:effectLst/>
                    <a:latin typeface="Arial" panose="020B0604020202020204" pitchFamily="34" charset="0"/>
                    <a:hlinkClick r:id="rId2" tooltip="August Ferdinand Möbius"/>
                  </a:rPr>
                  <a:t>August Ferdinand </a:t>
                </a:r>
                <a:r>
                  <a:rPr lang="en-US" sz="2800" b="0" i="0" u="sng" dirty="0" err="1">
                    <a:solidFill>
                      <a:srgbClr val="0645AD"/>
                    </a:solidFill>
                    <a:effectLst/>
                    <a:latin typeface="Arial" panose="020B0604020202020204" pitchFamily="34" charset="0"/>
                    <a:hlinkClick r:id="rId2" tooltip="August Ferdinand Möbius"/>
                  </a:rPr>
                  <a:t>Möbius</a:t>
                </a:r>
                <a:r>
                  <a:rPr lang="en-US" sz="2800" b="0" i="0" dirty="0">
                    <a:solidFill>
                      <a:srgbClr val="202122"/>
                    </a:solidFill>
                    <a:effectLst/>
                    <a:latin typeface="Arial" panose="020B0604020202020204" pitchFamily="34" charset="0"/>
                  </a:rPr>
                  <a:t> </a:t>
                </a:r>
                <a:r>
                  <a:rPr lang="en-US" sz="2800" dirty="0"/>
                  <a:t>in 1827</a:t>
                </a:r>
                <a:r>
                  <a:rPr lang="en-US" dirty="0"/>
                  <a:t> </a:t>
                </a:r>
                <a:endParaRPr lang="en-IL" dirty="0"/>
              </a:p>
            </p:txBody>
          </p:sp>
        </mc:Choice>
        <mc:Fallback xmlns="">
          <p:sp>
            <p:nvSpPr>
              <p:cNvPr id="40" name="Content Placeholder 39">
                <a:extLst>
                  <a:ext uri="{FF2B5EF4-FFF2-40B4-BE49-F238E27FC236}">
                    <a16:creationId xmlns:a16="http://schemas.microsoft.com/office/drawing/2014/main" id="{D6E4D40C-FCE8-493F-B1E1-727549BC1C32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3346" y="1877998"/>
                <a:ext cx="8178800" cy="4351961"/>
              </a:xfrm>
              <a:prstGeom prst="rect">
                <a:avLst/>
              </a:prstGeom>
              <a:blipFill>
                <a:blip r:embed="rId3"/>
                <a:stretch>
                  <a:fillRect l="-1639" t="-1821" b="-266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94314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31B1C4B7-B7A8-400F-8513-1FF779D24AD1}" type="slidenum">
              <a:rPr kumimoji="0" lang="he-IL" altLang="en-US" sz="16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32</a:t>
            </a:fld>
            <a:endParaRPr kumimoji="0" lang="en-US" altLang="en-US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8851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t>Computer Vision by Y. Moses</a:t>
            </a:r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>
          <a:xfrm>
            <a:off x="863600" y="300648"/>
            <a:ext cx="7772400" cy="1143000"/>
          </a:xfrm>
        </p:spPr>
        <p:txBody>
          <a:bodyPr/>
          <a:lstStyle/>
          <a:p>
            <a:r>
              <a:rPr lang="en-US" altLang="he-IL" dirty="0"/>
              <a:t>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232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66615" y="1870319"/>
                <a:ext cx="8178800" cy="4171950"/>
              </a:xfrm>
            </p:spPr>
            <p:txBody>
              <a:bodyPr/>
              <a:lstStyle/>
              <a:p>
                <a:r>
                  <a:rPr lang="en-US" altLang="he-IL" dirty="0"/>
                  <a:t> A 2D point: </a:t>
                </a:r>
              </a:p>
              <a:p>
                <a:pPr lvl="1"/>
                <a:r>
                  <a:rPr lang="en-US" altLang="he-IL" dirty="0"/>
                  <a:t>Cartesian coordinates (Euclidean geom.)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he-IL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he-IL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he-IL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he-IL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he-IL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he-IL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he-IL" dirty="0">
                  <a:solidFill>
                    <a:srgbClr val="008000"/>
                  </a:solidFill>
                </a:endParaRPr>
              </a:p>
              <a:p>
                <a:pPr lvl="1"/>
                <a:r>
                  <a:rPr lang="en-US" altLang="he-IL" dirty="0"/>
                  <a:t>Homogenous coordinates (Projective geom.) 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he-IL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he-IL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he-IL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he-IL" b="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he-IL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he-IL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he-IL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he-IL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he-IL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he-IL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he-IL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he-IL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he-IL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he-IL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he-IL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he-IL" dirty="0"/>
                  <a:t> where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he-IL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he-IL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altLang="he-IL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he-IL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he-IL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he-IL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he-IL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he-IL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num>
                      <m:den>
                        <m:r>
                          <a:rPr lang="en-US" altLang="he-IL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lang="en-US" altLang="he-IL" b="0" dirty="0">
                    <a:solidFill>
                      <a:srgbClr val="008000"/>
                    </a:solidFill>
                  </a:rPr>
                  <a:t> </a:t>
                </a:r>
                <a:r>
                  <a:rPr lang="en-US" altLang="he-IL" dirty="0"/>
                  <a:t>and</a:t>
                </a:r>
                <a:r>
                  <a:rPr lang="en-US" altLang="he-IL" b="0" dirty="0">
                    <a:solidFill>
                      <a:srgbClr val="008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he-IL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he-IL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altLang="he-IL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he-IL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he-IL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he-IL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he-IL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he-IL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num>
                      <m:den>
                        <m:r>
                          <a:rPr lang="en-US" altLang="he-IL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 altLang="he-IL" b="0" dirty="0">
                  <a:solidFill>
                    <a:srgbClr val="008000"/>
                  </a:solidFill>
                </a:endParaRPr>
              </a:p>
              <a:p>
                <a:pPr lvl="2"/>
                <a:endParaRPr lang="en-US" altLang="he-IL" dirty="0"/>
              </a:p>
              <a:p>
                <a:pPr lvl="1"/>
                <a:r>
                  <a:rPr lang="en-US" altLang="he-IL" dirty="0"/>
                  <a:t>Equality: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he-IL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he-IL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he-IL" i="1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m:rPr>
                        <m:sty m:val="p"/>
                      </m:rPr>
                      <a:rPr lang="en-US" altLang="he-IL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k</m:t>
                    </m:r>
                    <m:acc>
                      <m:accPr>
                        <m:chr m:val="̃"/>
                        <m:ctrlPr>
                          <a:rPr lang="en-US" altLang="he-IL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he-IL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altLang="he-IL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he-IL" dirty="0"/>
                  <a:t>(for</a:t>
                </a:r>
                <a:r>
                  <a:rPr lang="en-US" altLang="he-IL" b="0" i="1" dirty="0">
                    <a:solidFill>
                      <a:srgbClr val="008000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he-IL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he-IL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he-IL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he-IL" b="0" i="1" dirty="0">
                    <a:solidFill>
                      <a:srgbClr val="008000"/>
                    </a:solidFill>
                    <a:latin typeface="Cambria Math" panose="02040503050406030204" pitchFamily="18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he-IL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he-IL" b="0" i="1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</a:rPr>
                      <m:t>𝑖𝑓𝑓</m:t>
                    </m:r>
                  </m:oMath>
                </a14:m>
                <a:r>
                  <a:rPr lang="en-US" altLang="he-IL" dirty="0">
                    <a:solidFill>
                      <a:srgbClr val="008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he-IL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he-IL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he-IL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he-IL" dirty="0">
                    <a:solidFill>
                      <a:srgbClr val="008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123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66615" y="1870319"/>
                <a:ext cx="8178800" cy="4171950"/>
              </a:xfrm>
              <a:blipFill>
                <a:blip r:embed="rId3"/>
                <a:stretch>
                  <a:fillRect l="-1714" t="-190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9797648"/>
      </p:ext>
    </p:extLst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31B1C4B7-B7A8-400F-8513-1FF779D24AD1}" type="slidenum">
              <a:rPr kumimoji="0" lang="he-IL" altLang="en-US" sz="16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33</a:t>
            </a:fld>
            <a:endParaRPr kumimoji="0" lang="en-US" altLang="en-US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8851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t>Computer Vision by Y. Moses</a:t>
            </a:r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>
          <a:xfrm>
            <a:off x="863600" y="300648"/>
            <a:ext cx="7772400" cy="1143000"/>
          </a:xfrm>
        </p:spPr>
        <p:txBody>
          <a:bodyPr/>
          <a:lstStyle/>
          <a:p>
            <a:r>
              <a:rPr lang="en-US" altLang="he-IL" dirty="0"/>
              <a:t>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2323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he-IL" dirty="0"/>
                  <a:t> A 2D line is a set of points: </a:t>
                </a:r>
              </a:p>
              <a:p>
                <a:pPr lvl="1"/>
                <a:r>
                  <a:rPr lang="en-US" altLang="he-IL" dirty="0"/>
                  <a:t>Cartesian coordinates (Euclidean geom.)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he-IL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he-IL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altLang="he-IL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he-IL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he-IL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he-IL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he-IL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altLang="he-IL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he-IL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he-IL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he-IL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he-IL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altLang="he-IL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he-IL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he-IL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he-IL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he-IL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he-IL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he-IL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he-IL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he-IL" dirty="0">
                  <a:solidFill>
                    <a:srgbClr val="008000"/>
                  </a:solidFill>
                </a:endParaRPr>
              </a:p>
              <a:p>
                <a:pPr lvl="2"/>
                <a:r>
                  <a:rPr lang="en-US" altLang="he-IL" dirty="0"/>
                  <a:t> A line vector : </a:t>
                </a:r>
                <a14:m>
                  <m:oMath xmlns:m="http://schemas.openxmlformats.org/officeDocument/2006/math">
                    <m:r>
                      <a:rPr lang="en-US" altLang="he-IL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he-IL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he-IL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he-IL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he-IL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he-IL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he-IL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he-IL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he-IL" dirty="0"/>
                  <a:t> </a:t>
                </a:r>
              </a:p>
              <a:p>
                <a:pPr lvl="2"/>
                <a:r>
                  <a:rPr lang="en-US" altLang="he-IL" dirty="0"/>
                  <a:t>  Note: </a:t>
                </a:r>
                <a14:m>
                  <m:oMath xmlns:m="http://schemas.openxmlformats.org/officeDocument/2006/math">
                    <m:r>
                      <a:rPr lang="en-US" altLang="he-IL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he-IL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altLang="he-IL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he-IL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he-IL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he-IL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he-IL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he-IL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he-IL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he-IL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altLang="he-IL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he-IL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he-IL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he-IL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he-IL" dirty="0">
                  <a:solidFill>
                    <a:srgbClr val="008000"/>
                  </a:solidFill>
                </a:endParaRPr>
              </a:p>
              <a:p>
                <a:pPr lvl="1"/>
                <a:r>
                  <a:rPr lang="en-US" altLang="he-IL" dirty="0"/>
                  <a:t>Homogenous coordinates (Projective geom.)</a:t>
                </a:r>
                <a:br>
                  <a:rPr lang="en-US" altLang="he-IL" dirty="0"/>
                </a:br>
                <a:r>
                  <a:rPr lang="en-US" altLang="he-IL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he-IL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he-IL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altLang="he-IL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he-IL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he-IL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he-IL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he-IL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he-IL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he-IL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he-IL" dirty="0"/>
                  <a:t> </a:t>
                </a:r>
              </a:p>
              <a:p>
                <a:pPr lvl="1"/>
                <a:r>
                  <a:rPr lang="en-US" altLang="he-IL" dirty="0"/>
                  <a:t>Equivalent lines: </a:t>
                </a:r>
                <a14:m>
                  <m:oMath xmlns:m="http://schemas.openxmlformats.org/officeDocument/2006/math">
                    <m:r>
                      <a:rPr lang="en-US" altLang="he-IL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altLang="he-IL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he-IL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𝑘𝑣</m:t>
                    </m:r>
                  </m:oMath>
                </a14:m>
                <a:r>
                  <a:rPr lang="en-US" altLang="he-IL" dirty="0">
                    <a:solidFill>
                      <a:srgbClr val="008000"/>
                    </a:solidFill>
                  </a:rPr>
                  <a:t>  </a:t>
                </a:r>
                <a:r>
                  <a:rPr lang="en-US" altLang="he-IL" dirty="0">
                    <a:solidFill>
                      <a:srgbClr val="0033CC"/>
                    </a:solidFill>
                  </a:rPr>
                  <a:t>and</a:t>
                </a:r>
                <a:r>
                  <a:rPr lang="en-US" altLang="he-IL" dirty="0">
                    <a:solidFill>
                      <a:srgbClr val="00800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he-IL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he-IL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altLang="he-IL" i="1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m:rPr>
                        <m:sty m:val="p"/>
                      </m:rPr>
                      <a:rPr lang="en-US" altLang="he-IL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k</m:t>
                    </m:r>
                    <m:acc>
                      <m:accPr>
                        <m:chr m:val="̃"/>
                        <m:ctrlPr>
                          <a:rPr lang="en-US" altLang="he-IL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he-IL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endParaRPr lang="en-US" altLang="he-IL" dirty="0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3123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1639" t="-1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381242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23B672AA-1AA9-4A79-BEBA-D07F9C9E0C4A}" type="slidenum">
              <a:rPr kumimoji="0" lang="he-IL" altLang="en-US" sz="16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34</a:t>
            </a:fld>
            <a:endParaRPr kumimoji="0" lang="en-US" altLang="en-US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4995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t>Computer Vision by Y. Moses</a:t>
            </a:r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Degrees of Freedom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997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>
                  <a:buFont typeface="Wingdings" panose="05000000000000000000" pitchFamily="2" charset="2"/>
                  <a:buNone/>
                </a:pPr>
                <a:r>
                  <a:rPr lang="en-US" altLang="he-IL" dirty="0">
                    <a:solidFill>
                      <a:srgbClr val="990099"/>
                    </a:solidFill>
                  </a:rPr>
                  <a:t>For a point : </a:t>
                </a:r>
              </a:p>
              <a:p>
                <a:r>
                  <a:rPr lang="en-US" altLang="he-IL" dirty="0"/>
                  <a:t>Cartesian: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he-IL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he-IL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he-IL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he-IL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he-IL" dirty="0"/>
                  <a:t> </a:t>
                </a:r>
              </a:p>
              <a:p>
                <a:r>
                  <a:rPr lang="en-US" altLang="he-IL" dirty="0"/>
                  <a:t>Homogeneous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he-IL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he-IL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he-IL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he-IL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he-IL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he-IL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he-IL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he-IL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he-IL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he-IL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he-IL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he-IL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he-IL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he-IL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he-IL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he-IL" dirty="0"/>
                  <a:t>: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he-IL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he-IL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he-IL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he-IL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he-IL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num>
                      <m:den>
                        <m:r>
                          <a:rPr lang="en-US" altLang="he-IL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r>
                  <a:rPr lang="en-US" altLang="he-IL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he-IL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he-IL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he-IL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altLang="he-IL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he-IL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num>
                      <m:den>
                        <m:r>
                          <a:rPr lang="en-US" altLang="he-IL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den>
                    </m:f>
                  </m:oMath>
                </a14:m>
                <a:endParaRPr lang="en-US" altLang="he-IL" dirty="0">
                  <a:solidFill>
                    <a:srgbClr val="990099"/>
                  </a:solidFill>
                </a:endParaRPr>
              </a:p>
              <a:p>
                <a:pPr>
                  <a:buNone/>
                </a:pPr>
                <a:r>
                  <a:rPr lang="en-US" altLang="he-IL" dirty="0">
                    <a:solidFill>
                      <a:srgbClr val="990099"/>
                    </a:solidFill>
                  </a:rPr>
                  <a:t>For a line: </a:t>
                </a:r>
                <a:r>
                  <a:rPr lang="en-US" altLang="he-IL" dirty="0"/>
                  <a:t> </a:t>
                </a:r>
              </a:p>
              <a:p>
                <a:r>
                  <a:rPr lang="en-US" altLang="he-IL" dirty="0"/>
                  <a:t>Cartesian: </a:t>
                </a:r>
                <a:r>
                  <a:rPr lang="en-US" altLang="he-IL" dirty="0" err="1">
                    <a:solidFill>
                      <a:srgbClr val="008000"/>
                    </a:solidFill>
                  </a:rPr>
                  <a:t>a,b,c</a:t>
                </a:r>
                <a:r>
                  <a:rPr lang="en-US" altLang="he-IL" dirty="0">
                    <a:solidFill>
                      <a:srgbClr val="008000"/>
                    </a:solidFill>
                  </a:rPr>
                  <a:t> </a:t>
                </a:r>
                <a:r>
                  <a:rPr lang="en-US" altLang="he-IL" dirty="0"/>
                  <a:t>but only 2 degrees of freedom</a:t>
                </a:r>
              </a:p>
              <a:p>
                <a:r>
                  <a:rPr lang="en-US" altLang="he-IL" dirty="0"/>
                  <a:t>Homogeneous: </a:t>
                </a:r>
                <a:r>
                  <a:rPr lang="en-US" altLang="he-IL" dirty="0">
                    <a:solidFill>
                      <a:srgbClr val="008000"/>
                    </a:solidFill>
                  </a:rPr>
                  <a:t>a:c</a:t>
                </a:r>
                <a:r>
                  <a:rPr lang="en-US" altLang="he-IL" dirty="0"/>
                  <a:t>, </a:t>
                </a:r>
                <a:r>
                  <a:rPr lang="en-US" altLang="he-IL" dirty="0">
                    <a:solidFill>
                      <a:srgbClr val="008000"/>
                    </a:solidFill>
                  </a:rPr>
                  <a:t>b:c</a:t>
                </a:r>
              </a:p>
            </p:txBody>
          </p:sp>
        </mc:Choice>
        <mc:Fallback xmlns="">
          <p:sp>
            <p:nvSpPr>
              <p:cNvPr id="8499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4"/>
                <a:stretch>
                  <a:fillRect l="-1863" t="-1898" b="-10219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4998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14151" imgH="215619" progId="Equation.3">
                  <p:embed/>
                </p:oleObj>
              </mc:Choice>
              <mc:Fallback>
                <p:oleObj name="Equation" r:id="rId5" imgW="114151" imgH="215619" progId="Equation.3">
                  <p:embed/>
                  <p:pic>
                    <p:nvPicPr>
                      <p:cNvPr id="8499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43625061"/>
      </p:ext>
    </p:extLst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Intersection of lines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two lines:</a:t>
                </a:r>
                <a:br>
                  <a:rPr lang="en-US" dirty="0"/>
                </a:b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he-IL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he-IL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altLang="he-IL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he-IL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he-IL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he-IL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he-IL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he-IL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he-IL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he-IL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he-IL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he-IL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he-IL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he-IL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he-IL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he-IL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he-IL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he-IL" dirty="0"/>
                  <a:t> and</a:t>
                </a:r>
                <a14:m>
                  <m:oMath xmlns:m="http://schemas.openxmlformats.org/officeDocument/2006/math">
                    <m:r>
                      <a:rPr lang="en-US" altLang="he-IL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altLang="he-IL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he-IL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he-IL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he-IL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he-IL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he-IL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he-IL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he-IL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he-IL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he-IL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he-IL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he-IL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he-IL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he-IL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he-IL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he-IL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he-IL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he-IL" dirty="0"/>
              </a:p>
              <a:p>
                <a:r>
                  <a:rPr lang="en-US" altLang="he-IL" dirty="0"/>
                  <a:t>The point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he-IL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he-IL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altLang="he-IL" dirty="0"/>
                  <a:t> is the intersection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he-IL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he-IL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altLang="he-IL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he-IL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he-IL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altLang="he-IL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he-IL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he-IL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he-IL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̃"/>
                        <m:ctrlPr>
                          <a:rPr lang="en-US" altLang="he-IL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he-IL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altLang="he-IL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he-IL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he-IL" dirty="0"/>
                  <a:t>  and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he-IL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he-IL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he-IL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̃"/>
                        <m:ctrlPr>
                          <a:rPr lang="en-US" altLang="he-IL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he-IL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he-IL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he-IL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he-IL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he-IL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he-IL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he-IL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altLang="he-IL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he-IL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altLang="he-IL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acc>
                      <m:accPr>
                        <m:chr m:val="̃"/>
                        <m:ctrlPr>
                          <a:rPr lang="en-US" altLang="he-IL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he-IL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39" t="-1898" r="-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10C76D-B014-4D53-951F-DA4DE646BCB7}" type="slidenum">
              <a:rPr lang="he-IL" altLang="en-US" smtClean="0"/>
              <a:pPr>
                <a:defRPr/>
              </a:pPr>
              <a:t>35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Computer Vision by Y. Moses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84385" y="5527760"/>
                <a:ext cx="6924430" cy="595228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he-IL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he-IL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altLang="he-IL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̃"/>
                          <m:ctrlPr>
                            <a:rPr lang="en-US" altLang="he-IL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he-IL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altLang="he-IL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he-IL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he-IL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altLang="he-IL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he-IL" b="0" i="0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he-IL" b="0" i="0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he-IL" b="0" i="0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z</m:t>
                                  </m:r>
                                </m:sub>
                              </m:sSub>
                              <m:r>
                                <a:rPr lang="en-US" altLang="he-IL" b="0" i="0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he-IL" b="0" i="0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sub>
                              </m:sSub>
                              <m:r>
                                <a:rPr lang="en-US" altLang="he-IL" b="0" i="0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he-IL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385" y="5527760"/>
                <a:ext cx="6924430" cy="59522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135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B6824CAB-7562-4AD5-877B-5CB3887E931A}" type="slidenum">
              <a:rPr kumimoji="0" lang="he-IL" altLang="en-US" sz="16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36</a:t>
            </a:fld>
            <a:endParaRPr kumimoji="0" lang="en-US" altLang="en-US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9091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t>Computer Vision by Y. Moses</a:t>
            </a:r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Intersection of Parallel Lines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6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he-IL" dirty="0"/>
                  <a:t>Consider two parallel lines:</a:t>
                </a:r>
              </a:p>
              <a:p>
                <a:pPr>
                  <a:buNone/>
                </a:pPr>
                <a:r>
                  <a:rPr lang="en-US" altLang="he-IL" dirty="0"/>
                  <a:t> 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he-IL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he-IL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altLang="he-IL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he-IL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he-IL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he-IL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he-IL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he-IL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he-IL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he-IL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he-IL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he-IL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he-IL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he-IL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he-IL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he-IL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he-IL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he-IL" dirty="0"/>
                  <a:t> and</a:t>
                </a:r>
                <a14:m>
                  <m:oMath xmlns:m="http://schemas.openxmlformats.org/officeDocument/2006/math">
                    <m:r>
                      <a:rPr lang="en-US" altLang="he-IL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altLang="he-IL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he-IL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he-IL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he-IL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he-IL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he-IL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he-IL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he-IL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he-IL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he-IL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he-IL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he-IL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he-IL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he-IL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he-IL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he-IL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he-IL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he-IL" dirty="0"/>
              </a:p>
              <a:p>
                <a:r>
                  <a:rPr lang="en-US" altLang="he-IL" dirty="0"/>
                  <a:t>The intersection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he-IL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he-IL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altLang="he-IL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he-IL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he-IL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altLang="he-IL" dirty="0"/>
                  <a:t>:</a:t>
                </a:r>
              </a:p>
              <a:p>
                <a:pPr>
                  <a:buNone/>
                </a:pPr>
                <a:r>
                  <a:rPr lang="en-US" altLang="he-IL" dirty="0"/>
                  <a:t>  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he-IL" sz="28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he-IL" sz="28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he-IL" sz="28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altLang="he-IL" sz="28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he-IL" sz="28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altLang="he-IL" sz="28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acc>
                      <m:accPr>
                        <m:chr m:val="̃"/>
                        <m:ctrlPr>
                          <a:rPr lang="en-US" altLang="he-IL" sz="28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he-IL" sz="28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  <m:r>
                      <a:rPr lang="en-US" altLang="he-IL" sz="2800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he-IL" sz="28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he-IL" sz="28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he-IL" sz="2800" b="0" i="0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he-IL" sz="2800" b="0" i="0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z</m:t>
                            </m:r>
                          </m:sub>
                        </m:sSub>
                        <m:r>
                          <a:rPr lang="en-US" altLang="he-IL" sz="2800" b="0" i="0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he-IL" sz="28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he-IL" sz="2800" b="0" i="0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he-IL" sz="2800" b="0" i="0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z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altLang="he-IL" sz="28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he-IL" sz="28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he-IL" sz="2800" b="0" i="0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he-IL" sz="2800" b="0" i="0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sub>
                        </m:sSub>
                        <m:r>
                          <a:rPr lang="en-US" altLang="he-IL" sz="2800" b="0" i="0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  <m:sSub>
                          <m:sSubPr>
                            <m:ctrlPr>
                              <a:rPr lang="en-US" altLang="he-IL" sz="28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he-IL" sz="2800" b="0" i="0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he-IL" sz="2800" b="0" i="0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</m:sSub>
                        <m:r>
                          <a:rPr lang="en-US" altLang="he-IL" sz="2800" b="0" i="0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he-IL" sz="2800" b="0" i="0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he-IL" sz="2800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he-IL" sz="28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he-IL" sz="28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he-IL" sz="2800" b="0" i="0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he-IL" sz="2800" b="0" i="0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y</m:t>
                            </m:r>
                          </m:sub>
                        </m:sSub>
                        <m:r>
                          <a:rPr lang="en-US" altLang="he-IL" sz="2800" b="0" i="0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  <m:sSub>
                          <m:sSubPr>
                            <m:ctrlPr>
                              <a:rPr lang="en-US" altLang="he-IL" sz="28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he-IL" sz="2800" b="0" i="0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u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he-IL" sz="2800" b="0" i="0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x</m:t>
                            </m:r>
                          </m:sub>
                        </m:sSub>
                        <m:r>
                          <a:rPr lang="en-US" altLang="he-IL" sz="2800" b="0" i="0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he-IL" sz="2800" b="0" i="0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</m:oMath>
                </a14:m>
                <a:endParaRPr lang="en-US" altLang="he-IL" dirty="0">
                  <a:solidFill>
                    <a:srgbClr val="008000"/>
                  </a:solidFill>
                </a:endParaRPr>
              </a:p>
              <a:p>
                <a:r>
                  <a:rPr lang="en-US" altLang="he-IL" dirty="0"/>
                  <a:t>Cartesian coordinates: 	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he-IL" sz="28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he-IL" sz="28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he-IL" sz="28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he-IL" sz="2800" b="0" i="0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he-IL" sz="2800" b="0" i="0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he-IL" sz="2800" b="0" i="0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  <m:r>
                          <a:rPr lang="en-US" altLang="he-IL" sz="2800" b="0" i="0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,−</m:t>
                        </m:r>
                        <m:f>
                          <m:fPr>
                            <m:ctrlPr>
                              <a:rPr lang="en-US" altLang="he-IL" sz="28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he-IL" sz="28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he-IL" sz="2800" b="0" i="0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u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altLang="he-IL" sz="2800" b="0" i="0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he-IL" sz="28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den>
                        </m:f>
                      </m:e>
                    </m:d>
                  </m:oMath>
                </a14:m>
                <a:endParaRPr lang="en-US" altLang="he-IL" dirty="0">
                  <a:solidFill>
                    <a:srgbClr val="008000"/>
                  </a:solidFill>
                </a:endParaRPr>
              </a:p>
              <a:p>
                <a:endParaRPr lang="en-US" altLang="he-IL" dirty="0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512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1639" t="-1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141047" y="5749315"/>
                <a:ext cx="6924430" cy="595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he-IL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he-IL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altLang="he-IL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̃"/>
                          <m:ctrlPr>
                            <a:rPr lang="en-US" altLang="he-IL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he-IL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altLang="he-IL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he-IL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he-IL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altLang="he-IL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he-IL" b="0" i="0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he-IL" b="0" i="0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he-IL" b="0" i="0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z</m:t>
                                  </m:r>
                                </m:sub>
                              </m:sSub>
                              <m:r>
                                <a:rPr lang="en-US" altLang="he-IL" b="0" i="0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he-IL" b="0" i="0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sub>
                              </m:sSub>
                              <m:r>
                                <a:rPr lang="en-US" altLang="he-IL" b="0" i="0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he-IL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047" y="5749315"/>
                <a:ext cx="6924430" cy="59522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6806224" y="4548554"/>
            <a:ext cx="11566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91559727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6" grpId="0" build="p"/>
      <p:bldP spid="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3AAD3DEE-8A32-40DF-853D-9762071BFA7D}" type="slidenum">
              <a:rPr kumimoji="0" lang="he-IL" altLang="en-US" sz="16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37</a:t>
            </a:fld>
            <a:endParaRPr kumimoji="0" lang="en-US" altLang="en-US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1139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t>Computer Vision by Y. Moses</a:t>
            </a:r>
          </a:p>
        </p:txBody>
      </p:sp>
      <p:sp>
        <p:nvSpPr>
          <p:cNvPr id="911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A line through two points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6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he-IL" dirty="0"/>
                  <a:t>Consider two points:</a:t>
                </a:r>
              </a:p>
              <a:p>
                <a:pPr marL="0" indent="0">
                  <a:buNone/>
                </a:pPr>
                <a:r>
                  <a:rPr lang="en-US" altLang="he-IL" dirty="0">
                    <a:solidFill>
                      <a:srgbClr val="008000"/>
                    </a:solidFill>
                  </a:rPr>
                  <a:t>   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he-IL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he-IL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he-IL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he-IL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he-IL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he-IL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he-IL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he-IL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he-IL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he-IL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he-IL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he-IL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he-IL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he-IL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he-IL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altLang="he-IL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he-IL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he-IL" dirty="0"/>
                  <a:t> and</a:t>
                </a:r>
                <a14:m>
                  <m:oMath xmlns:m="http://schemas.openxmlformats.org/officeDocument/2006/math">
                    <m:r>
                      <a:rPr lang="en-US" altLang="he-IL" b="0" i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̃"/>
                        <m:ctrlPr>
                          <a:rPr lang="en-US" altLang="he-IL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he-IL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altLang="he-IL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he-IL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he-IL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he-IL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he-IL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he-IL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he-IL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he-IL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he-IL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he-IL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he-IL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he-IL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he-IL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he-IL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he-IL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he-IL" dirty="0"/>
              </a:p>
              <a:p>
                <a:r>
                  <a:rPr lang="en-US" altLang="he-IL" dirty="0"/>
                  <a:t>The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he-IL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he-IL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</m:oMath>
                </a14:m>
                <a:r>
                  <a:rPr lang="en-US" altLang="he-IL" dirty="0"/>
                  <a:t> line connecting the two points: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he-IL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he-IL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he-IL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̃"/>
                        <m:ctrlPr>
                          <a:rPr lang="en-US" altLang="he-IL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he-IL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altLang="he-IL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he-IL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he-IL" dirty="0"/>
                  <a:t>  and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he-IL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he-IL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altLang="he-IL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̃"/>
                        <m:ctrlPr>
                          <a:rPr lang="en-US" altLang="he-IL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he-IL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altLang="he-IL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he-IL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he-IL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he-IL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he-IL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acc>
                    <m:r>
                      <a:rPr lang="en-US" altLang="he-IL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altLang="he-IL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he-IL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he-IL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acc>
                      <m:accPr>
                        <m:chr m:val="̃"/>
                        <m:ctrlPr>
                          <a:rPr lang="en-US" altLang="he-IL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he-IL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</m:oMath>
                </a14:m>
                <a:endParaRPr lang="en-US" altLang="he-IL" i="1" dirty="0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3686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1639" t="-1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084385" y="5492834"/>
                <a:ext cx="6924430" cy="5952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he-IL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he-IL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altLang="he-IL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̃"/>
                          <m:ctrlPr>
                            <a:rPr lang="en-US" altLang="he-IL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he-IL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altLang="he-IL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he-IL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he-IL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altLang="he-IL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altLang="he-IL" b="0" i="0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altLang="he-IL" b="0" i="0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he-IL" b="0" i="0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z</m:t>
                                  </m:r>
                                </m:sub>
                              </m:sSub>
                              <m:r>
                                <a:rPr lang="en-US" altLang="he-IL" b="0" i="0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he-IL" b="0" i="0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sub>
                              </m:sSub>
                              <m:r>
                                <a:rPr lang="en-US" altLang="he-IL" b="0" i="0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he-IL" b="0" i="1" smtClean="0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he-IL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4385" y="5492834"/>
                <a:ext cx="6924430" cy="59522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246726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36B502F6-E08C-4305-9CF7-A4E820492A56}" type="slidenum">
              <a:rPr kumimoji="0" lang="he-IL" altLang="en-US" sz="16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38</a:t>
            </a:fld>
            <a:endParaRPr kumimoji="0" lang="en-US" altLang="en-US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3187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t>Computer Vision by Y. Moses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Addition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Cartesian coordinates: </a:t>
            </a:r>
            <a:r>
              <a:rPr lang="en-US" altLang="en-US" i="1" dirty="0">
                <a:solidFill>
                  <a:srgbClr val="006600"/>
                </a:solidFill>
              </a:rPr>
              <a:t>(</a:t>
            </a:r>
            <a:r>
              <a:rPr lang="en-US" altLang="en-US" i="1" dirty="0" err="1">
                <a:solidFill>
                  <a:srgbClr val="006600"/>
                </a:solidFill>
              </a:rPr>
              <a:t>a,b</a:t>
            </a:r>
            <a:r>
              <a:rPr lang="en-US" altLang="en-US" i="1" dirty="0">
                <a:solidFill>
                  <a:srgbClr val="006600"/>
                </a:solidFill>
              </a:rPr>
              <a:t>)+(</a:t>
            </a:r>
            <a:r>
              <a:rPr lang="en-US" altLang="en-US" i="1" dirty="0" err="1">
                <a:solidFill>
                  <a:srgbClr val="006600"/>
                </a:solidFill>
              </a:rPr>
              <a:t>x,y</a:t>
            </a:r>
            <a:r>
              <a:rPr lang="en-US" altLang="en-US" i="1" dirty="0">
                <a:solidFill>
                  <a:srgbClr val="006600"/>
                </a:solidFill>
              </a:rPr>
              <a:t>)=(</a:t>
            </a:r>
            <a:r>
              <a:rPr lang="en-US" altLang="en-US" i="1" dirty="0" err="1">
                <a:solidFill>
                  <a:srgbClr val="006600"/>
                </a:solidFill>
              </a:rPr>
              <a:t>a+x,b+y</a:t>
            </a:r>
            <a:r>
              <a:rPr lang="en-US" altLang="en-US" i="1" dirty="0">
                <a:solidFill>
                  <a:srgbClr val="006600"/>
                </a:solidFill>
              </a:rPr>
              <a:t>)</a:t>
            </a:r>
          </a:p>
          <a:p>
            <a:r>
              <a:rPr lang="en-US" altLang="en-US" dirty="0" err="1"/>
              <a:t>Homogenoues</a:t>
            </a:r>
            <a:r>
              <a:rPr lang="en-US" altLang="en-US" dirty="0"/>
              <a:t> coordinates </a:t>
            </a:r>
            <a:r>
              <a:rPr lang="en-US" altLang="en-US" i="1" dirty="0">
                <a:solidFill>
                  <a:srgbClr val="006600"/>
                </a:solidFill>
              </a:rPr>
              <a:t>P</a:t>
            </a:r>
            <a:r>
              <a:rPr lang="en-US" altLang="en-US" i="1" baseline="30000" dirty="0">
                <a:solidFill>
                  <a:srgbClr val="006600"/>
                </a:solidFill>
              </a:rPr>
              <a:t>2</a:t>
            </a:r>
            <a:r>
              <a:rPr lang="en-US" altLang="en-US" baseline="30000" dirty="0"/>
              <a:t> </a:t>
            </a:r>
            <a:r>
              <a:rPr lang="en-US" altLang="en-US" dirty="0"/>
              <a:t>: </a:t>
            </a:r>
            <a:r>
              <a:rPr lang="en-US" altLang="en-US" i="1" dirty="0">
                <a:solidFill>
                  <a:srgbClr val="006600"/>
                </a:solidFill>
              </a:rPr>
              <a:t>(</a:t>
            </a:r>
            <a:r>
              <a:rPr lang="en-US" altLang="en-US" i="1" dirty="0" err="1">
                <a:solidFill>
                  <a:srgbClr val="006600"/>
                </a:solidFill>
              </a:rPr>
              <a:t>a,b,c</a:t>
            </a:r>
            <a:r>
              <a:rPr lang="en-US" altLang="en-US" i="1" dirty="0">
                <a:solidFill>
                  <a:srgbClr val="006600"/>
                </a:solidFill>
              </a:rPr>
              <a:t>)+(</a:t>
            </a:r>
            <a:r>
              <a:rPr lang="en-US" altLang="en-US" i="1" dirty="0" err="1">
                <a:solidFill>
                  <a:srgbClr val="006600"/>
                </a:solidFill>
              </a:rPr>
              <a:t>x,y,z</a:t>
            </a:r>
            <a:r>
              <a:rPr lang="en-US" altLang="en-US" i="1" dirty="0">
                <a:solidFill>
                  <a:srgbClr val="006600"/>
                </a:solidFill>
              </a:rPr>
              <a:t>)=(</a:t>
            </a:r>
            <a:r>
              <a:rPr lang="en-US" altLang="en-US" i="1" dirty="0" err="1">
                <a:solidFill>
                  <a:srgbClr val="006600"/>
                </a:solidFill>
              </a:rPr>
              <a:t>za+cx,zb+cy,cz</a:t>
            </a:r>
            <a:r>
              <a:rPr lang="en-US" altLang="en-US" i="1" dirty="0">
                <a:solidFill>
                  <a:srgbClr val="006600"/>
                </a:solidFill>
              </a:rPr>
              <a:t>)</a:t>
            </a:r>
          </a:p>
          <a:p>
            <a:r>
              <a:rPr lang="en-US" altLang="en-US" dirty="0" err="1"/>
              <a:t>Homogenoues</a:t>
            </a:r>
            <a:r>
              <a:rPr lang="en-US" altLang="en-US" dirty="0"/>
              <a:t> coordinates </a:t>
            </a:r>
            <a:r>
              <a:rPr lang="en-US" altLang="en-US" i="1" dirty="0">
                <a:solidFill>
                  <a:srgbClr val="006600"/>
                </a:solidFill>
              </a:rPr>
              <a:t>P</a:t>
            </a:r>
            <a:r>
              <a:rPr lang="en-US" altLang="en-US" i="1" baseline="30000" dirty="0">
                <a:solidFill>
                  <a:srgbClr val="006600"/>
                </a:solidFill>
              </a:rPr>
              <a:t>3</a:t>
            </a:r>
            <a:r>
              <a:rPr lang="en-US" altLang="en-US" baseline="30000" dirty="0"/>
              <a:t> </a:t>
            </a:r>
            <a:r>
              <a:rPr lang="en-US" altLang="en-US" dirty="0"/>
              <a:t>:</a:t>
            </a:r>
          </a:p>
          <a:p>
            <a:pPr marL="0" indent="0">
              <a:buNone/>
            </a:pPr>
            <a:r>
              <a:rPr lang="en-US" altLang="en-US" sz="2800" i="1" dirty="0">
                <a:solidFill>
                  <a:srgbClr val="006600"/>
                </a:solidFill>
              </a:rPr>
              <a:t>   (</a:t>
            </a:r>
            <a:r>
              <a:rPr lang="en-US" altLang="en-US" sz="2800" i="1" dirty="0" err="1">
                <a:solidFill>
                  <a:srgbClr val="006600"/>
                </a:solidFill>
              </a:rPr>
              <a:t>a,b,c,d</a:t>
            </a:r>
            <a:r>
              <a:rPr lang="en-US" altLang="en-US" sz="2800" i="1" dirty="0">
                <a:solidFill>
                  <a:srgbClr val="006600"/>
                </a:solidFill>
              </a:rPr>
              <a:t>)+(</a:t>
            </a:r>
            <a:r>
              <a:rPr lang="en-US" altLang="en-US" sz="2800" i="1" dirty="0" err="1">
                <a:solidFill>
                  <a:srgbClr val="006600"/>
                </a:solidFill>
              </a:rPr>
              <a:t>x,y,z,w</a:t>
            </a:r>
            <a:r>
              <a:rPr lang="en-US" altLang="en-US" sz="2800" i="1" dirty="0">
                <a:solidFill>
                  <a:srgbClr val="006600"/>
                </a:solidFill>
              </a:rPr>
              <a:t>)=	(</a:t>
            </a:r>
            <a:r>
              <a:rPr lang="en-US" altLang="en-US" sz="2800" i="1" dirty="0" err="1">
                <a:solidFill>
                  <a:srgbClr val="006600"/>
                </a:solidFill>
              </a:rPr>
              <a:t>wa+dx,wb+dy,wc+dz,dw</a:t>
            </a:r>
            <a:r>
              <a:rPr lang="en-US" altLang="en-US" sz="2800" i="1" dirty="0">
                <a:solidFill>
                  <a:srgbClr val="006600"/>
                </a:solidFill>
              </a:rPr>
              <a:t>)</a:t>
            </a:r>
          </a:p>
        </p:txBody>
      </p:sp>
      <p:sp>
        <p:nvSpPr>
          <p:cNvPr id="9319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he-IL" altLang="en-US" sz="24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2331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C28AB220-02FE-40F7-92ED-F6B282CC8EAA}" type="slidenum">
              <a:rPr kumimoji="0" lang="he-IL" altLang="en-US" sz="16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39</a:t>
            </a:fld>
            <a:endParaRPr kumimoji="0" lang="en-US" altLang="en-US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5235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t>Computer Vision by Y. Moses</a:t>
            </a:r>
          </a:p>
        </p:txBody>
      </p:sp>
      <p:sp>
        <p:nvSpPr>
          <p:cNvPr id="952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Scalar Multiplication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Cartesian coordinates: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/>
              <a:t>	</a:t>
            </a:r>
            <a:r>
              <a:rPr lang="en-US" altLang="en-US" i="1" dirty="0">
                <a:solidFill>
                  <a:srgbClr val="006600"/>
                </a:solidFill>
              </a:rPr>
              <a:t>x(</a:t>
            </a:r>
            <a:r>
              <a:rPr lang="en-US" altLang="en-US" i="1" dirty="0" err="1">
                <a:solidFill>
                  <a:srgbClr val="006600"/>
                </a:solidFill>
              </a:rPr>
              <a:t>a,b</a:t>
            </a:r>
            <a:r>
              <a:rPr lang="en-US" altLang="en-US" i="1" dirty="0">
                <a:solidFill>
                  <a:srgbClr val="006600"/>
                </a:solidFill>
              </a:rPr>
              <a:t>) =(</a:t>
            </a:r>
            <a:r>
              <a:rPr lang="en-US" altLang="en-US" i="1" dirty="0" err="1">
                <a:solidFill>
                  <a:srgbClr val="006600"/>
                </a:solidFill>
              </a:rPr>
              <a:t>xa,xb</a:t>
            </a:r>
            <a:r>
              <a:rPr lang="en-US" altLang="en-US" i="1" dirty="0">
                <a:solidFill>
                  <a:srgbClr val="006600"/>
                </a:solidFill>
              </a:rPr>
              <a:t>)</a:t>
            </a:r>
          </a:p>
          <a:p>
            <a:r>
              <a:rPr lang="en-US" altLang="en-US" dirty="0" err="1"/>
              <a:t>Homogenoues</a:t>
            </a:r>
            <a:r>
              <a:rPr lang="en-US" altLang="en-US" dirty="0"/>
              <a:t> coordinates </a:t>
            </a:r>
            <a:r>
              <a:rPr lang="en-US" altLang="en-US" i="1" dirty="0">
                <a:solidFill>
                  <a:srgbClr val="006600"/>
                </a:solidFill>
              </a:rPr>
              <a:t>P</a:t>
            </a:r>
            <a:r>
              <a:rPr lang="en-US" altLang="en-US" i="1" baseline="30000" dirty="0">
                <a:solidFill>
                  <a:srgbClr val="006600"/>
                </a:solidFill>
              </a:rPr>
              <a:t>2</a:t>
            </a:r>
            <a:r>
              <a:rPr lang="en-US" altLang="en-US" dirty="0"/>
              <a:t>: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dirty="0">
                <a:solidFill>
                  <a:srgbClr val="006600"/>
                </a:solidFill>
              </a:rPr>
              <a:t>	</a:t>
            </a:r>
            <a:r>
              <a:rPr lang="en-US" altLang="en-US" i="1" dirty="0">
                <a:solidFill>
                  <a:srgbClr val="006600"/>
                </a:solidFill>
              </a:rPr>
              <a:t>x(</a:t>
            </a:r>
            <a:r>
              <a:rPr lang="en-US" altLang="en-US" i="1" dirty="0" err="1">
                <a:solidFill>
                  <a:srgbClr val="006600"/>
                </a:solidFill>
              </a:rPr>
              <a:t>a,b,c</a:t>
            </a:r>
            <a:r>
              <a:rPr lang="en-US" altLang="en-US" i="1" dirty="0">
                <a:solidFill>
                  <a:srgbClr val="006600"/>
                </a:solidFill>
              </a:rPr>
              <a:t>) =(</a:t>
            </a:r>
            <a:r>
              <a:rPr lang="en-US" altLang="en-US" i="1" dirty="0" err="1">
                <a:solidFill>
                  <a:srgbClr val="006600"/>
                </a:solidFill>
              </a:rPr>
              <a:t>xa,xb,c</a:t>
            </a:r>
            <a:r>
              <a:rPr lang="en-US" altLang="en-US" i="1" dirty="0">
                <a:solidFill>
                  <a:srgbClr val="0066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4205715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4FE7157B-1384-4772-82E9-ECCA05E0902A}" type="slidenum">
              <a:rPr kumimoji="0" lang="he-IL" altLang="en-US" sz="16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4</a:t>
            </a:fld>
            <a:endParaRPr kumimoji="0" lang="en-US" altLang="en-US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0963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t>Computer Vision by Y. Moses</a:t>
            </a:r>
          </a:p>
        </p:txBody>
      </p:sp>
      <p:sp>
        <p:nvSpPr>
          <p:cNvPr id="40964" name="Rectangle 6"/>
          <p:cNvSpPr>
            <a:spLocks noChangeArrowheads="1"/>
          </p:cNvSpPr>
          <p:nvPr/>
        </p:nvSpPr>
        <p:spPr bwMode="auto">
          <a:xfrm>
            <a:off x="5603631" y="2631831"/>
            <a:ext cx="2667000" cy="19050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he-IL" altLang="he-IL" sz="24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graphicFrame>
        <p:nvGraphicFramePr>
          <p:cNvPr id="40965" name="Object 9"/>
          <p:cNvGraphicFramePr>
            <a:graphicFrameLocks noChangeAspect="1"/>
          </p:cNvGraphicFramePr>
          <p:nvPr/>
        </p:nvGraphicFramePr>
        <p:xfrm>
          <a:off x="5756031" y="3089031"/>
          <a:ext cx="681038" cy="146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857375" imgH="3995738" progId="MS_ClipArt_Gallery.2">
                  <p:embed/>
                </p:oleObj>
              </mc:Choice>
              <mc:Fallback>
                <p:oleObj name="Clip" r:id="rId3" imgW="1857375" imgH="3995738" progId="MS_ClipArt_Gallery.2">
                  <p:embed/>
                  <p:pic>
                    <p:nvPicPr>
                      <p:cNvPr id="4096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6031" y="3089031"/>
                        <a:ext cx="681038" cy="146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966" name="Group 30"/>
          <p:cNvGrpSpPr>
            <a:grpSpLocks/>
          </p:cNvGrpSpPr>
          <p:nvPr/>
        </p:nvGrpSpPr>
        <p:grpSpPr bwMode="auto">
          <a:xfrm>
            <a:off x="730006" y="2669931"/>
            <a:ext cx="3594100" cy="1897063"/>
            <a:chOff x="2" y="1032"/>
            <a:chExt cx="2264" cy="1195"/>
          </a:xfrm>
        </p:grpSpPr>
        <p:sp>
          <p:nvSpPr>
            <p:cNvPr id="40980" name="Rectangle 4"/>
            <p:cNvSpPr>
              <a:spLocks noChangeArrowheads="1"/>
            </p:cNvSpPr>
            <p:nvPr/>
          </p:nvSpPr>
          <p:spPr bwMode="auto">
            <a:xfrm>
              <a:off x="2" y="1032"/>
              <a:ext cx="2062" cy="1176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rgbClr val="003399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rgbClr val="003399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rgbClr val="003399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he-IL" altLang="he-IL" sz="2400">
                <a:solidFill>
                  <a:schemeClr val="tx1"/>
                </a:solidFill>
                <a:latin typeface="Times New Roman (Hebrew)" panose="02020603050405020304" pitchFamily="18" charset="0"/>
              </a:endParaRPr>
            </a:p>
          </p:txBody>
        </p:sp>
        <p:graphicFrame>
          <p:nvGraphicFramePr>
            <p:cNvPr id="40981" name="Object 8"/>
            <p:cNvGraphicFramePr>
              <a:graphicFrameLocks noChangeAspect="1"/>
            </p:cNvGraphicFramePr>
            <p:nvPr/>
          </p:nvGraphicFramePr>
          <p:xfrm>
            <a:off x="830" y="1296"/>
            <a:ext cx="429" cy="9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" imgW="1857375" imgH="3995738" progId="MS_ClipArt_Gallery.2">
                    <p:embed/>
                  </p:oleObj>
                </mc:Choice>
                <mc:Fallback>
                  <p:oleObj name="Clip" r:id="rId5" imgW="1857375" imgH="3995738" progId="MS_ClipArt_Gallery.2">
                    <p:embed/>
                    <p:pic>
                      <p:nvPicPr>
                        <p:cNvPr id="40981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0" y="1296"/>
                          <a:ext cx="429" cy="9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982" name="Object 10"/>
            <p:cNvGraphicFramePr>
              <a:graphicFrameLocks noChangeAspect="1"/>
            </p:cNvGraphicFramePr>
            <p:nvPr/>
          </p:nvGraphicFramePr>
          <p:xfrm>
            <a:off x="1440" y="1392"/>
            <a:ext cx="826" cy="8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6" imgW="5486400" imgH="5546725" progId="MS_ClipArt_Gallery.2">
                    <p:embed/>
                  </p:oleObj>
                </mc:Choice>
                <mc:Fallback>
                  <p:oleObj name="Clip" r:id="rId6" imgW="5486400" imgH="5546725" progId="MS_ClipArt_Gallery.2">
                    <p:embed/>
                    <p:pic>
                      <p:nvPicPr>
                        <p:cNvPr id="40982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1392"/>
                          <a:ext cx="826" cy="83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0967" name="Object 11"/>
          <p:cNvGraphicFramePr>
            <a:graphicFrameLocks noChangeAspect="1"/>
          </p:cNvGraphicFramePr>
          <p:nvPr/>
        </p:nvGraphicFramePr>
        <p:xfrm>
          <a:off x="6518031" y="3241431"/>
          <a:ext cx="1311275" cy="1325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8" imgW="5486400" imgH="5546725" progId="MS_ClipArt_Gallery.2">
                  <p:embed/>
                </p:oleObj>
              </mc:Choice>
              <mc:Fallback>
                <p:oleObj name="Clip" r:id="rId8" imgW="5486400" imgH="5546725" progId="MS_ClipArt_Gallery.2">
                  <p:embed/>
                  <p:pic>
                    <p:nvPicPr>
                      <p:cNvPr id="4096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8031" y="3241431"/>
                        <a:ext cx="1311275" cy="1325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73" name="Text Box 22"/>
          <p:cNvSpPr txBox="1">
            <a:spLocks noChangeArrowheads="1"/>
          </p:cNvSpPr>
          <p:nvPr/>
        </p:nvSpPr>
        <p:spPr bwMode="auto">
          <a:xfrm>
            <a:off x="1641231" y="2098431"/>
            <a:ext cx="19097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he-IL" sz="2800">
                <a:solidFill>
                  <a:srgbClr val="0033CC"/>
                </a:solidFill>
                <a:latin typeface="Times New Roman (Hebrew)" panose="02020603050405020304" pitchFamily="18" charset="0"/>
              </a:rPr>
              <a:t>Left image</a:t>
            </a:r>
          </a:p>
        </p:txBody>
      </p:sp>
      <p:sp>
        <p:nvSpPr>
          <p:cNvPr id="40974" name="Text Box 25"/>
          <p:cNvSpPr txBox="1">
            <a:spLocks noChangeArrowheads="1"/>
          </p:cNvSpPr>
          <p:nvPr/>
        </p:nvSpPr>
        <p:spPr bwMode="auto">
          <a:xfrm>
            <a:off x="5984631" y="2098431"/>
            <a:ext cx="22399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he-IL" sz="2800">
                <a:solidFill>
                  <a:srgbClr val="0033CC"/>
                </a:solidFill>
                <a:latin typeface="Times New Roman (Hebrew)" panose="02020603050405020304" pitchFamily="18" charset="0"/>
              </a:rPr>
              <a:t>Right image</a:t>
            </a:r>
          </a:p>
        </p:txBody>
      </p:sp>
      <p:sp>
        <p:nvSpPr>
          <p:cNvPr id="2" name="Oval 1"/>
          <p:cNvSpPr/>
          <p:nvPr/>
        </p:nvSpPr>
        <p:spPr bwMode="auto">
          <a:xfrm>
            <a:off x="2229320" y="3435349"/>
            <a:ext cx="85969" cy="70339"/>
          </a:xfrm>
          <a:prstGeom prst="ellips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 (Hebrew)" pitchFamily="18" charset="0"/>
            </a:endParaRPr>
          </a:p>
        </p:txBody>
      </p:sp>
      <p:sp>
        <p:nvSpPr>
          <p:cNvPr id="24" name="Oval 23"/>
          <p:cNvSpPr/>
          <p:nvPr/>
        </p:nvSpPr>
        <p:spPr bwMode="auto">
          <a:xfrm>
            <a:off x="6927786" y="3435349"/>
            <a:ext cx="85969" cy="70339"/>
          </a:xfrm>
          <a:prstGeom prst="ellipse">
            <a:avLst/>
          </a:prstGeom>
          <a:solidFill>
            <a:schemeClr val="accent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 (Hebrew)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043475" y="3370496"/>
                <a:ext cx="11819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475" y="3370496"/>
                <a:ext cx="1181955" cy="369332"/>
              </a:xfrm>
              <a:prstGeom prst="rect">
                <a:avLst/>
              </a:prstGeom>
              <a:blipFill>
                <a:blip r:embed="rId10"/>
                <a:stretch>
                  <a:fillRect r="-1031" b="-15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/>
          <p:cNvCxnSpPr/>
          <p:nvPr/>
        </p:nvCxnSpPr>
        <p:spPr bwMode="auto">
          <a:xfrm flipV="1">
            <a:off x="2292521" y="4602900"/>
            <a:ext cx="446989" cy="536109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1" name="Straight Connector 30"/>
          <p:cNvCxnSpPr/>
          <p:nvPr/>
        </p:nvCxnSpPr>
        <p:spPr bwMode="auto">
          <a:xfrm flipH="1" flipV="1">
            <a:off x="6454264" y="4602900"/>
            <a:ext cx="610171" cy="536109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6690945" y="3011639"/>
                <a:ext cx="14292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0945" y="3011639"/>
                <a:ext cx="1429240" cy="369332"/>
              </a:xfrm>
              <a:prstGeom prst="rect">
                <a:avLst/>
              </a:prstGeom>
              <a:blipFill rotWithShape="0"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/>
          <p:cNvCxnSpPr/>
          <p:nvPr/>
        </p:nvCxnSpPr>
        <p:spPr bwMode="auto">
          <a:xfrm>
            <a:off x="6454264" y="4536831"/>
            <a:ext cx="473522" cy="17463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rgbClr val="008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4" name="Straight Connector 53"/>
          <p:cNvCxnSpPr/>
          <p:nvPr/>
        </p:nvCxnSpPr>
        <p:spPr bwMode="auto">
          <a:xfrm>
            <a:off x="2295211" y="4561803"/>
            <a:ext cx="418851" cy="2382"/>
          </a:xfrm>
          <a:prstGeom prst="line">
            <a:avLst/>
          </a:prstGeom>
          <a:solidFill>
            <a:schemeClr val="accent1"/>
          </a:solidFill>
          <a:ln w="57150" cap="sq" cmpd="sng" algn="ctr">
            <a:solidFill>
              <a:srgbClr val="008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6564068" y="4473701"/>
                <a:ext cx="1219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4068" y="4473701"/>
                <a:ext cx="1219200" cy="461665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2225430" y="4621281"/>
                <a:ext cx="1219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430" y="4621281"/>
                <a:ext cx="1219200" cy="461665"/>
              </a:xfrm>
              <a:prstGeom prst="rect">
                <a:avLst/>
              </a:prstGeom>
              <a:blipFill>
                <a:blip r:embed="rId13"/>
                <a:stretch>
                  <a:fillRect b="-394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102339" y="5228493"/>
                <a:ext cx="3126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2339" y="5228493"/>
                <a:ext cx="312615" cy="461665"/>
              </a:xfrm>
              <a:prstGeom prst="rect">
                <a:avLst/>
              </a:prstGeom>
              <a:blipFill rotWithShape="0">
                <a:blip r:embed="rId14"/>
                <a:stretch>
                  <a:fillRect l="-5882" r="-45098"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814462" y="5085375"/>
                <a:ext cx="31261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4462" y="5085375"/>
                <a:ext cx="312615" cy="461665"/>
              </a:xfrm>
              <a:prstGeom prst="rect">
                <a:avLst/>
              </a:prstGeom>
              <a:blipFill rotWithShape="0">
                <a:blip r:embed="rId15"/>
                <a:stretch>
                  <a:fillRect l="-5882" r="-52941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/>
          <p:cNvCxnSpPr>
            <a:cxnSpLocks/>
            <a:stCxn id="2" idx="4"/>
          </p:cNvCxnSpPr>
          <p:nvPr/>
        </p:nvCxnSpPr>
        <p:spPr bwMode="auto">
          <a:xfrm flipH="1">
            <a:off x="2255641" y="3505688"/>
            <a:ext cx="16664" cy="1097212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rgbClr val="008000"/>
            </a:solidFill>
            <a:prstDash val="sysDash"/>
            <a:round/>
            <a:headEnd type="none" w="sm" len="sm"/>
            <a:tailEnd type="none" w="sm" len="sm"/>
          </a:ln>
          <a:effectLst/>
        </p:spPr>
      </p:cxnSp>
      <p:cxnSp>
        <p:nvCxnSpPr>
          <p:cNvPr id="28" name="Straight Connector 27"/>
          <p:cNvCxnSpPr/>
          <p:nvPr/>
        </p:nvCxnSpPr>
        <p:spPr bwMode="auto">
          <a:xfrm flipH="1">
            <a:off x="6933364" y="3457825"/>
            <a:ext cx="21053" cy="1047738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rgbClr val="008000"/>
            </a:solidFill>
            <a:prstDash val="sysDash"/>
            <a:round/>
            <a:headEnd type="none" w="sm" len="sm"/>
            <a:tailEnd type="none" w="sm" len="sm"/>
          </a:ln>
          <a:effectLst/>
        </p:spPr>
      </p:cxnSp>
      <p:cxnSp>
        <p:nvCxnSpPr>
          <p:cNvPr id="32" name="Straight Connector 31"/>
          <p:cNvCxnSpPr/>
          <p:nvPr/>
        </p:nvCxnSpPr>
        <p:spPr bwMode="auto">
          <a:xfrm flipV="1">
            <a:off x="4014276" y="2422769"/>
            <a:ext cx="359403" cy="519113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4" name="Straight Connector 33"/>
          <p:cNvCxnSpPr/>
          <p:nvPr/>
        </p:nvCxnSpPr>
        <p:spPr bwMode="auto">
          <a:xfrm flipV="1">
            <a:off x="2745540" y="2941882"/>
            <a:ext cx="1265805" cy="1627172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 flipH="1" flipV="1">
            <a:off x="5595717" y="3749457"/>
            <a:ext cx="858548" cy="839761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>
            <a:off x="4384524" y="2422770"/>
            <a:ext cx="1219107" cy="1326687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973175-C198-48DE-AADD-F64466D7BA1F}"/>
              </a:ext>
            </a:extLst>
          </p:cNvPr>
          <p:cNvCxnSpPr>
            <a:cxnSpLocks/>
          </p:cNvCxnSpPr>
          <p:nvPr/>
        </p:nvCxnSpPr>
        <p:spPr bwMode="auto">
          <a:xfrm>
            <a:off x="730006" y="3477031"/>
            <a:ext cx="7683988" cy="14867"/>
          </a:xfrm>
          <a:prstGeom prst="line">
            <a:avLst/>
          </a:prstGeom>
          <a:solidFill>
            <a:schemeClr val="accent1"/>
          </a:solidFill>
          <a:ln w="12700" cap="sq" cmpd="sng" algn="ctr">
            <a:solidFill>
              <a:schemeClr val="bg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aphicFrame>
        <p:nvGraphicFramePr>
          <p:cNvPr id="39" name="Object 9">
            <a:extLst>
              <a:ext uri="{FF2B5EF4-FFF2-40B4-BE49-F238E27FC236}">
                <a16:creationId xmlns:a16="http://schemas.microsoft.com/office/drawing/2014/main" id="{36B762BF-2A53-4B0E-B2A8-A149818112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92641" y="995891"/>
          <a:ext cx="681038" cy="1465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857375" imgH="3995738" progId="MS_ClipArt_Gallery.2">
                  <p:embed/>
                </p:oleObj>
              </mc:Choice>
              <mc:Fallback>
                <p:oleObj name="Clip" r:id="rId3" imgW="1857375" imgH="3995738" progId="MS_ClipArt_Gallery.2">
                  <p:embed/>
                  <p:pic>
                    <p:nvPicPr>
                      <p:cNvPr id="39" name="Object 9">
                        <a:extLst>
                          <a:ext uri="{FF2B5EF4-FFF2-40B4-BE49-F238E27FC236}">
                            <a16:creationId xmlns:a16="http://schemas.microsoft.com/office/drawing/2014/main" id="{36B762BF-2A53-4B0E-B2A8-A149818112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2641" y="995891"/>
                        <a:ext cx="681038" cy="1465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81449ECF-7BFB-432F-B2F5-B5B3D7BEB6D3}"/>
              </a:ext>
            </a:extLst>
          </p:cNvPr>
          <p:cNvSpPr txBox="1"/>
          <p:nvPr/>
        </p:nvSpPr>
        <p:spPr>
          <a:xfrm>
            <a:off x="8367727" y="3150138"/>
            <a:ext cx="333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  <a:endParaRPr lang="en-IL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6879C02-19C1-41E7-B720-60E9DC723B6C}"/>
              </a:ext>
            </a:extLst>
          </p:cNvPr>
          <p:cNvCxnSpPr>
            <a:cxnSpLocks/>
          </p:cNvCxnSpPr>
          <p:nvPr/>
        </p:nvCxnSpPr>
        <p:spPr bwMode="auto">
          <a:xfrm flipH="1">
            <a:off x="2725494" y="3477031"/>
            <a:ext cx="14016" cy="105980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A23E09F-6EBC-48B0-BAE6-F999460CCBDB}"/>
              </a:ext>
            </a:extLst>
          </p:cNvPr>
          <p:cNvCxnSpPr>
            <a:cxnSpLocks/>
          </p:cNvCxnSpPr>
          <p:nvPr/>
        </p:nvCxnSpPr>
        <p:spPr bwMode="auto">
          <a:xfrm flipH="1">
            <a:off x="6415373" y="3484679"/>
            <a:ext cx="14016" cy="1059800"/>
          </a:xfrm>
          <a:prstGeom prst="line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59E26E6-4847-4950-AD4B-218979AE8474}"/>
              </a:ext>
            </a:extLst>
          </p:cNvPr>
          <p:cNvCxnSpPr/>
          <p:nvPr/>
        </p:nvCxnSpPr>
        <p:spPr bwMode="auto">
          <a:xfrm>
            <a:off x="2301734" y="3487457"/>
            <a:ext cx="418851" cy="2382"/>
          </a:xfrm>
          <a:prstGeom prst="line">
            <a:avLst/>
          </a:prstGeom>
          <a:ln w="9525" cap="flat" cmpd="sng" algn="ctr">
            <a:solidFill>
              <a:srgbClr val="008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6C2926A5-BFCE-4A5B-903E-79CC9A17D556}"/>
              </a:ext>
            </a:extLst>
          </p:cNvPr>
          <p:cNvCxnSpPr>
            <a:cxnSpLocks/>
            <a:endCxn id="24" idx="3"/>
          </p:cNvCxnSpPr>
          <p:nvPr/>
        </p:nvCxnSpPr>
        <p:spPr bwMode="auto">
          <a:xfrm>
            <a:off x="6424509" y="3480548"/>
            <a:ext cx="515867" cy="14839"/>
          </a:xfrm>
          <a:prstGeom prst="line">
            <a:avLst/>
          </a:prstGeom>
          <a:ln w="9525" cap="flat" cmpd="sng" algn="ctr">
            <a:solidFill>
              <a:srgbClr val="008000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" name="Group 5">
            <a:extLst>
              <a:ext uri="{FF2B5EF4-FFF2-40B4-BE49-F238E27FC236}">
                <a16:creationId xmlns:a16="http://schemas.microsoft.com/office/drawing/2014/main" id="{5E222A02-4F69-14AB-693F-F6031C462892}"/>
              </a:ext>
            </a:extLst>
          </p:cNvPr>
          <p:cNvGrpSpPr/>
          <p:nvPr/>
        </p:nvGrpSpPr>
        <p:grpSpPr>
          <a:xfrm>
            <a:off x="5942564" y="152400"/>
            <a:ext cx="2937164" cy="1545072"/>
            <a:chOff x="1036638" y="2120900"/>
            <a:chExt cx="7665798" cy="3717562"/>
          </a:xfrm>
        </p:grpSpPr>
        <p:sp>
          <p:nvSpPr>
            <p:cNvPr id="10" name="AutoShape 8" descr="Recycled paper">
              <a:extLst>
                <a:ext uri="{FF2B5EF4-FFF2-40B4-BE49-F238E27FC236}">
                  <a16:creationId xmlns:a16="http://schemas.microsoft.com/office/drawing/2014/main" id="{A37D96A7-F070-E9F2-39EB-E696E67D952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4003675" y="3103563"/>
              <a:ext cx="2473325" cy="1558925"/>
            </a:xfrm>
            <a:prstGeom prst="parallelogram">
              <a:avLst>
                <a:gd name="adj" fmla="val 39664"/>
              </a:avLst>
            </a:prstGeom>
            <a:blipFill dpi="0" rotWithShape="0">
              <a:blip r:embed="rId16"/>
              <a:srcRect/>
              <a:tile tx="0" ty="0" sx="100000" sy="100000" flip="none" algn="tl"/>
            </a:blipFill>
            <a:ln w="12700" cap="sq">
              <a:solidFill>
                <a:srgbClr val="0033CC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rgbClr val="003399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rgbClr val="003399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rgbClr val="003399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he-IL" altLang="he-IL" sz="1100">
                <a:solidFill>
                  <a:schemeClr val="tx1"/>
                </a:solidFill>
                <a:latin typeface="Times New Roman (Hebrew)" panose="02020603050405020304" pitchFamily="18" charset="0"/>
              </a:endParaRPr>
            </a:p>
          </p:txBody>
        </p:sp>
        <p:sp>
          <p:nvSpPr>
            <p:cNvPr id="11" name="Line 5">
              <a:extLst>
                <a:ext uri="{FF2B5EF4-FFF2-40B4-BE49-F238E27FC236}">
                  <a16:creationId xmlns:a16="http://schemas.microsoft.com/office/drawing/2014/main" id="{69AD161C-17F0-381E-FADA-4A84B3D3D7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95613" y="3983038"/>
              <a:ext cx="3854450" cy="19050"/>
            </a:xfrm>
            <a:prstGeom prst="line">
              <a:avLst/>
            </a:prstGeom>
            <a:noFill/>
            <a:ln w="19050" cap="sq">
              <a:solidFill>
                <a:srgbClr val="990099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12" name="Rectangle 9" descr="Recycled paper">
              <a:extLst>
                <a:ext uri="{FF2B5EF4-FFF2-40B4-BE49-F238E27FC236}">
                  <a16:creationId xmlns:a16="http://schemas.microsoft.com/office/drawing/2014/main" id="{DCE99873-6AF6-A221-A92F-0FA9E834DE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0400" y="3956050"/>
              <a:ext cx="727075" cy="149225"/>
            </a:xfrm>
            <a:prstGeom prst="rect">
              <a:avLst/>
            </a:prstGeom>
            <a:blipFill dpi="0" rotWithShape="0">
              <a:blip r:embed="rId1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rgbClr val="003399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rgbClr val="003399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rgbClr val="003399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he-IL" altLang="he-IL" sz="1100">
                <a:solidFill>
                  <a:schemeClr val="tx1"/>
                </a:solidFill>
                <a:latin typeface="Times New Roman (Hebrew)" panose="02020603050405020304" pitchFamily="18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5D89AFB-4A73-B978-B3CA-BFD7D886D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7788" y="3952875"/>
              <a:ext cx="71437" cy="69850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rgbClr val="003399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rgbClr val="003399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rgbClr val="003399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he-IL" altLang="he-IL" sz="1100">
                <a:solidFill>
                  <a:schemeClr val="tx1"/>
                </a:solidFill>
                <a:latin typeface="Times New Roman (Hebrew)" panose="02020603050405020304" pitchFamily="18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260BEAE-7961-AD8D-E7EC-5E7E2E9EA7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8938" y="3106738"/>
              <a:ext cx="71437" cy="69850"/>
            </a:xfrm>
            <a:prstGeom prst="ellipse">
              <a:avLst/>
            </a:prstGeom>
            <a:solidFill>
              <a:srgbClr val="FF00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rgbClr val="003399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rgbClr val="003399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rgbClr val="003399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he-IL" altLang="he-IL" sz="1100">
                <a:solidFill>
                  <a:schemeClr val="tx1"/>
                </a:solidFill>
                <a:latin typeface="Times New Roman (Hebrew)" panose="02020603050405020304" pitchFamily="18" charset="0"/>
              </a:endParaRPr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214F76EE-9811-9612-4780-7802CAFB377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78150" y="3143250"/>
              <a:ext cx="3759200" cy="8397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17" name="Oval 15">
              <a:extLst>
                <a:ext uri="{FF2B5EF4-FFF2-40B4-BE49-F238E27FC236}">
                  <a16:creationId xmlns:a16="http://schemas.microsoft.com/office/drawing/2014/main" id="{74D81CB8-BB8E-3148-BF71-C94F0C65C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49825" y="3511550"/>
              <a:ext cx="71438" cy="69850"/>
            </a:xfrm>
            <a:prstGeom prst="ellipse">
              <a:avLst/>
            </a:prstGeom>
            <a:solidFill>
              <a:srgbClr val="FF00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rgbClr val="003399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rgbClr val="003399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rgbClr val="003399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he-IL" altLang="he-IL" sz="1100">
                <a:solidFill>
                  <a:schemeClr val="tx1"/>
                </a:solidFill>
                <a:latin typeface="Times New Roman (Hebrew)" panose="02020603050405020304" pitchFamily="18" charset="0"/>
              </a:endParaRPr>
            </a:p>
          </p:txBody>
        </p:sp>
        <p:sp>
          <p:nvSpPr>
            <p:cNvPr id="18" name="Rectangle 16" descr="Recycled paper">
              <a:extLst>
                <a:ext uri="{FF2B5EF4-FFF2-40B4-BE49-F238E27FC236}">
                  <a16:creationId xmlns:a16="http://schemas.microsoft.com/office/drawing/2014/main" id="{6B965CD2-B94D-F387-4D36-02BEBBDC9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2625" y="3475038"/>
              <a:ext cx="436563" cy="252412"/>
            </a:xfrm>
            <a:prstGeom prst="rect">
              <a:avLst/>
            </a:prstGeom>
            <a:blipFill dpi="0" rotWithShape="0">
              <a:blip r:embed="rId16"/>
              <a:srcRect/>
              <a:tile tx="0" ty="0" sx="100000" sy="100000" flip="none" algn="tl"/>
            </a:blipFill>
            <a:ln>
              <a:noFill/>
            </a:ln>
            <a:extLs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rgbClr val="003399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rgbClr val="003399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rgbClr val="003399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he-IL" altLang="he-IL" sz="1100">
                <a:solidFill>
                  <a:schemeClr val="tx1"/>
                </a:solidFill>
                <a:latin typeface="Times New Roman (Hebrew)" panose="02020603050405020304" pitchFamily="18" charset="0"/>
              </a:endParaRPr>
            </a:p>
          </p:txBody>
        </p:sp>
        <p:sp>
          <p:nvSpPr>
            <p:cNvPr id="19" name="Oval 17">
              <a:extLst>
                <a:ext uri="{FF2B5EF4-FFF2-40B4-BE49-F238E27FC236}">
                  <a16:creationId xmlns:a16="http://schemas.microsoft.com/office/drawing/2014/main" id="{73165F36-535C-1C86-63D5-AC4578FD24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2113" y="3946525"/>
              <a:ext cx="71437" cy="69850"/>
            </a:xfrm>
            <a:prstGeom prst="ellipse">
              <a:avLst/>
            </a:prstGeom>
            <a:solidFill>
              <a:schemeClr val="tx1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rgbClr val="003399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rgbClr val="003399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rgbClr val="003399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he-IL" altLang="he-IL" sz="1100">
                <a:solidFill>
                  <a:schemeClr val="tx1"/>
                </a:solidFill>
                <a:latin typeface="Times New Roman (Hebrew)" panose="02020603050405020304" pitchFamily="18" charset="0"/>
              </a:endParaRPr>
            </a:p>
          </p:txBody>
        </p:sp>
        <p:grpSp>
          <p:nvGrpSpPr>
            <p:cNvPr id="20" name="Group 25">
              <a:extLst>
                <a:ext uri="{FF2B5EF4-FFF2-40B4-BE49-F238E27FC236}">
                  <a16:creationId xmlns:a16="http://schemas.microsoft.com/office/drawing/2014/main" id="{1640677C-4CDC-F963-5856-A922C70674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99038" y="3024188"/>
              <a:ext cx="1031875" cy="949325"/>
              <a:chOff x="1967" y="2170"/>
              <a:chExt cx="650" cy="598"/>
            </a:xfrm>
          </p:grpSpPr>
          <p:sp>
            <p:nvSpPr>
              <p:cNvPr id="56" name="Line 10">
                <a:extLst>
                  <a:ext uri="{FF2B5EF4-FFF2-40B4-BE49-F238E27FC236}">
                    <a16:creationId xmlns:a16="http://schemas.microsoft.com/office/drawing/2014/main" id="{BB841FBC-BD38-70EE-8BE6-DF0E84FF1E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98" y="2539"/>
                <a:ext cx="253" cy="229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100"/>
              </a:p>
            </p:txBody>
          </p:sp>
          <p:sp>
            <p:nvSpPr>
              <p:cNvPr id="58" name="Line 11">
                <a:extLst>
                  <a:ext uri="{FF2B5EF4-FFF2-40B4-BE49-F238E27FC236}">
                    <a16:creationId xmlns:a16="http://schemas.microsoft.com/office/drawing/2014/main" id="{FEA9BD48-615F-5F88-6375-BC71E9272E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87" y="2363"/>
                <a:ext cx="12" cy="394"/>
              </a:xfrm>
              <a:prstGeom prst="line">
                <a:avLst/>
              </a:prstGeom>
              <a:noFill/>
              <a:ln w="19050" cap="sq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100"/>
              </a:p>
            </p:txBody>
          </p:sp>
          <p:sp>
            <p:nvSpPr>
              <p:cNvPr id="59" name="Text Box 18">
                <a:extLst>
                  <a:ext uri="{FF2B5EF4-FFF2-40B4-BE49-F238E27FC236}">
                    <a16:creationId xmlns:a16="http://schemas.microsoft.com/office/drawing/2014/main" id="{75EE2965-44DC-BD87-3945-E81936487D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28" y="2403"/>
                <a:ext cx="289" cy="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32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8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4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0" lang="en-US" altLang="he-IL" sz="1000">
                    <a:solidFill>
                      <a:schemeClr val="tx1"/>
                    </a:solidFill>
                    <a:latin typeface="Times New Roman (Hebrew)" panose="02020603050405020304" pitchFamily="18" charset="0"/>
                  </a:rPr>
                  <a:t>x</a:t>
                </a:r>
                <a:endParaRPr kumimoji="0" lang="en-GB" altLang="he-IL" sz="1000">
                  <a:solidFill>
                    <a:schemeClr val="tx1"/>
                  </a:solidFill>
                  <a:latin typeface="Times New Roman (Hebrew)" panose="02020603050405020304" pitchFamily="18" charset="0"/>
                </a:endParaRPr>
              </a:p>
            </p:txBody>
          </p:sp>
          <p:sp>
            <p:nvSpPr>
              <p:cNvPr id="60" name="Text Box 22">
                <a:extLst>
                  <a:ext uri="{FF2B5EF4-FFF2-40B4-BE49-F238E27FC236}">
                    <a16:creationId xmlns:a16="http://schemas.microsoft.com/office/drawing/2014/main" id="{DA4CE590-9564-785B-8710-B98D1402655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7" y="2170"/>
                <a:ext cx="289" cy="29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32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8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4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0" lang="en-US" altLang="he-IL" sz="1000">
                    <a:solidFill>
                      <a:schemeClr val="tx1"/>
                    </a:solidFill>
                    <a:latin typeface="Times New Roman (Hebrew)" panose="02020603050405020304" pitchFamily="18" charset="0"/>
                  </a:rPr>
                  <a:t>y</a:t>
                </a:r>
                <a:endParaRPr kumimoji="0" lang="en-GB" altLang="he-IL" sz="1000">
                  <a:solidFill>
                    <a:schemeClr val="tx1"/>
                  </a:solidFill>
                  <a:latin typeface="Times New Roman (Hebrew)" panose="02020603050405020304" pitchFamily="18" charset="0"/>
                </a:endParaRPr>
              </a:p>
            </p:txBody>
          </p:sp>
        </p:grpSp>
        <p:grpSp>
          <p:nvGrpSpPr>
            <p:cNvPr id="21" name="Group 40">
              <a:extLst>
                <a:ext uri="{FF2B5EF4-FFF2-40B4-BE49-F238E27FC236}">
                  <a16:creationId xmlns:a16="http://schemas.microsoft.com/office/drawing/2014/main" id="{49E2B1B8-4466-7192-EE32-1BB3D28ACB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9375" y="2120900"/>
              <a:ext cx="4649788" cy="2133600"/>
              <a:chOff x="1650" y="1336"/>
              <a:chExt cx="2929" cy="1344"/>
            </a:xfrm>
          </p:grpSpPr>
          <p:sp>
            <p:nvSpPr>
              <p:cNvPr id="49" name="Text Box 21">
                <a:extLst>
                  <a:ext uri="{FF2B5EF4-FFF2-40B4-BE49-F238E27FC236}">
                    <a16:creationId xmlns:a16="http://schemas.microsoft.com/office/drawing/2014/main" id="{4639DD76-7D53-4F87-F392-AC8735CC6B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50" y="1336"/>
                <a:ext cx="289" cy="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32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8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4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0" lang="en-US" altLang="he-IL" sz="1100">
                    <a:solidFill>
                      <a:srgbClr val="990099"/>
                    </a:solidFill>
                    <a:latin typeface="Times New Roman (Hebrew)" panose="02020603050405020304" pitchFamily="18" charset="0"/>
                  </a:rPr>
                  <a:t>y</a:t>
                </a:r>
                <a:endParaRPr kumimoji="0" lang="en-GB" altLang="he-IL" sz="1100">
                  <a:solidFill>
                    <a:srgbClr val="990099"/>
                  </a:solidFill>
                  <a:latin typeface="Times New Roman (Hebrew)" panose="02020603050405020304" pitchFamily="18" charset="0"/>
                </a:endParaRPr>
              </a:p>
            </p:txBody>
          </p:sp>
          <p:sp>
            <p:nvSpPr>
              <p:cNvPr id="50" name="Line 6">
                <a:extLst>
                  <a:ext uri="{FF2B5EF4-FFF2-40B4-BE49-F238E27FC236}">
                    <a16:creationId xmlns:a16="http://schemas.microsoft.com/office/drawing/2014/main" id="{53A830FC-E3DD-6BF9-3E43-67739CE56B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81" y="1510"/>
                <a:ext cx="6" cy="1005"/>
              </a:xfrm>
              <a:prstGeom prst="line">
                <a:avLst/>
              </a:prstGeom>
              <a:noFill/>
              <a:ln w="19050" cap="sq">
                <a:solidFill>
                  <a:srgbClr val="990099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100"/>
              </a:p>
            </p:txBody>
          </p:sp>
          <p:sp>
            <p:nvSpPr>
              <p:cNvPr id="52" name="Line 7">
                <a:extLst>
                  <a:ext uri="{FF2B5EF4-FFF2-40B4-BE49-F238E27FC236}">
                    <a16:creationId xmlns:a16="http://schemas.microsoft.com/office/drawing/2014/main" id="{E013ECE4-D864-80B9-7444-7A3DF938A8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876" y="1951"/>
                <a:ext cx="799" cy="558"/>
              </a:xfrm>
              <a:prstGeom prst="line">
                <a:avLst/>
              </a:prstGeom>
              <a:noFill/>
              <a:ln w="19050" cap="sq">
                <a:solidFill>
                  <a:srgbClr val="990099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100"/>
              </a:p>
            </p:txBody>
          </p:sp>
          <p:sp>
            <p:nvSpPr>
              <p:cNvPr id="53" name="Text Box 19">
                <a:extLst>
                  <a:ext uri="{FF2B5EF4-FFF2-40B4-BE49-F238E27FC236}">
                    <a16:creationId xmlns:a16="http://schemas.microsoft.com/office/drawing/2014/main" id="{1E283683-20F7-39FA-56A6-5B43D219DF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07" y="1739"/>
                <a:ext cx="289" cy="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32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8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4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0" lang="en-US" altLang="he-IL" sz="1100">
                    <a:solidFill>
                      <a:srgbClr val="990099"/>
                    </a:solidFill>
                    <a:latin typeface="Times New Roman (Hebrew)" panose="02020603050405020304" pitchFamily="18" charset="0"/>
                  </a:rPr>
                  <a:t>x</a:t>
                </a:r>
                <a:endParaRPr kumimoji="0" lang="en-GB" altLang="he-IL" sz="1100">
                  <a:solidFill>
                    <a:srgbClr val="990099"/>
                  </a:solidFill>
                  <a:latin typeface="Times New Roman (Hebrew)" panose="02020603050405020304" pitchFamily="18" charset="0"/>
                </a:endParaRPr>
              </a:p>
            </p:txBody>
          </p:sp>
          <p:sp>
            <p:nvSpPr>
              <p:cNvPr id="55" name="Text Box 23">
                <a:extLst>
                  <a:ext uri="{FF2B5EF4-FFF2-40B4-BE49-F238E27FC236}">
                    <a16:creationId xmlns:a16="http://schemas.microsoft.com/office/drawing/2014/main" id="{7E265201-689B-8090-2791-D0DE600AE6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90" y="2365"/>
                <a:ext cx="289" cy="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32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8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4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0" lang="en-US" altLang="he-IL" sz="1100">
                    <a:solidFill>
                      <a:srgbClr val="990099"/>
                    </a:solidFill>
                    <a:latin typeface="Times New Roman (Hebrew)" panose="02020603050405020304" pitchFamily="18" charset="0"/>
                  </a:rPr>
                  <a:t>z</a:t>
                </a:r>
                <a:endParaRPr kumimoji="0" lang="en-GB" altLang="he-IL" sz="1100">
                  <a:solidFill>
                    <a:srgbClr val="990099"/>
                  </a:solidFill>
                  <a:latin typeface="Times New Roman (Hebrew)" panose="02020603050405020304" pitchFamily="18" charset="0"/>
                </a:endParaRPr>
              </a:p>
            </p:txBody>
          </p:sp>
        </p:grpSp>
        <p:sp>
          <p:nvSpPr>
            <p:cNvPr id="22" name="Text Box 26">
              <a:extLst>
                <a:ext uri="{FF2B5EF4-FFF2-40B4-BE49-F238E27FC236}">
                  <a16:creationId xmlns:a16="http://schemas.microsoft.com/office/drawing/2014/main" id="{5B6B5B75-A960-697E-6E96-92C1F09CC3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46663" y="5014914"/>
              <a:ext cx="1211345" cy="8235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rgbClr val="003399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rgbClr val="003399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rgbClr val="003399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he-IL" sz="1100">
                  <a:solidFill>
                    <a:srgbClr val="0033CC"/>
                  </a:solidFill>
                  <a:latin typeface="Comic Sans MS" panose="030F0702030302020204" pitchFamily="66" charset="0"/>
                </a:rPr>
                <a:t>Image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he-IL" sz="1100">
                  <a:solidFill>
                    <a:srgbClr val="0033CC"/>
                  </a:solidFill>
                  <a:latin typeface="Comic Sans MS" panose="030F0702030302020204" pitchFamily="66" charset="0"/>
                </a:rPr>
                <a:t>Plane</a:t>
              </a:r>
            </a:p>
          </p:txBody>
        </p:sp>
        <p:grpSp>
          <p:nvGrpSpPr>
            <p:cNvPr id="23" name="Group 38">
              <a:extLst>
                <a:ext uri="{FF2B5EF4-FFF2-40B4-BE49-F238E27FC236}">
                  <a16:creationId xmlns:a16="http://schemas.microsoft.com/office/drawing/2014/main" id="{C684CEFD-EC54-30B4-8F06-FA3AE84D2A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16225" y="4056065"/>
              <a:ext cx="2282825" cy="1712913"/>
              <a:chOff x="1774" y="2555"/>
              <a:chExt cx="1438" cy="1079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B0161BF4-F547-83D3-0BBB-0823B4BAA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74" y="3237"/>
                <a:ext cx="488" cy="3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32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8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4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he-IL" sz="1100" dirty="0">
                    <a:solidFill>
                      <a:srgbClr val="008000"/>
                    </a:solidFill>
                    <a:latin typeface="Comic Sans MS" panose="030F0702030302020204" pitchFamily="66" charset="0"/>
                  </a:rPr>
                  <a:t>O</a:t>
                </a:r>
              </a:p>
            </p:txBody>
          </p:sp>
          <p:sp>
            <p:nvSpPr>
              <p:cNvPr id="48" name="Line 28">
                <a:extLst>
                  <a:ext uri="{FF2B5EF4-FFF2-40B4-BE49-F238E27FC236}">
                    <a16:creationId xmlns:a16="http://schemas.microsoft.com/office/drawing/2014/main" id="{81A264C3-55A5-6577-B1F2-72B97467A1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225" y="2555"/>
                <a:ext cx="987" cy="812"/>
              </a:xfrm>
              <a:prstGeom prst="line">
                <a:avLst/>
              </a:prstGeom>
              <a:noFill/>
              <a:ln w="28575">
                <a:solidFill>
                  <a:srgbClr val="008000"/>
                </a:solidFill>
                <a:prstDash val="sysDot"/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100"/>
              </a:p>
            </p:txBody>
          </p:sp>
        </p:grpSp>
        <p:sp>
          <p:nvSpPr>
            <p:cNvPr id="26" name="Text Box 29">
              <a:extLst>
                <a:ext uri="{FF2B5EF4-FFF2-40B4-BE49-F238E27FC236}">
                  <a16:creationId xmlns:a16="http://schemas.microsoft.com/office/drawing/2014/main" id="{D5E5F25D-D195-1F43-F675-EF7BB44FFF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9499" y="4224338"/>
              <a:ext cx="2128338" cy="500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rgbClr val="003399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rgbClr val="003399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rgbClr val="003399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9pPr>
            </a:lstStyle>
            <a:p>
              <a:pPr rtl="1">
                <a:spcBef>
                  <a:spcPct val="0"/>
                </a:spcBef>
                <a:buClrTx/>
                <a:buFontTx/>
                <a:buNone/>
              </a:pPr>
              <a:r>
                <a:rPr lang="en-US" altLang="he-IL" sz="1100">
                  <a:solidFill>
                    <a:srgbClr val="990099"/>
                  </a:solidFill>
                  <a:latin typeface="Comic Sans MS" panose="030F0702030302020204" pitchFamily="66" charset="0"/>
                </a:rPr>
                <a:t>principal axis</a:t>
              </a:r>
            </a:p>
          </p:txBody>
        </p:sp>
        <p:sp>
          <p:nvSpPr>
            <p:cNvPr id="27" name="Rectangle 31">
              <a:extLst>
                <a:ext uri="{FF2B5EF4-FFF2-40B4-BE49-F238E27FC236}">
                  <a16:creationId xmlns:a16="http://schemas.microsoft.com/office/drawing/2014/main" id="{1F787F29-4609-51DD-8D92-35199DBF1A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23049" y="3130549"/>
              <a:ext cx="2079387" cy="500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rgbClr val="003399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rgbClr val="003399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rgbClr val="003399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he-IL" sz="1100">
                  <a:solidFill>
                    <a:srgbClr val="FF0000"/>
                  </a:solidFill>
                  <a:latin typeface="Comic Sans MS" panose="030F0702030302020204" pitchFamily="66" charset="0"/>
                </a:rPr>
                <a:t>Object point</a:t>
              </a:r>
            </a:p>
          </p:txBody>
        </p:sp>
        <p:sp>
          <p:nvSpPr>
            <p:cNvPr id="29" name="Rectangle 32">
              <a:extLst>
                <a:ext uri="{FF2B5EF4-FFF2-40B4-BE49-F238E27FC236}">
                  <a16:creationId xmlns:a16="http://schemas.microsoft.com/office/drawing/2014/main" id="{0F27F957-5F60-F36E-7A7D-486E9A0FB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1950" y="2265363"/>
              <a:ext cx="1890114" cy="5000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rgbClr val="003399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rgbClr val="003399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rgbClr val="003399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he-IL" sz="1100">
                  <a:solidFill>
                    <a:srgbClr val="FF0000"/>
                  </a:solidFill>
                  <a:latin typeface="Comic Sans MS" panose="030F0702030302020204" pitchFamily="66" charset="0"/>
                </a:rPr>
                <a:t>image point</a:t>
              </a:r>
            </a:p>
          </p:txBody>
        </p:sp>
        <p:sp>
          <p:nvSpPr>
            <p:cNvPr id="35" name="Line 33">
              <a:extLst>
                <a:ext uri="{FF2B5EF4-FFF2-40B4-BE49-F238E27FC236}">
                  <a16:creationId xmlns:a16="http://schemas.microsoft.com/office/drawing/2014/main" id="{23DF17AA-BB93-C136-0F86-A9EB4DEED5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0275" y="2695575"/>
              <a:ext cx="168275" cy="681038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sysDot"/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100"/>
            </a:p>
          </p:txBody>
        </p:sp>
        <p:grpSp>
          <p:nvGrpSpPr>
            <p:cNvPr id="36" name="Group 39">
              <a:extLst>
                <a:ext uri="{FF2B5EF4-FFF2-40B4-BE49-F238E27FC236}">
                  <a16:creationId xmlns:a16="http://schemas.microsoft.com/office/drawing/2014/main" id="{4A1517F8-A815-FBEB-CA64-1EBCFA6826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36638" y="4011613"/>
              <a:ext cx="2676525" cy="823912"/>
              <a:chOff x="653" y="2527"/>
              <a:chExt cx="1686" cy="519"/>
            </a:xfrm>
          </p:grpSpPr>
          <p:sp>
            <p:nvSpPr>
              <p:cNvPr id="45" name="Text Box 34">
                <a:extLst>
                  <a:ext uri="{FF2B5EF4-FFF2-40B4-BE49-F238E27FC236}">
                    <a16:creationId xmlns:a16="http://schemas.microsoft.com/office/drawing/2014/main" id="{BF87F173-3570-E822-56B8-45A8E7F6D2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3" y="2527"/>
                <a:ext cx="1686" cy="5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32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8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4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he-IL" sz="110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Center of</a:t>
                </a:r>
              </a:p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he-IL" sz="1100">
                    <a:solidFill>
                      <a:schemeClr val="tx1"/>
                    </a:solidFill>
                    <a:latin typeface="Comic Sans MS" panose="030F0702030302020204" pitchFamily="66" charset="0"/>
                  </a:rPr>
                  <a:t> Projection (COP)</a:t>
                </a:r>
              </a:p>
            </p:txBody>
          </p:sp>
          <p:sp>
            <p:nvSpPr>
              <p:cNvPr id="46" name="Line 37">
                <a:extLst>
                  <a:ext uri="{FF2B5EF4-FFF2-40B4-BE49-F238E27FC236}">
                    <a16:creationId xmlns:a16="http://schemas.microsoft.com/office/drawing/2014/main" id="{24D45A4C-8B58-990F-59DA-DB86FC055C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616" y="2528"/>
                <a:ext cx="205" cy="1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100"/>
              </a:p>
            </p:txBody>
          </p:sp>
        </p:grpSp>
        <p:sp>
          <p:nvSpPr>
            <p:cNvPr id="43" name="Line 41">
              <a:extLst>
                <a:ext uri="{FF2B5EF4-FFF2-40B4-BE49-F238E27FC236}">
                  <a16:creationId xmlns:a16="http://schemas.microsoft.com/office/drawing/2014/main" id="{E9E64971-784A-B63D-6201-1BB8EAA8B0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391150" y="3981450"/>
              <a:ext cx="28575" cy="1905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100"/>
            </a:p>
          </p:txBody>
        </p:sp>
        <p:sp>
          <p:nvSpPr>
            <p:cNvPr id="44" name="Line 42">
              <a:extLst>
                <a:ext uri="{FF2B5EF4-FFF2-40B4-BE49-F238E27FC236}">
                  <a16:creationId xmlns:a16="http://schemas.microsoft.com/office/drawing/2014/main" id="{7F4F3924-188B-7085-12FC-5E29164883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153025" y="4191000"/>
              <a:ext cx="20955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1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4" grpId="0" animBg="1"/>
      <p:bldP spid="3" grpId="0"/>
      <p:bldP spid="51" grpId="0"/>
      <p:bldP spid="33" grpId="0"/>
      <p:bldP spid="57" grpId="0"/>
      <p:bldP spid="1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he-IL" dirty="0"/>
                  <a:t>Algebraic Formulation of pinhole camera</a:t>
                </a:r>
              </a:p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he-IL" i="1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acc>
                      <m:accPr>
                        <m:chr m:val="̃"/>
                        <m:ctrlPr>
                          <a:rPr lang="en-US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br>
                  <a:rPr lang="en-US" dirty="0"/>
                </a:br>
                <a:r>
                  <a:rPr lang="en-US" dirty="0"/>
                  <a:t> </a:t>
                </a:r>
                <a:r>
                  <a:rPr lang="en-US" sz="2400" dirty="0"/>
                  <a:t>(we will also use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he-IL" sz="24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acc>
                      <m:accPr>
                        <m:chr m:val="̃"/>
                        <m:ctrlPr>
                          <a:rPr lang="en-US" sz="24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altLang="he-IL" sz="2400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dirty="0"/>
                  <a:t> is a 3D point in a general coordinate system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projection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dirty="0"/>
                  <a:t> to the image plane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projection matrix </a:t>
                </a:r>
                <a:br>
                  <a:rPr lang="en-US" dirty="0"/>
                </a:br>
                <a:r>
                  <a:rPr lang="en-US" dirty="0"/>
                  <a:t>(encodes the parameters of the camera)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39" t="-1898" b="-160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10C76D-B014-4D53-951F-DA4DE646BCB7}" type="slidenum">
              <a:rPr lang="he-IL" altLang="en-US" smtClean="0"/>
              <a:pPr>
                <a:defRPr/>
              </a:pPr>
              <a:t>40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Computer Vision by Y. Moses</a:t>
            </a:r>
          </a:p>
        </p:txBody>
      </p:sp>
    </p:spTree>
    <p:extLst>
      <p:ext uri="{BB962C8B-B14F-4D97-AF65-F5344CB8AC3E}">
        <p14:creationId xmlns:p14="http://schemas.microsoft.com/office/powerpoint/2010/main" val="1678781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Coordinate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CF89D5-D331-4295-AFBB-3CFBA64CE643}" type="slidenum">
              <a:rPr lang="he-IL" altLang="en-US" smtClean="0"/>
              <a:pPr>
                <a:defRPr/>
              </a:pPr>
              <a:t>41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Computer Vision by Y. Moses</a:t>
            </a:r>
          </a:p>
        </p:txBody>
      </p:sp>
      <p:sp>
        <p:nvSpPr>
          <p:cNvPr id="6" name="Slide Number Placeholder 6"/>
          <p:cNvSpPr txBox="1">
            <a:spLocks/>
          </p:cNvSpPr>
          <p:nvPr/>
        </p:nvSpPr>
        <p:spPr bwMode="auto">
          <a:xfrm>
            <a:off x="5040313" y="5138057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 kern="1200">
                <a:solidFill>
                  <a:srgbClr val="003399"/>
                </a:solidFill>
                <a:latin typeface="Tahoma" panose="020B0604030504040204" pitchFamily="34" charset="0"/>
                <a:ea typeface="+mn-ea"/>
                <a:cs typeface="Arial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 kern="1200">
                <a:solidFill>
                  <a:srgbClr val="003399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 kern="1200">
                <a:solidFill>
                  <a:srgbClr val="003399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 kern="1200">
                <a:solidFill>
                  <a:srgbClr val="003399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 kern="1200">
                <a:solidFill>
                  <a:srgbClr val="003399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 kern="1200">
                <a:solidFill>
                  <a:srgbClr val="003399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 kern="1200">
                <a:solidFill>
                  <a:srgbClr val="003399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 kern="1200">
                <a:solidFill>
                  <a:srgbClr val="003399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 kern="1200">
                <a:solidFill>
                  <a:srgbClr val="003399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61F63F93-B604-4F5D-9F94-6CCEB34D2082}" type="slidenum">
              <a:rPr kumimoji="0" lang="he-IL" altLang="en-US" sz="16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41</a:t>
            </a:fld>
            <a:endParaRPr kumimoji="0" lang="en-US" altLang="en-US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Footer Placeholder 7"/>
          <p:cNvSpPr txBox="1">
            <a:spLocks/>
          </p:cNvSpPr>
          <p:nvPr/>
        </p:nvSpPr>
        <p:spPr bwMode="auto">
          <a:xfrm>
            <a:off x="3524251" y="5107895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 b="1" kern="1200">
                <a:solidFill>
                  <a:srgbClr val="003399"/>
                </a:solidFill>
                <a:latin typeface="Tahoma" panose="020B060403050404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 kern="1200">
                <a:solidFill>
                  <a:srgbClr val="003399"/>
                </a:solidFill>
                <a:latin typeface="Tahoma" panose="020B060403050404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 kern="1200">
                <a:solidFill>
                  <a:srgbClr val="003399"/>
                </a:solidFill>
                <a:latin typeface="Tahoma" panose="020B060403050404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 kern="1200">
                <a:solidFill>
                  <a:srgbClr val="003399"/>
                </a:solidFill>
                <a:latin typeface="Tahoma" panose="020B060403050404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 kern="1200">
                <a:solidFill>
                  <a:srgbClr val="003399"/>
                </a:solidFill>
                <a:latin typeface="Tahoma" panose="020B060403050404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 kern="1200">
                <a:solidFill>
                  <a:srgbClr val="003399"/>
                </a:solidFill>
                <a:latin typeface="Tahoma" panose="020B060403050404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 kern="1200">
                <a:solidFill>
                  <a:srgbClr val="003399"/>
                </a:solidFill>
                <a:latin typeface="Tahoma" panose="020B060403050404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 kern="1200">
                <a:solidFill>
                  <a:srgbClr val="003399"/>
                </a:solidFill>
                <a:latin typeface="Tahoma" panose="020B060403050404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 kern="1200">
                <a:solidFill>
                  <a:srgbClr val="003399"/>
                </a:solidFill>
                <a:latin typeface="Tahoma" panose="020B060403050404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t>Computer Vision by Y. Moses</a:t>
            </a: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 rot="-2858362">
            <a:off x="4041776" y="3037794"/>
            <a:ext cx="1016000" cy="879475"/>
            <a:chOff x="6296025" y="1709738"/>
            <a:chExt cx="1016262" cy="879758"/>
          </a:xfrm>
        </p:grpSpPr>
        <p:sp>
          <p:nvSpPr>
            <p:cNvPr id="9" name="Text Box 54"/>
            <p:cNvSpPr txBox="1">
              <a:spLocks noChangeArrowheads="1"/>
            </p:cNvSpPr>
            <p:nvPr/>
          </p:nvSpPr>
          <p:spPr bwMode="auto">
            <a:xfrm>
              <a:off x="6296025" y="1709738"/>
              <a:ext cx="235489" cy="456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rgbClr val="003399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rgbClr val="003399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rgbClr val="003399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he-IL" sz="2400">
                  <a:solidFill>
                    <a:srgbClr val="990099"/>
                  </a:solidFill>
                  <a:latin typeface="Times New Roman (Hebrew)" panose="02020603050405020304" pitchFamily="18" charset="0"/>
                </a:rPr>
                <a:t>y</a:t>
              </a:r>
              <a:endParaRPr kumimoji="0" lang="en-GB" altLang="he-IL" sz="2400">
                <a:solidFill>
                  <a:srgbClr val="990099"/>
                </a:solidFill>
                <a:latin typeface="Times New Roman (Hebrew)" panose="02020603050405020304" pitchFamily="18" charset="0"/>
              </a:endParaRPr>
            </a:p>
          </p:txBody>
        </p:sp>
        <p:sp>
          <p:nvSpPr>
            <p:cNvPr id="10" name="Line 55"/>
            <p:cNvSpPr>
              <a:spLocks noChangeShapeType="1"/>
            </p:cNvSpPr>
            <p:nvPr/>
          </p:nvSpPr>
          <p:spPr bwMode="auto">
            <a:xfrm flipV="1">
              <a:off x="6484645" y="1838961"/>
              <a:ext cx="4573" cy="750535"/>
            </a:xfrm>
            <a:prstGeom prst="line">
              <a:avLst/>
            </a:prstGeom>
            <a:noFill/>
            <a:ln w="19050" cap="sq">
              <a:solidFill>
                <a:srgbClr val="990099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56"/>
            <p:cNvSpPr>
              <a:spLocks noChangeShapeType="1"/>
            </p:cNvSpPr>
            <p:nvPr/>
          </p:nvSpPr>
          <p:spPr bwMode="auto">
            <a:xfrm flipV="1">
              <a:off x="6480072" y="2169196"/>
              <a:ext cx="651597" cy="416384"/>
            </a:xfrm>
            <a:prstGeom prst="line">
              <a:avLst/>
            </a:prstGeom>
            <a:noFill/>
            <a:ln w="19050" cap="sq">
              <a:solidFill>
                <a:srgbClr val="990099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57"/>
            <p:cNvSpPr txBox="1">
              <a:spLocks noChangeArrowheads="1"/>
            </p:cNvSpPr>
            <p:nvPr/>
          </p:nvSpPr>
          <p:spPr bwMode="auto">
            <a:xfrm>
              <a:off x="7076798" y="2009952"/>
              <a:ext cx="235489" cy="456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rgbClr val="003399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rgbClr val="003399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rgbClr val="003399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he-IL" sz="2400">
                  <a:solidFill>
                    <a:srgbClr val="990099"/>
                  </a:solidFill>
                  <a:latin typeface="Times New Roman (Hebrew)" panose="02020603050405020304" pitchFamily="18" charset="0"/>
                </a:rPr>
                <a:t>x</a:t>
              </a:r>
              <a:endParaRPr kumimoji="0" lang="en-GB" altLang="he-IL" sz="2400">
                <a:solidFill>
                  <a:srgbClr val="990099"/>
                </a:solidFill>
                <a:latin typeface="Times New Roman (Hebrew)" panose="02020603050405020304" pitchFamily="18" charset="0"/>
              </a:endParaRPr>
            </a:p>
          </p:txBody>
        </p:sp>
      </p:grpSp>
      <p:sp>
        <p:nvSpPr>
          <p:cNvPr id="13" name="AutoShape 41" descr="Recycled paper"/>
          <p:cNvSpPr>
            <a:spLocks noChangeArrowheads="1"/>
          </p:cNvSpPr>
          <p:nvPr/>
        </p:nvSpPr>
        <p:spPr bwMode="auto">
          <a:xfrm rot="16200000" flipH="1">
            <a:off x="5243513" y="3574370"/>
            <a:ext cx="1162050" cy="800100"/>
          </a:xfrm>
          <a:prstGeom prst="parallelogram">
            <a:avLst>
              <a:gd name="adj" fmla="val 31798"/>
            </a:avLst>
          </a:prstGeom>
          <a:blipFill dpi="0" rotWithShape="0">
            <a:blip r:embed="rId2"/>
            <a:srcRect/>
            <a:tile tx="0" ty="0" sx="100000" sy="100000" flip="none" algn="tl"/>
          </a:blipFill>
          <a:ln w="12700" cap="sq">
            <a:solidFill>
              <a:srgbClr val="0033CC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he-IL" altLang="he-IL" sz="24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14" name="Line 42"/>
          <p:cNvSpPr>
            <a:spLocks noChangeShapeType="1"/>
          </p:cNvSpPr>
          <p:nvPr/>
        </p:nvSpPr>
        <p:spPr bwMode="auto">
          <a:xfrm flipV="1">
            <a:off x="4672013" y="4020457"/>
            <a:ext cx="1979613" cy="9525"/>
          </a:xfrm>
          <a:prstGeom prst="line">
            <a:avLst/>
          </a:prstGeom>
          <a:noFill/>
          <a:ln w="19050" cap="sq">
            <a:solidFill>
              <a:srgbClr val="990099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" name="Rectangle 43" descr="Recycled paper"/>
          <p:cNvSpPr>
            <a:spLocks noChangeArrowheads="1"/>
          </p:cNvSpPr>
          <p:nvPr/>
        </p:nvSpPr>
        <p:spPr bwMode="auto">
          <a:xfrm>
            <a:off x="5429251" y="4007757"/>
            <a:ext cx="374650" cy="71438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he-IL" altLang="he-IL" sz="24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16" name="Oval 44"/>
          <p:cNvSpPr>
            <a:spLocks noChangeArrowheads="1"/>
          </p:cNvSpPr>
          <p:nvPr/>
        </p:nvSpPr>
        <p:spPr bwMode="auto">
          <a:xfrm>
            <a:off x="5783263" y="4006170"/>
            <a:ext cx="36513" cy="33337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he-IL" altLang="he-IL" sz="24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17" name="Oval 45"/>
          <p:cNvSpPr>
            <a:spLocks noChangeArrowheads="1"/>
          </p:cNvSpPr>
          <p:nvPr/>
        </p:nvSpPr>
        <p:spPr bwMode="auto">
          <a:xfrm>
            <a:off x="6594476" y="3609295"/>
            <a:ext cx="36512" cy="31750"/>
          </a:xfrm>
          <a:prstGeom prst="ellipse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he-IL" altLang="he-IL" sz="24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18" name="Line 46"/>
          <p:cNvSpPr>
            <a:spLocks noChangeShapeType="1"/>
          </p:cNvSpPr>
          <p:nvPr/>
        </p:nvSpPr>
        <p:spPr bwMode="auto">
          <a:xfrm flipH="1">
            <a:off x="4662488" y="3625170"/>
            <a:ext cx="1931988" cy="39528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" name="Oval 47"/>
          <p:cNvSpPr>
            <a:spLocks noChangeArrowheads="1"/>
          </p:cNvSpPr>
          <p:nvPr/>
        </p:nvSpPr>
        <p:spPr bwMode="auto">
          <a:xfrm>
            <a:off x="5675313" y="3799795"/>
            <a:ext cx="38100" cy="31750"/>
          </a:xfrm>
          <a:prstGeom prst="ellipse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he-IL" altLang="he-IL" sz="24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20" name="Rectangle 48" descr="Recycled paper"/>
          <p:cNvSpPr>
            <a:spLocks noChangeArrowheads="1"/>
          </p:cNvSpPr>
          <p:nvPr/>
        </p:nvSpPr>
        <p:spPr bwMode="auto">
          <a:xfrm>
            <a:off x="5440363" y="3782332"/>
            <a:ext cx="223838" cy="119063"/>
          </a:xfrm>
          <a:prstGeom prst="rect">
            <a:avLst/>
          </a:pr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he-IL" altLang="he-IL" sz="24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21" name="Oval 49"/>
          <p:cNvSpPr>
            <a:spLocks noChangeArrowheads="1"/>
          </p:cNvSpPr>
          <p:nvPr/>
        </p:nvSpPr>
        <p:spPr bwMode="auto">
          <a:xfrm>
            <a:off x="4640263" y="4004582"/>
            <a:ext cx="36513" cy="31750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he-IL" altLang="he-IL" sz="24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5702301" y="3426732"/>
            <a:ext cx="528637" cy="682625"/>
            <a:chOff x="7520341" y="1991678"/>
            <a:chExt cx="528136" cy="682661"/>
          </a:xfrm>
        </p:grpSpPr>
        <p:sp>
          <p:nvSpPr>
            <p:cNvPr id="23" name="Line 50"/>
            <p:cNvSpPr>
              <a:spLocks noChangeShapeType="1"/>
            </p:cNvSpPr>
            <p:nvPr/>
          </p:nvSpPr>
          <p:spPr bwMode="auto">
            <a:xfrm flipV="1">
              <a:off x="7625511" y="2409367"/>
              <a:ext cx="205767" cy="170991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51"/>
            <p:cNvSpPr>
              <a:spLocks noChangeShapeType="1"/>
            </p:cNvSpPr>
            <p:nvPr/>
          </p:nvSpPr>
          <p:spPr bwMode="auto">
            <a:xfrm flipV="1">
              <a:off x="7616366" y="2278839"/>
              <a:ext cx="10288" cy="293688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Text Box 52"/>
            <p:cNvSpPr txBox="1">
              <a:spLocks noChangeArrowheads="1"/>
            </p:cNvSpPr>
            <p:nvPr/>
          </p:nvSpPr>
          <p:spPr bwMode="auto">
            <a:xfrm>
              <a:off x="7814131" y="2308861"/>
              <a:ext cx="234346" cy="3654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rgbClr val="003399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rgbClr val="003399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rgbClr val="003399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he-IL" sz="1800">
                  <a:solidFill>
                    <a:schemeClr val="tx1"/>
                  </a:solidFill>
                  <a:latin typeface="Times New Roman (Hebrew)" panose="02020603050405020304" pitchFamily="18" charset="0"/>
                </a:rPr>
                <a:t>x</a:t>
              </a:r>
              <a:endParaRPr kumimoji="0" lang="en-GB" altLang="he-IL" sz="1800">
                <a:solidFill>
                  <a:schemeClr val="tx1"/>
                </a:solidFill>
                <a:latin typeface="Times New Roman (Hebrew)" panose="02020603050405020304" pitchFamily="18" charset="0"/>
              </a:endParaRPr>
            </a:p>
          </p:txBody>
        </p:sp>
        <p:sp>
          <p:nvSpPr>
            <p:cNvPr id="26" name="Text Box 53"/>
            <p:cNvSpPr txBox="1">
              <a:spLocks noChangeArrowheads="1"/>
            </p:cNvSpPr>
            <p:nvPr/>
          </p:nvSpPr>
          <p:spPr bwMode="auto">
            <a:xfrm>
              <a:off x="7520341" y="1991678"/>
              <a:ext cx="234346" cy="366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rgbClr val="003399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rgbClr val="003399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rgbClr val="003399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he-IL" sz="1800">
                  <a:solidFill>
                    <a:schemeClr val="tx1"/>
                  </a:solidFill>
                  <a:latin typeface="Times New Roman (Hebrew)" panose="02020603050405020304" pitchFamily="18" charset="0"/>
                </a:rPr>
                <a:t>y</a:t>
              </a:r>
              <a:endParaRPr kumimoji="0" lang="en-GB" altLang="he-IL" sz="1800">
                <a:solidFill>
                  <a:schemeClr val="tx1"/>
                </a:solidFill>
                <a:latin typeface="Times New Roman (Hebrew)" panose="02020603050405020304" pitchFamily="18" charset="0"/>
              </a:endParaRPr>
            </a:p>
          </p:txBody>
        </p:sp>
      </p:grpSp>
      <p:sp>
        <p:nvSpPr>
          <p:cNvPr id="27" name="Text Box 58"/>
          <p:cNvSpPr txBox="1">
            <a:spLocks noChangeArrowheads="1"/>
          </p:cNvSpPr>
          <p:nvPr/>
        </p:nvSpPr>
        <p:spPr bwMode="auto">
          <a:xfrm>
            <a:off x="6630988" y="3910920"/>
            <a:ext cx="236538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he-IL" sz="2400">
                <a:solidFill>
                  <a:srgbClr val="990099"/>
                </a:solidFill>
                <a:latin typeface="Times New Roman (Hebrew)" panose="02020603050405020304" pitchFamily="18" charset="0"/>
              </a:rPr>
              <a:t>z</a:t>
            </a:r>
            <a:endParaRPr kumimoji="0" lang="en-GB" altLang="he-IL" sz="2400">
              <a:solidFill>
                <a:srgbClr val="990099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28" name="Line 59"/>
          <p:cNvSpPr>
            <a:spLocks noChangeShapeType="1"/>
          </p:cNvSpPr>
          <p:nvPr/>
        </p:nvSpPr>
        <p:spPr bwMode="auto">
          <a:xfrm flipH="1">
            <a:off x="5902326" y="4020457"/>
            <a:ext cx="15875" cy="889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" name="Line 60"/>
          <p:cNvSpPr>
            <a:spLocks noChangeShapeType="1"/>
          </p:cNvSpPr>
          <p:nvPr/>
        </p:nvSpPr>
        <p:spPr bwMode="auto">
          <a:xfrm flipH="1">
            <a:off x="5780088" y="4118882"/>
            <a:ext cx="10795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0" name="Group 29"/>
          <p:cNvGrpSpPr>
            <a:grpSpLocks/>
          </p:cNvGrpSpPr>
          <p:nvPr/>
        </p:nvGrpSpPr>
        <p:grpSpPr bwMode="auto">
          <a:xfrm>
            <a:off x="4478338" y="3145745"/>
            <a:ext cx="1016000" cy="879475"/>
            <a:chOff x="6296025" y="1709738"/>
            <a:chExt cx="1016262" cy="879758"/>
          </a:xfrm>
        </p:grpSpPr>
        <p:sp>
          <p:nvSpPr>
            <p:cNvPr id="31" name="Text Box 54"/>
            <p:cNvSpPr txBox="1">
              <a:spLocks noChangeArrowheads="1"/>
            </p:cNvSpPr>
            <p:nvPr/>
          </p:nvSpPr>
          <p:spPr bwMode="auto">
            <a:xfrm>
              <a:off x="6296025" y="1709738"/>
              <a:ext cx="235489" cy="456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rgbClr val="003399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rgbClr val="003399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rgbClr val="003399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he-IL" sz="2400">
                  <a:solidFill>
                    <a:srgbClr val="990099"/>
                  </a:solidFill>
                  <a:latin typeface="Times New Roman (Hebrew)" panose="02020603050405020304" pitchFamily="18" charset="0"/>
                </a:rPr>
                <a:t>y</a:t>
              </a:r>
              <a:endParaRPr kumimoji="0" lang="en-GB" altLang="he-IL" sz="2400">
                <a:solidFill>
                  <a:srgbClr val="990099"/>
                </a:solidFill>
                <a:latin typeface="Times New Roman (Hebrew)" panose="02020603050405020304" pitchFamily="18" charset="0"/>
              </a:endParaRPr>
            </a:p>
          </p:txBody>
        </p:sp>
        <p:sp>
          <p:nvSpPr>
            <p:cNvPr id="32" name="Line 55"/>
            <p:cNvSpPr>
              <a:spLocks noChangeShapeType="1"/>
            </p:cNvSpPr>
            <p:nvPr/>
          </p:nvSpPr>
          <p:spPr bwMode="auto">
            <a:xfrm flipV="1">
              <a:off x="6484645" y="1838961"/>
              <a:ext cx="4573" cy="750535"/>
            </a:xfrm>
            <a:prstGeom prst="line">
              <a:avLst/>
            </a:prstGeom>
            <a:noFill/>
            <a:ln w="19050" cap="sq">
              <a:solidFill>
                <a:srgbClr val="990099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56"/>
            <p:cNvSpPr>
              <a:spLocks noChangeShapeType="1"/>
            </p:cNvSpPr>
            <p:nvPr/>
          </p:nvSpPr>
          <p:spPr bwMode="auto">
            <a:xfrm flipV="1">
              <a:off x="6480072" y="2169196"/>
              <a:ext cx="651597" cy="416384"/>
            </a:xfrm>
            <a:prstGeom prst="line">
              <a:avLst/>
            </a:prstGeom>
            <a:noFill/>
            <a:ln w="19050" cap="sq">
              <a:solidFill>
                <a:srgbClr val="990099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 Box 57"/>
            <p:cNvSpPr txBox="1">
              <a:spLocks noChangeArrowheads="1"/>
            </p:cNvSpPr>
            <p:nvPr/>
          </p:nvSpPr>
          <p:spPr bwMode="auto">
            <a:xfrm>
              <a:off x="7076798" y="2009952"/>
              <a:ext cx="235489" cy="456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rgbClr val="003399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rgbClr val="003399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rgbClr val="003399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he-IL" sz="2400">
                  <a:solidFill>
                    <a:srgbClr val="990099"/>
                  </a:solidFill>
                  <a:latin typeface="Times New Roman (Hebrew)" panose="02020603050405020304" pitchFamily="18" charset="0"/>
                </a:rPr>
                <a:t>x</a:t>
              </a:r>
              <a:endParaRPr kumimoji="0" lang="en-GB" altLang="he-IL" sz="2400">
                <a:solidFill>
                  <a:srgbClr val="990099"/>
                </a:solidFill>
                <a:latin typeface="Times New Roman (Hebrew)" panose="02020603050405020304" pitchFamily="18" charset="0"/>
              </a:endParaRPr>
            </a:p>
          </p:txBody>
        </p:sp>
      </p:grpSp>
      <p:grpSp>
        <p:nvGrpSpPr>
          <p:cNvPr id="35" name="Group 34"/>
          <p:cNvGrpSpPr>
            <a:grpSpLocks/>
          </p:cNvGrpSpPr>
          <p:nvPr/>
        </p:nvGrpSpPr>
        <p:grpSpPr bwMode="auto">
          <a:xfrm rot="2056193">
            <a:off x="2715337" y="2814758"/>
            <a:ext cx="1016000" cy="879475"/>
            <a:chOff x="6296025" y="1709738"/>
            <a:chExt cx="1016262" cy="879758"/>
          </a:xfrm>
        </p:grpSpPr>
        <p:sp>
          <p:nvSpPr>
            <p:cNvPr id="36" name="Text Box 54"/>
            <p:cNvSpPr txBox="1">
              <a:spLocks noChangeArrowheads="1"/>
            </p:cNvSpPr>
            <p:nvPr/>
          </p:nvSpPr>
          <p:spPr bwMode="auto">
            <a:xfrm>
              <a:off x="6296025" y="1709738"/>
              <a:ext cx="235489" cy="456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rgbClr val="003399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rgbClr val="003399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rgbClr val="003399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he-IL" sz="2400">
                  <a:solidFill>
                    <a:srgbClr val="990099"/>
                  </a:solidFill>
                  <a:latin typeface="Times New Roman (Hebrew)" panose="02020603050405020304" pitchFamily="18" charset="0"/>
                </a:rPr>
                <a:t>y</a:t>
              </a:r>
              <a:endParaRPr kumimoji="0" lang="en-GB" altLang="he-IL" sz="2400">
                <a:solidFill>
                  <a:srgbClr val="990099"/>
                </a:solidFill>
                <a:latin typeface="Times New Roman (Hebrew)" panose="02020603050405020304" pitchFamily="18" charset="0"/>
              </a:endParaRPr>
            </a:p>
          </p:txBody>
        </p:sp>
        <p:sp>
          <p:nvSpPr>
            <p:cNvPr id="37" name="Line 55"/>
            <p:cNvSpPr>
              <a:spLocks noChangeShapeType="1"/>
            </p:cNvSpPr>
            <p:nvPr/>
          </p:nvSpPr>
          <p:spPr bwMode="auto">
            <a:xfrm flipV="1">
              <a:off x="6484645" y="1838961"/>
              <a:ext cx="4573" cy="750535"/>
            </a:xfrm>
            <a:prstGeom prst="line">
              <a:avLst/>
            </a:prstGeom>
            <a:noFill/>
            <a:ln w="19050" cap="sq">
              <a:solidFill>
                <a:srgbClr val="990099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56"/>
            <p:cNvSpPr>
              <a:spLocks noChangeShapeType="1"/>
            </p:cNvSpPr>
            <p:nvPr/>
          </p:nvSpPr>
          <p:spPr bwMode="auto">
            <a:xfrm flipV="1">
              <a:off x="6480072" y="2169196"/>
              <a:ext cx="651597" cy="416384"/>
            </a:xfrm>
            <a:prstGeom prst="line">
              <a:avLst/>
            </a:prstGeom>
            <a:noFill/>
            <a:ln w="19050" cap="sq">
              <a:solidFill>
                <a:srgbClr val="990099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Text Box 57"/>
            <p:cNvSpPr txBox="1">
              <a:spLocks noChangeArrowheads="1"/>
            </p:cNvSpPr>
            <p:nvPr/>
          </p:nvSpPr>
          <p:spPr bwMode="auto">
            <a:xfrm>
              <a:off x="7076798" y="2009952"/>
              <a:ext cx="235489" cy="45684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rgbClr val="003399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rgbClr val="003399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rgbClr val="003399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kumimoji="0" lang="en-US" altLang="he-IL" sz="2400">
                  <a:solidFill>
                    <a:srgbClr val="990099"/>
                  </a:solidFill>
                  <a:latin typeface="Times New Roman (Hebrew)" panose="02020603050405020304" pitchFamily="18" charset="0"/>
                </a:rPr>
                <a:t>x</a:t>
              </a:r>
              <a:endParaRPr kumimoji="0" lang="en-GB" altLang="he-IL" sz="2400">
                <a:solidFill>
                  <a:srgbClr val="990099"/>
                </a:solidFill>
                <a:latin typeface="Times New Roman (Hebrew)" panose="02020603050405020304" pitchFamily="18" charset="0"/>
              </a:endParaRPr>
            </a:p>
          </p:txBody>
        </p:sp>
      </p:grpSp>
      <p:sp>
        <p:nvSpPr>
          <p:cNvPr id="40" name="Line 42"/>
          <p:cNvSpPr>
            <a:spLocks noChangeShapeType="1"/>
          </p:cNvSpPr>
          <p:nvPr/>
        </p:nvSpPr>
        <p:spPr bwMode="auto">
          <a:xfrm rot="4914555" flipV="1">
            <a:off x="1860429" y="4416462"/>
            <a:ext cx="1979613" cy="9525"/>
          </a:xfrm>
          <a:prstGeom prst="line">
            <a:avLst/>
          </a:prstGeom>
          <a:noFill/>
          <a:ln w="19050" cap="sq">
            <a:solidFill>
              <a:srgbClr val="990099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582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96296E-6 L -0.04097 0.0810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49" y="4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Title 1"/>
          <p:cNvSpPr>
            <a:spLocks noGrp="1"/>
          </p:cNvSpPr>
          <p:nvPr>
            <p:ph type="title"/>
          </p:nvPr>
        </p:nvSpPr>
        <p:spPr>
          <a:xfrm>
            <a:off x="523875" y="3119438"/>
            <a:ext cx="7772400" cy="1143000"/>
          </a:xfrm>
        </p:spPr>
        <p:txBody>
          <a:bodyPr/>
          <a:lstStyle/>
          <a:p>
            <a:r>
              <a:rPr lang="en-US" altLang="he-IL" dirty="0"/>
              <a:t>Algebraic Formulation</a:t>
            </a:r>
            <a:br>
              <a:rPr lang="en-US" altLang="he-IL" dirty="0"/>
            </a:br>
            <a:r>
              <a:rPr lang="en-US" altLang="he-IL" dirty="0"/>
              <a:t>Pinhole Camera</a:t>
            </a:r>
          </a:p>
        </p:txBody>
      </p:sp>
      <p:sp>
        <p:nvSpPr>
          <p:cNvPr id="99331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9EDD9B33-ADA2-4520-A6F2-EF40B37A9981}" type="slidenum">
              <a:rPr kumimoji="0" lang="he-IL" altLang="en-US" sz="16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42</a:t>
            </a:fld>
            <a:endParaRPr kumimoji="0" lang="en-US" altLang="en-US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9332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t>Computer Vision by Y. Moses</a:t>
            </a:r>
          </a:p>
        </p:txBody>
      </p:sp>
    </p:spTree>
    <p:extLst>
      <p:ext uri="{BB962C8B-B14F-4D97-AF65-F5344CB8AC3E}">
        <p14:creationId xmlns:p14="http://schemas.microsoft.com/office/powerpoint/2010/main" val="296170594"/>
      </p:ext>
    </p:extLst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Intrinsic Parameters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he-IL" dirty="0"/>
                  <a:t>Cartesian coordinates:</a:t>
                </a:r>
              </a:p>
              <a:p>
                <a:pPr lvl="1"/>
                <a:r>
                  <a:rPr lang="en-US" altLang="he-IL" dirty="0"/>
                  <a:t>An object point: </a:t>
                </a:r>
                <a14:m>
                  <m:oMath xmlns:m="http://schemas.openxmlformats.org/officeDocument/2006/math">
                    <m:r>
                      <a:rPr lang="en-US" altLang="he-IL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he-IL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he-IL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he-IL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he-IL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he-IL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he-IL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he-IL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he-IL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  <m:sup>
                        <m:r>
                          <a:rPr lang="en-US" altLang="he-IL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he-IL" b="0" dirty="0"/>
              </a:p>
              <a:p>
                <a:pPr lvl="1"/>
                <a:r>
                  <a:rPr lang="en-US" altLang="he-IL" b="0" dirty="0"/>
                  <a:t>An image point: </a:t>
                </a:r>
                <a14:m>
                  <m:oMath xmlns:m="http://schemas.openxmlformats.org/officeDocument/2006/math">
                    <m:r>
                      <a:rPr lang="en-US" altLang="he-IL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he-IL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he-IL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he-IL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he-IL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he-IL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he-IL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altLang="he-IL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altLang="he-IL" b="0" dirty="0"/>
                  <a:t> </a:t>
                </a:r>
              </a:p>
              <a:p>
                <a:pPr lvl="1"/>
                <a:r>
                  <a:rPr lang="en-US" altLang="he-IL" dirty="0"/>
                  <a:t>Projection: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he-IL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he-IL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he-IL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he-IL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altLang="he-IL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he-IL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he-IL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f>
                      <m:fPr>
                        <m:ctrlPr>
                          <a:rPr lang="en-US" altLang="he-IL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he-IL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num>
                      <m:den>
                        <m:r>
                          <a:rPr lang="en-US" altLang="he-IL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r>
                      <a:rPr lang="en-US" altLang="he-IL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he-IL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f>
                      <m:fPr>
                        <m:ctrlPr>
                          <a:rPr lang="en-US" altLang="he-IL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he-IL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num>
                      <m:den>
                        <m:r>
                          <a:rPr lang="en-US" altLang="he-IL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r>
                      <a:rPr lang="en-US" altLang="he-IL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he-IL" dirty="0"/>
              </a:p>
              <a:p>
                <a:r>
                  <a:rPr lang="en-US" altLang="he-IL" dirty="0"/>
                  <a:t>Homogenous coordinates:</a:t>
                </a:r>
              </a:p>
              <a:p>
                <a:pPr lvl="1"/>
                <a:r>
                  <a:rPr lang="en-US" altLang="he-IL" dirty="0"/>
                  <a:t>An object point: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altLang="he-IL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he-IL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he-IL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he-IL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he-IL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he-IL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he-IL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he-IL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altLang="he-IL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he-IL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altLang="he-IL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he-IL" dirty="0"/>
              </a:p>
              <a:p>
                <a:pPr lvl="1"/>
                <a:r>
                  <a:rPr lang="en-US" altLang="he-IL" dirty="0"/>
                  <a:t>An image point: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he-IL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he-IL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he-IL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he-IL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𝑓𝑋</m:t>
                            </m:r>
                            <m:r>
                              <a:rPr lang="en-US" altLang="he-IL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he-IL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𝑓𝑌</m:t>
                            </m:r>
                            <m:r>
                              <a:rPr lang="en-US" altLang="he-IL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he-IL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  <m:sup>
                        <m:r>
                          <a:rPr lang="en-US" altLang="he-IL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he-IL" b="0" dirty="0"/>
              </a:p>
              <a:p>
                <a:pPr lvl="1"/>
                <a:r>
                  <a:rPr lang="en-US" altLang="he-IL" dirty="0"/>
                  <a:t>Projection: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acc>
                      <m:accPr>
                        <m:chr m:val="̃"/>
                        <m:ctrlPr>
                          <a:rPr lang="en-US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br>
                  <a:rPr lang="en-US" altLang="he-IL" b="0" dirty="0"/>
                </a:br>
                <a:endParaRPr lang="en-US" altLang="he-IL" b="0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Define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acc>
                      <m:accPr>
                        <m:chr m:val="̃"/>
                        <m:ctrlPr>
                          <a:rPr lang="en-US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dirty="0"/>
                  <a:t> is a 3D point in a general coordinate system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projection of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dirty="0"/>
                  <a:t> to the image plane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projection matrix </a:t>
                </a:r>
                <a:br>
                  <a:rPr lang="en-US" dirty="0"/>
                </a:br>
                <a:r>
                  <a:rPr lang="en-US" dirty="0"/>
                  <a:t>(encodes the parameters of the camera)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39" t="-1898" b="-116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10C76D-B014-4D53-951F-DA4DE646BCB7}" type="slidenum">
              <a:rPr lang="he-IL" altLang="en-US" smtClean="0"/>
              <a:pPr>
                <a:defRPr/>
              </a:pPr>
              <a:t>43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Computer Vision by Y. Moses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408506" y="4743862"/>
                <a:ext cx="63033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8506" y="4743862"/>
                <a:ext cx="630335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310136" y="3588915"/>
                <a:ext cx="2610073" cy="101207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he-IL" sz="16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e>
                                <m:r>
                                  <a:rPr lang="he-IL" sz="16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sz="16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16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0136" y="3588915"/>
                <a:ext cx="2610073" cy="101207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/>
          <p:cNvSpPr/>
          <p:nvPr/>
        </p:nvSpPr>
        <p:spPr bwMode="auto">
          <a:xfrm>
            <a:off x="7219784" y="3760967"/>
            <a:ext cx="993913" cy="699715"/>
          </a:xfrm>
          <a:prstGeom prst="roundRect">
            <a:avLst/>
          </a:prstGeom>
          <a:solidFill>
            <a:schemeClr val="bg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 (Hebrew)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44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87DEC30A-0632-4E0C-9B1C-748CFEA294DF}" type="slidenum">
              <a:rPr kumimoji="0" lang="he-IL" altLang="en-US" sz="16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44</a:t>
            </a:fld>
            <a:endParaRPr kumimoji="0" lang="en-US" altLang="en-US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4451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t>Computer Vision by Y. Moses</a:t>
            </a:r>
          </a:p>
        </p:txBody>
      </p:sp>
      <p:sp>
        <p:nvSpPr>
          <p:cNvPr id="104452" name="AutoShape 2" descr="Recycled paper"/>
          <p:cNvSpPr>
            <a:spLocks noChangeArrowheads="1"/>
          </p:cNvSpPr>
          <p:nvPr/>
        </p:nvSpPr>
        <p:spPr bwMode="auto">
          <a:xfrm rot="16200000" flipH="1">
            <a:off x="3967163" y="3149600"/>
            <a:ext cx="2473325" cy="1558925"/>
          </a:xfrm>
          <a:prstGeom prst="parallelogram">
            <a:avLst>
              <a:gd name="adj" fmla="val 39664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12700" cap="sq">
            <a:solidFill>
              <a:srgbClr val="0033CC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he-IL" altLang="he-IL" sz="24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10445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Change of Image Coordinates</a:t>
            </a:r>
            <a:endParaRPr lang="en-GB" altLang="he-IL"/>
          </a:p>
        </p:txBody>
      </p:sp>
      <p:sp>
        <p:nvSpPr>
          <p:cNvPr id="104454" name="Rectangle 4" descr="Recycled paper"/>
          <p:cNvSpPr>
            <a:spLocks noChangeArrowheads="1"/>
          </p:cNvSpPr>
          <p:nvPr/>
        </p:nvSpPr>
        <p:spPr bwMode="auto">
          <a:xfrm>
            <a:off x="4470400" y="3956050"/>
            <a:ext cx="727075" cy="14922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he-IL" altLang="he-IL" sz="24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104455" name="Oval 5"/>
          <p:cNvSpPr>
            <a:spLocks noChangeArrowheads="1"/>
          </p:cNvSpPr>
          <p:nvPr/>
        </p:nvSpPr>
        <p:spPr bwMode="auto">
          <a:xfrm>
            <a:off x="5157788" y="3952875"/>
            <a:ext cx="71437" cy="69850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he-IL" altLang="he-IL" sz="24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104456" name="Oval 6"/>
          <p:cNvSpPr>
            <a:spLocks noChangeArrowheads="1"/>
          </p:cNvSpPr>
          <p:nvPr/>
        </p:nvSpPr>
        <p:spPr bwMode="auto">
          <a:xfrm>
            <a:off x="6738938" y="3106738"/>
            <a:ext cx="71437" cy="69850"/>
          </a:xfrm>
          <a:prstGeom prst="ellipse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he-IL" altLang="he-IL" sz="24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104457" name="Line 7"/>
          <p:cNvSpPr>
            <a:spLocks noChangeShapeType="1"/>
          </p:cNvSpPr>
          <p:nvPr/>
        </p:nvSpPr>
        <p:spPr bwMode="auto">
          <a:xfrm flipH="1">
            <a:off x="2978150" y="3143250"/>
            <a:ext cx="3759200" cy="8397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58" name="Oval 8"/>
          <p:cNvSpPr>
            <a:spLocks noChangeArrowheads="1"/>
          </p:cNvSpPr>
          <p:nvPr/>
        </p:nvSpPr>
        <p:spPr bwMode="auto">
          <a:xfrm>
            <a:off x="4949825" y="3511550"/>
            <a:ext cx="71438" cy="69850"/>
          </a:xfrm>
          <a:prstGeom prst="ellipse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he-IL" altLang="he-IL" sz="24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104459" name="Rectangle 9" descr="Recycled paper"/>
          <p:cNvSpPr>
            <a:spLocks noChangeArrowheads="1"/>
          </p:cNvSpPr>
          <p:nvPr/>
        </p:nvSpPr>
        <p:spPr bwMode="auto">
          <a:xfrm>
            <a:off x="4492625" y="3475038"/>
            <a:ext cx="436563" cy="252412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he-IL" altLang="he-IL" sz="24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104460" name="Oval 10"/>
          <p:cNvSpPr>
            <a:spLocks noChangeArrowheads="1"/>
          </p:cNvSpPr>
          <p:nvPr/>
        </p:nvSpPr>
        <p:spPr bwMode="auto">
          <a:xfrm>
            <a:off x="2932113" y="3946525"/>
            <a:ext cx="71437" cy="69850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he-IL" altLang="he-IL" sz="24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104461" name="Line 11"/>
          <p:cNvSpPr>
            <a:spLocks noChangeShapeType="1"/>
          </p:cNvSpPr>
          <p:nvPr/>
        </p:nvSpPr>
        <p:spPr bwMode="auto">
          <a:xfrm flipV="1">
            <a:off x="4413250" y="4859338"/>
            <a:ext cx="682625" cy="296862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62" name="Line 12"/>
          <p:cNvSpPr>
            <a:spLocks noChangeShapeType="1"/>
          </p:cNvSpPr>
          <p:nvPr/>
        </p:nvSpPr>
        <p:spPr bwMode="auto">
          <a:xfrm flipV="1">
            <a:off x="4405313" y="4354513"/>
            <a:ext cx="19050" cy="793750"/>
          </a:xfrm>
          <a:prstGeom prst="line">
            <a:avLst/>
          </a:prstGeom>
          <a:noFill/>
          <a:ln w="381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63" name="Text Box 13"/>
          <p:cNvSpPr txBox="1">
            <a:spLocks noChangeArrowheads="1"/>
          </p:cNvSpPr>
          <p:nvPr/>
        </p:nvSpPr>
        <p:spPr bwMode="auto">
          <a:xfrm>
            <a:off x="4956175" y="4819650"/>
            <a:ext cx="4587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he-IL" sz="1800">
                <a:solidFill>
                  <a:schemeClr val="tx1"/>
                </a:solidFill>
                <a:latin typeface="Times New Roman (Hebrew)" panose="02020603050405020304" pitchFamily="18" charset="0"/>
              </a:rPr>
              <a:t>x</a:t>
            </a:r>
            <a:endParaRPr kumimoji="0" lang="en-GB" altLang="he-IL" sz="18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104464" name="Text Box 14"/>
          <p:cNvSpPr txBox="1">
            <a:spLocks noChangeArrowheads="1"/>
          </p:cNvSpPr>
          <p:nvPr/>
        </p:nvSpPr>
        <p:spPr bwMode="auto">
          <a:xfrm>
            <a:off x="4084638" y="4217988"/>
            <a:ext cx="4587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he-IL" sz="1800">
                <a:solidFill>
                  <a:schemeClr val="tx1"/>
                </a:solidFill>
                <a:latin typeface="Times New Roman (Hebrew)" panose="02020603050405020304" pitchFamily="18" charset="0"/>
              </a:rPr>
              <a:t>y</a:t>
            </a:r>
            <a:endParaRPr kumimoji="0" lang="en-GB" altLang="he-IL" sz="18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grpSp>
        <p:nvGrpSpPr>
          <p:cNvPr id="2" name="Group 15"/>
          <p:cNvGrpSpPr>
            <a:grpSpLocks/>
          </p:cNvGrpSpPr>
          <p:nvPr/>
        </p:nvGrpSpPr>
        <p:grpSpPr bwMode="auto">
          <a:xfrm>
            <a:off x="2122488" y="4056063"/>
            <a:ext cx="2976562" cy="2478087"/>
            <a:chOff x="1337" y="2555"/>
            <a:chExt cx="1875" cy="1561"/>
          </a:xfrm>
        </p:grpSpPr>
        <p:sp>
          <p:nvSpPr>
            <p:cNvPr id="104483" name="Rectangle 16"/>
            <p:cNvSpPr>
              <a:spLocks noChangeArrowheads="1"/>
            </p:cNvSpPr>
            <p:nvPr/>
          </p:nvSpPr>
          <p:spPr bwMode="auto">
            <a:xfrm>
              <a:off x="1337" y="3368"/>
              <a:ext cx="1379" cy="7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rgbClr val="003399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rgbClr val="003399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rgbClr val="003399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he-IL" sz="2400">
                  <a:solidFill>
                    <a:srgbClr val="008000"/>
                  </a:solidFill>
                  <a:latin typeface="Comic Sans MS" panose="030F0702030302020204" pitchFamily="66" charset="0"/>
                </a:rPr>
                <a:t>principal point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he-IL" sz="2400">
                  <a:solidFill>
                    <a:srgbClr val="990099"/>
                  </a:solidFill>
                  <a:latin typeface="Comic Sans MS" panose="030F0702030302020204" pitchFamily="66" charset="0"/>
                </a:rPr>
                <a:t>(0,0,f)</a:t>
              </a:r>
            </a:p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he-IL" sz="2400">
                  <a:solidFill>
                    <a:schemeClr val="tx1"/>
                  </a:solidFill>
                  <a:latin typeface="Comic Sans MS" panose="030F0702030302020204" pitchFamily="66" charset="0"/>
                </a:rPr>
                <a:t>(x</a:t>
              </a:r>
              <a:r>
                <a:rPr lang="en-US" altLang="he-IL" sz="2400" baseline="-25000">
                  <a:solidFill>
                    <a:schemeClr val="tx1"/>
                  </a:solidFill>
                  <a:latin typeface="Comic Sans MS" panose="030F0702030302020204" pitchFamily="66" charset="0"/>
                </a:rPr>
                <a:t>0</a:t>
              </a:r>
              <a:r>
                <a:rPr lang="en-US" altLang="he-IL" sz="2400">
                  <a:solidFill>
                    <a:schemeClr val="tx1"/>
                  </a:solidFill>
                  <a:latin typeface="Comic Sans MS" panose="030F0702030302020204" pitchFamily="66" charset="0"/>
                </a:rPr>
                <a:t>,y</a:t>
              </a:r>
              <a:r>
                <a:rPr lang="en-US" altLang="he-IL" sz="2400" baseline="-25000">
                  <a:solidFill>
                    <a:schemeClr val="tx1"/>
                  </a:solidFill>
                  <a:latin typeface="Comic Sans MS" panose="030F0702030302020204" pitchFamily="66" charset="0"/>
                </a:rPr>
                <a:t>0</a:t>
              </a:r>
              <a:r>
                <a:rPr lang="en-US" altLang="he-IL" sz="2400">
                  <a:solidFill>
                    <a:schemeClr val="tx1"/>
                  </a:solidFill>
                  <a:latin typeface="Comic Sans MS" panose="030F0702030302020204" pitchFamily="66" charset="0"/>
                </a:rPr>
                <a:t>)</a:t>
              </a:r>
            </a:p>
          </p:txBody>
        </p:sp>
        <p:sp>
          <p:nvSpPr>
            <p:cNvPr id="104484" name="Line 17"/>
            <p:cNvSpPr>
              <a:spLocks noChangeShapeType="1"/>
            </p:cNvSpPr>
            <p:nvPr/>
          </p:nvSpPr>
          <p:spPr bwMode="auto">
            <a:xfrm flipV="1">
              <a:off x="2225" y="2555"/>
              <a:ext cx="987" cy="81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466" name="Text Box 18"/>
          <p:cNvSpPr txBox="1">
            <a:spLocks noChangeArrowheads="1"/>
          </p:cNvSpPr>
          <p:nvPr/>
        </p:nvSpPr>
        <p:spPr bwMode="auto">
          <a:xfrm>
            <a:off x="6159500" y="4224338"/>
            <a:ext cx="2044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 rtl="1">
              <a:spcBef>
                <a:spcPct val="0"/>
              </a:spcBef>
              <a:buClrTx/>
              <a:buFontTx/>
              <a:buNone/>
            </a:pPr>
            <a:r>
              <a:rPr lang="en-US" altLang="he-IL" sz="2400">
                <a:solidFill>
                  <a:srgbClr val="990099"/>
                </a:solidFill>
                <a:latin typeface="Comic Sans MS" panose="030F0702030302020204" pitchFamily="66" charset="0"/>
              </a:rPr>
              <a:t>principal axis</a:t>
            </a:r>
          </a:p>
        </p:txBody>
      </p:sp>
      <p:sp>
        <p:nvSpPr>
          <p:cNvPr id="104467" name="Rectangle 19"/>
          <p:cNvSpPr>
            <a:spLocks noChangeArrowheads="1"/>
          </p:cNvSpPr>
          <p:nvPr/>
        </p:nvSpPr>
        <p:spPr bwMode="auto">
          <a:xfrm>
            <a:off x="6623050" y="3130550"/>
            <a:ext cx="2000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he-IL" sz="2400">
                <a:solidFill>
                  <a:srgbClr val="FF0000"/>
                </a:solidFill>
                <a:latin typeface="Comic Sans MS" panose="030F0702030302020204" pitchFamily="66" charset="0"/>
              </a:rPr>
              <a:t>Object point</a:t>
            </a:r>
          </a:p>
        </p:txBody>
      </p:sp>
      <p:sp>
        <p:nvSpPr>
          <p:cNvPr id="104468" name="Rectangle 20"/>
          <p:cNvSpPr>
            <a:spLocks noChangeArrowheads="1"/>
          </p:cNvSpPr>
          <p:nvPr/>
        </p:nvSpPr>
        <p:spPr bwMode="auto">
          <a:xfrm>
            <a:off x="4171950" y="2265363"/>
            <a:ext cx="1793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he-IL" sz="2400">
                <a:solidFill>
                  <a:srgbClr val="FF0000"/>
                </a:solidFill>
                <a:latin typeface="Comic Sans MS" panose="030F0702030302020204" pitchFamily="66" charset="0"/>
              </a:rPr>
              <a:t>image point</a:t>
            </a:r>
          </a:p>
        </p:txBody>
      </p:sp>
      <p:sp>
        <p:nvSpPr>
          <p:cNvPr id="104469" name="Line 21"/>
          <p:cNvSpPr>
            <a:spLocks noChangeShapeType="1"/>
          </p:cNvSpPr>
          <p:nvPr/>
        </p:nvSpPr>
        <p:spPr bwMode="auto">
          <a:xfrm>
            <a:off x="4740275" y="2695575"/>
            <a:ext cx="168275" cy="681038"/>
          </a:xfrm>
          <a:prstGeom prst="line">
            <a:avLst/>
          </a:prstGeom>
          <a:noFill/>
          <a:ln w="28575">
            <a:solidFill>
              <a:srgbClr val="FF0000"/>
            </a:solidFill>
            <a:prstDash val="sysDot"/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70" name="Text Box 22"/>
          <p:cNvSpPr txBox="1">
            <a:spLocks noChangeArrowheads="1"/>
          </p:cNvSpPr>
          <p:nvPr/>
        </p:nvSpPr>
        <p:spPr bwMode="auto">
          <a:xfrm>
            <a:off x="1746250" y="4227513"/>
            <a:ext cx="11318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he-IL" sz="2400">
                <a:solidFill>
                  <a:schemeClr val="tx1"/>
                </a:solidFill>
                <a:latin typeface="Comic Sans MS" panose="030F0702030302020204" pitchFamily="66" charset="0"/>
              </a:rPr>
              <a:t>Cop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he-IL" sz="2400">
                <a:solidFill>
                  <a:srgbClr val="990099"/>
                </a:solidFill>
                <a:latin typeface="Comic Sans MS" panose="030F0702030302020204" pitchFamily="66" charset="0"/>
              </a:rPr>
              <a:t>(0,0,0)</a:t>
            </a:r>
          </a:p>
        </p:txBody>
      </p:sp>
      <p:sp>
        <p:nvSpPr>
          <p:cNvPr id="104471" name="Line 23"/>
          <p:cNvSpPr>
            <a:spLocks noChangeShapeType="1"/>
          </p:cNvSpPr>
          <p:nvPr/>
        </p:nvSpPr>
        <p:spPr bwMode="auto">
          <a:xfrm flipV="1">
            <a:off x="2574925" y="4013200"/>
            <a:ext cx="325438" cy="24288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04472" name="Group 24"/>
          <p:cNvGrpSpPr>
            <a:grpSpLocks/>
          </p:cNvGrpSpPr>
          <p:nvPr/>
        </p:nvGrpSpPr>
        <p:grpSpPr bwMode="auto">
          <a:xfrm>
            <a:off x="2619375" y="2120900"/>
            <a:ext cx="4649788" cy="2090738"/>
            <a:chOff x="1650" y="1336"/>
            <a:chExt cx="2929" cy="1317"/>
          </a:xfrm>
        </p:grpSpPr>
        <p:sp>
          <p:nvSpPr>
            <p:cNvPr id="104476" name="Line 25"/>
            <p:cNvSpPr>
              <a:spLocks noChangeShapeType="1"/>
            </p:cNvSpPr>
            <p:nvPr/>
          </p:nvSpPr>
          <p:spPr bwMode="auto">
            <a:xfrm flipV="1">
              <a:off x="1887" y="2509"/>
              <a:ext cx="2428" cy="12"/>
            </a:xfrm>
            <a:prstGeom prst="line">
              <a:avLst/>
            </a:prstGeom>
            <a:noFill/>
            <a:ln w="19050" cap="sq">
              <a:solidFill>
                <a:srgbClr val="990099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4477" name="Group 26"/>
            <p:cNvGrpSpPr>
              <a:grpSpLocks/>
            </p:cNvGrpSpPr>
            <p:nvPr/>
          </p:nvGrpSpPr>
          <p:grpSpPr bwMode="auto">
            <a:xfrm>
              <a:off x="1650" y="1336"/>
              <a:ext cx="2929" cy="1317"/>
              <a:chOff x="1650" y="1336"/>
              <a:chExt cx="2929" cy="1317"/>
            </a:xfrm>
          </p:grpSpPr>
          <p:sp>
            <p:nvSpPr>
              <p:cNvPr id="104478" name="Text Box 27"/>
              <p:cNvSpPr txBox="1">
                <a:spLocks noChangeArrowheads="1"/>
              </p:cNvSpPr>
              <p:nvPr/>
            </p:nvSpPr>
            <p:spPr bwMode="auto">
              <a:xfrm>
                <a:off x="1650" y="1336"/>
                <a:ext cx="28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32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8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4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0" lang="en-US" altLang="he-IL" sz="2400">
                    <a:solidFill>
                      <a:srgbClr val="990099"/>
                    </a:solidFill>
                    <a:latin typeface="Times New Roman (Hebrew)" panose="02020603050405020304" pitchFamily="18" charset="0"/>
                  </a:rPr>
                  <a:t>y</a:t>
                </a:r>
                <a:endParaRPr kumimoji="0" lang="en-GB" altLang="he-IL" sz="2400">
                  <a:solidFill>
                    <a:srgbClr val="990099"/>
                  </a:solidFill>
                  <a:latin typeface="Times New Roman (Hebrew)" panose="02020603050405020304" pitchFamily="18" charset="0"/>
                </a:endParaRPr>
              </a:p>
            </p:txBody>
          </p:sp>
          <p:sp>
            <p:nvSpPr>
              <p:cNvPr id="104479" name="Line 28"/>
              <p:cNvSpPr>
                <a:spLocks noChangeShapeType="1"/>
              </p:cNvSpPr>
              <p:nvPr/>
            </p:nvSpPr>
            <p:spPr bwMode="auto">
              <a:xfrm flipV="1">
                <a:off x="1881" y="1510"/>
                <a:ext cx="6" cy="1005"/>
              </a:xfrm>
              <a:prstGeom prst="line">
                <a:avLst/>
              </a:prstGeom>
              <a:noFill/>
              <a:ln w="19050" cap="sq">
                <a:solidFill>
                  <a:srgbClr val="990099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80" name="Line 29"/>
              <p:cNvSpPr>
                <a:spLocks noChangeShapeType="1"/>
              </p:cNvSpPr>
              <p:nvPr/>
            </p:nvSpPr>
            <p:spPr bwMode="auto">
              <a:xfrm flipV="1">
                <a:off x="1876" y="1951"/>
                <a:ext cx="799" cy="558"/>
              </a:xfrm>
              <a:prstGeom prst="line">
                <a:avLst/>
              </a:prstGeom>
              <a:noFill/>
              <a:ln w="19050" cap="sq">
                <a:solidFill>
                  <a:srgbClr val="990099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481" name="Text Box 30"/>
              <p:cNvSpPr txBox="1">
                <a:spLocks noChangeArrowheads="1"/>
              </p:cNvSpPr>
              <p:nvPr/>
            </p:nvSpPr>
            <p:spPr bwMode="auto">
              <a:xfrm>
                <a:off x="2607" y="1739"/>
                <a:ext cx="28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32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8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4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0" lang="en-US" altLang="he-IL" sz="2400">
                    <a:solidFill>
                      <a:srgbClr val="990099"/>
                    </a:solidFill>
                    <a:latin typeface="Times New Roman (Hebrew)" panose="02020603050405020304" pitchFamily="18" charset="0"/>
                  </a:rPr>
                  <a:t>x</a:t>
                </a:r>
                <a:endParaRPr kumimoji="0" lang="en-GB" altLang="he-IL" sz="2400">
                  <a:solidFill>
                    <a:srgbClr val="990099"/>
                  </a:solidFill>
                  <a:latin typeface="Times New Roman (Hebrew)" panose="02020603050405020304" pitchFamily="18" charset="0"/>
                </a:endParaRPr>
              </a:p>
            </p:txBody>
          </p:sp>
          <p:sp>
            <p:nvSpPr>
              <p:cNvPr id="104482" name="Text Box 31"/>
              <p:cNvSpPr txBox="1">
                <a:spLocks noChangeArrowheads="1"/>
              </p:cNvSpPr>
              <p:nvPr/>
            </p:nvSpPr>
            <p:spPr bwMode="auto">
              <a:xfrm>
                <a:off x="4290" y="2365"/>
                <a:ext cx="28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32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8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4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0" lang="en-US" altLang="he-IL" sz="2400">
                    <a:solidFill>
                      <a:srgbClr val="990099"/>
                    </a:solidFill>
                    <a:latin typeface="Times New Roman (Hebrew)" panose="02020603050405020304" pitchFamily="18" charset="0"/>
                  </a:rPr>
                  <a:t>z</a:t>
                </a:r>
                <a:endParaRPr kumimoji="0" lang="en-GB" altLang="he-IL" sz="2400">
                  <a:solidFill>
                    <a:srgbClr val="990099"/>
                  </a:solidFill>
                  <a:latin typeface="Times New Roman (Hebrew)" panose="02020603050405020304" pitchFamily="18" charset="0"/>
                </a:endParaRPr>
              </a:p>
            </p:txBody>
          </p:sp>
        </p:grpSp>
      </p:grpSp>
      <p:sp>
        <p:nvSpPr>
          <p:cNvPr id="104473" name="Rectangle 32" descr="Recycled paper"/>
          <p:cNvSpPr>
            <a:spLocks noChangeArrowheads="1"/>
          </p:cNvSpPr>
          <p:nvPr/>
        </p:nvSpPr>
        <p:spPr bwMode="auto">
          <a:xfrm>
            <a:off x="4468813" y="3946525"/>
            <a:ext cx="673100" cy="889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he-IL" altLang="he-IL" sz="24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104474" name="Rectangle 33" descr="Recycled paper"/>
          <p:cNvSpPr>
            <a:spLocks noChangeArrowheads="1"/>
          </p:cNvSpPr>
          <p:nvPr/>
        </p:nvSpPr>
        <p:spPr bwMode="auto">
          <a:xfrm>
            <a:off x="4467225" y="3430588"/>
            <a:ext cx="436563" cy="252412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he-IL" altLang="he-IL" sz="24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104475" name="Text Box 34"/>
          <p:cNvSpPr txBox="1">
            <a:spLocks noChangeArrowheads="1"/>
          </p:cNvSpPr>
          <p:nvPr/>
        </p:nvSpPr>
        <p:spPr bwMode="auto">
          <a:xfrm>
            <a:off x="998538" y="5233988"/>
            <a:ext cx="1314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kumimoji="0" lang="en-GB" altLang="he-IL" sz="24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78176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Intrinsic Parameters</a:t>
            </a:r>
            <a:endParaRPr lang="he-IL" altLang="he-IL"/>
          </a:p>
        </p:txBody>
      </p:sp>
      <p:sp>
        <p:nvSpPr>
          <p:cNvPr id="1064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he-IL" i="1">
                <a:solidFill>
                  <a:srgbClr val="008000"/>
                </a:solidFill>
                <a:latin typeface="Times New Roman (Hebrew)" panose="02020603050405020304" pitchFamily="18" charset="0"/>
              </a:rPr>
              <a:t>O=(o</a:t>
            </a:r>
            <a:r>
              <a:rPr lang="en-US" altLang="he-IL" i="1" baseline="-25000">
                <a:solidFill>
                  <a:srgbClr val="008000"/>
                </a:solidFill>
                <a:latin typeface="Times New Roman (Hebrew)" panose="02020603050405020304" pitchFamily="18" charset="0"/>
              </a:rPr>
              <a:t>x </a:t>
            </a:r>
            <a:r>
              <a:rPr lang="en-US" altLang="he-IL" i="1">
                <a:solidFill>
                  <a:srgbClr val="008000"/>
                </a:solidFill>
                <a:latin typeface="Times New Roman (Hebrew)" panose="02020603050405020304" pitchFamily="18" charset="0"/>
              </a:rPr>
              <a:t>o</a:t>
            </a:r>
            <a:r>
              <a:rPr lang="en-US" altLang="he-IL" i="1" baseline="-25000">
                <a:solidFill>
                  <a:srgbClr val="008000"/>
                </a:solidFill>
                <a:latin typeface="Times New Roman (Hebrew)" panose="02020603050405020304" pitchFamily="18" charset="0"/>
              </a:rPr>
              <a:t>y</a:t>
            </a:r>
            <a:r>
              <a:rPr lang="en-US" altLang="he-IL" i="1">
                <a:solidFill>
                  <a:srgbClr val="008000"/>
                </a:solidFill>
                <a:latin typeface="Times New Roman (Hebrew)" panose="02020603050405020304" pitchFamily="18" charset="0"/>
              </a:rPr>
              <a:t>)</a:t>
            </a:r>
            <a:r>
              <a:rPr lang="en-US" altLang="he-IL" i="1" baseline="30000">
                <a:solidFill>
                  <a:srgbClr val="008000"/>
                </a:solidFill>
                <a:latin typeface="Times New Roman (Hebrew)" panose="02020603050405020304" pitchFamily="18" charset="0"/>
              </a:rPr>
              <a:t>T</a:t>
            </a:r>
            <a:r>
              <a:rPr lang="en-US" altLang="he-IL">
                <a:latin typeface="Times New Roman (Hebrew)" panose="02020603050405020304" pitchFamily="18" charset="0"/>
              </a:rPr>
              <a:t> </a:t>
            </a:r>
            <a:r>
              <a:rPr lang="en-US" altLang="he-IL"/>
              <a:t>is the principal point</a:t>
            </a:r>
          </a:p>
          <a:p>
            <a:r>
              <a:rPr lang="en-US" altLang="he-IL"/>
              <a:t> </a:t>
            </a:r>
            <a:r>
              <a:rPr lang="en-US" altLang="he-IL" i="1">
                <a:solidFill>
                  <a:srgbClr val="FF0000"/>
                </a:solidFill>
              </a:rPr>
              <a:t>f </a:t>
            </a:r>
            <a:r>
              <a:rPr lang="en-US" altLang="he-IL"/>
              <a:t>: focal length</a:t>
            </a:r>
          </a:p>
          <a:p>
            <a:pPr lvl="1"/>
            <a:endParaRPr lang="he-IL" altLang="he-IL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2120B8C9-F75C-49F2-ACAF-AF24E5760A03}" type="slidenum">
              <a:rPr kumimoji="0" lang="he-IL" altLang="en-US" sz="16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45</a:t>
            </a:fld>
            <a:endParaRPr kumimoji="0" lang="en-US" altLang="en-US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6501" name="Footer Placeholder 4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t>Computer Vision by Y. Moses</a:t>
            </a:r>
          </a:p>
        </p:txBody>
      </p:sp>
      <p:graphicFrame>
        <p:nvGraphicFramePr>
          <p:cNvPr id="106502" name="Object 35"/>
          <p:cNvGraphicFramePr>
            <a:graphicFrameLocks noChangeAspect="1"/>
          </p:cNvGraphicFramePr>
          <p:nvPr/>
        </p:nvGraphicFramePr>
        <p:xfrm>
          <a:off x="6240463" y="2611438"/>
          <a:ext cx="2903537" cy="170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7175965" imgH="21936143" progId="Equation.3">
                  <p:embed/>
                </p:oleObj>
              </mc:Choice>
              <mc:Fallback>
                <p:oleObj name="Equation" r:id="rId3" imgW="37175965" imgH="21936143" progId="Equation.3">
                  <p:embed/>
                  <p:pic>
                    <p:nvPicPr>
                      <p:cNvPr id="106502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463" y="2611438"/>
                        <a:ext cx="2903537" cy="1709737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6503" name="Footer Placeholder 5"/>
          <p:cNvSpPr txBox="1">
            <a:spLocks/>
          </p:cNvSpPr>
          <p:nvPr/>
        </p:nvSpPr>
        <p:spPr bwMode="auto">
          <a:xfrm>
            <a:off x="5494338" y="6218238"/>
            <a:ext cx="289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1400" b="1">
                <a:solidFill>
                  <a:schemeClr val="tx1"/>
                </a:solidFill>
                <a:latin typeface="Arial" panose="020B0604020202020204" pitchFamily="34" charset="0"/>
              </a:rPr>
              <a:t>Computer Vision by Y. Moses</a:t>
            </a:r>
          </a:p>
        </p:txBody>
      </p:sp>
      <p:sp>
        <p:nvSpPr>
          <p:cNvPr id="106504" name="AutoShape 12" descr="Recycled paper"/>
          <p:cNvSpPr>
            <a:spLocks noChangeArrowheads="1"/>
          </p:cNvSpPr>
          <p:nvPr/>
        </p:nvSpPr>
        <p:spPr bwMode="auto">
          <a:xfrm rot="16200000" flipH="1">
            <a:off x="2362994" y="4314032"/>
            <a:ext cx="2052637" cy="1905000"/>
          </a:xfrm>
          <a:prstGeom prst="parallelogram">
            <a:avLst>
              <a:gd name="adj" fmla="val 26937"/>
            </a:avLst>
          </a:prstGeom>
          <a:blipFill dpi="0" rotWithShape="0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Clr>
                <a:schemeClr val="accent2"/>
              </a:buClr>
              <a:buFont typeface="Monotype Sorts"/>
              <a:buNone/>
            </a:pP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106505" name="Line 3"/>
          <p:cNvSpPr>
            <a:spLocks noChangeShapeType="1"/>
          </p:cNvSpPr>
          <p:nvPr/>
        </p:nvSpPr>
        <p:spPr bwMode="auto">
          <a:xfrm flipV="1">
            <a:off x="6553200" y="4419600"/>
            <a:ext cx="0" cy="8382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06" name="Text Box 4"/>
          <p:cNvSpPr txBox="1">
            <a:spLocks noChangeArrowheads="1"/>
          </p:cNvSpPr>
          <p:nvPr/>
        </p:nvSpPr>
        <p:spPr bwMode="auto">
          <a:xfrm>
            <a:off x="6905625" y="4572000"/>
            <a:ext cx="9096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Clr>
                <a:schemeClr val="accent2"/>
              </a:buClr>
              <a:buFont typeface="Monotype Sorts"/>
              <a:buNone/>
            </a:pPr>
            <a:r>
              <a:rPr lang="en-US" altLang="he-IL" sz="2400">
                <a:solidFill>
                  <a:schemeClr val="tx1"/>
                </a:solidFill>
              </a:rPr>
              <a:t>Y</a:t>
            </a:r>
            <a:r>
              <a:rPr lang="en-US" altLang="he-IL" sz="2400" baseline="-25000">
                <a:solidFill>
                  <a:schemeClr val="tx1"/>
                </a:solidFill>
              </a:rPr>
              <a:t>object</a:t>
            </a:r>
            <a:endParaRPr lang="en-US" altLang="he-IL">
              <a:solidFill>
                <a:schemeClr val="tx1"/>
              </a:solidFill>
            </a:endParaRPr>
          </a:p>
        </p:txBody>
      </p:sp>
      <p:sp>
        <p:nvSpPr>
          <p:cNvPr id="106507" name="Text Box 5"/>
          <p:cNvSpPr txBox="1">
            <a:spLocks noChangeArrowheads="1"/>
          </p:cNvSpPr>
          <p:nvPr/>
        </p:nvSpPr>
        <p:spPr bwMode="auto">
          <a:xfrm>
            <a:off x="1898650" y="5167313"/>
            <a:ext cx="31432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Clr>
                <a:schemeClr val="accent2"/>
              </a:buClr>
              <a:buFont typeface="Monotype Sorts"/>
              <a:buNone/>
            </a:pPr>
            <a:r>
              <a:rPr lang="en-US" altLang="he-IL" i="1">
                <a:solidFill>
                  <a:schemeClr val="accent1"/>
                </a:solidFill>
              </a:rPr>
              <a:t>f</a:t>
            </a:r>
            <a:endParaRPr lang="en-US" altLang="he-IL">
              <a:solidFill>
                <a:schemeClr val="tx1"/>
              </a:solidFill>
            </a:endParaRPr>
          </a:p>
        </p:txBody>
      </p:sp>
      <p:sp>
        <p:nvSpPr>
          <p:cNvPr id="106508" name="Text Box 7"/>
          <p:cNvSpPr txBox="1">
            <a:spLocks noChangeArrowheads="1"/>
          </p:cNvSpPr>
          <p:nvPr/>
        </p:nvSpPr>
        <p:spPr bwMode="auto">
          <a:xfrm>
            <a:off x="5368925" y="4902200"/>
            <a:ext cx="1084263" cy="116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Clr>
                <a:schemeClr val="accent2"/>
              </a:buClr>
              <a:buFont typeface="Monotype Sorts"/>
              <a:buNone/>
            </a:pPr>
            <a:r>
              <a:rPr lang="en-US" altLang="he-IL">
                <a:solidFill>
                  <a:srgbClr val="9933FF"/>
                </a:solidFill>
              </a:rPr>
              <a:t>z</a:t>
            </a:r>
            <a:r>
              <a:rPr lang="en-US" altLang="he-IL" baseline="-25000">
                <a:solidFill>
                  <a:srgbClr val="9933FF"/>
                </a:solidFill>
              </a:rPr>
              <a:t>object</a:t>
            </a:r>
            <a:endParaRPr lang="en-US" altLang="en-US" baseline="-25000">
              <a:solidFill>
                <a:srgbClr val="9933FF"/>
              </a:solidFill>
            </a:endParaRPr>
          </a:p>
          <a:p>
            <a:pPr algn="ctr">
              <a:buClr>
                <a:schemeClr val="accent2"/>
              </a:buClr>
              <a:buFont typeface="Monotype Sorts"/>
              <a:buChar char="z"/>
            </a:pPr>
            <a:endParaRPr lang="en-US" altLang="en-US">
              <a:solidFill>
                <a:schemeClr val="tx1"/>
              </a:solidFill>
            </a:endParaRPr>
          </a:p>
        </p:txBody>
      </p:sp>
      <p:sp>
        <p:nvSpPr>
          <p:cNvPr id="106509" name="Line 8"/>
          <p:cNvSpPr>
            <a:spLocks noChangeShapeType="1"/>
          </p:cNvSpPr>
          <p:nvPr/>
        </p:nvSpPr>
        <p:spPr bwMode="auto">
          <a:xfrm flipH="1">
            <a:off x="3581400" y="5257800"/>
            <a:ext cx="2971800" cy="0"/>
          </a:xfrm>
          <a:prstGeom prst="line">
            <a:avLst/>
          </a:prstGeom>
          <a:noFill/>
          <a:ln w="28575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10" name="Line 9"/>
          <p:cNvSpPr>
            <a:spLocks noChangeShapeType="1"/>
          </p:cNvSpPr>
          <p:nvPr/>
        </p:nvSpPr>
        <p:spPr bwMode="auto">
          <a:xfrm flipH="1">
            <a:off x="1824038" y="5268913"/>
            <a:ext cx="620712" cy="20637"/>
          </a:xfrm>
          <a:prstGeom prst="line">
            <a:avLst/>
          </a:prstGeom>
          <a:noFill/>
          <a:ln w="28575">
            <a:solidFill>
              <a:srgbClr val="99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11" name="Line 11"/>
          <p:cNvSpPr>
            <a:spLocks noChangeShapeType="1"/>
          </p:cNvSpPr>
          <p:nvPr/>
        </p:nvSpPr>
        <p:spPr bwMode="auto">
          <a:xfrm>
            <a:off x="3586163" y="4968875"/>
            <a:ext cx="9525" cy="300038"/>
          </a:xfrm>
          <a:prstGeom prst="line">
            <a:avLst/>
          </a:prstGeom>
          <a:noFill/>
          <a:ln w="19050">
            <a:solidFill>
              <a:schemeClr val="accent2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12" name="Line 13"/>
          <p:cNvSpPr>
            <a:spLocks noChangeShapeType="1"/>
          </p:cNvSpPr>
          <p:nvPr/>
        </p:nvSpPr>
        <p:spPr bwMode="auto">
          <a:xfrm flipV="1">
            <a:off x="1381125" y="5591175"/>
            <a:ext cx="3544888" cy="963613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13" name="Line 14"/>
          <p:cNvSpPr>
            <a:spLocks noChangeShapeType="1"/>
          </p:cNvSpPr>
          <p:nvPr/>
        </p:nvSpPr>
        <p:spPr bwMode="auto">
          <a:xfrm flipH="1" flipV="1">
            <a:off x="2427288" y="4062413"/>
            <a:ext cx="14287" cy="2619375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14" name="Text Box 15"/>
          <p:cNvSpPr txBox="1">
            <a:spLocks noChangeArrowheads="1"/>
          </p:cNvSpPr>
          <p:nvPr/>
        </p:nvSpPr>
        <p:spPr bwMode="auto">
          <a:xfrm>
            <a:off x="4665663" y="5514975"/>
            <a:ext cx="469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 algn="r" rtl="1">
              <a:spcBef>
                <a:spcPct val="50000"/>
              </a:spcBef>
              <a:buClrTx/>
              <a:buFontTx/>
              <a:buNone/>
            </a:pPr>
            <a:r>
              <a:rPr kumimoji="0" lang="en-US" altLang="he-IL" sz="2400">
                <a:solidFill>
                  <a:schemeClr val="tx1"/>
                </a:solidFill>
                <a:latin typeface="Times New Roman (Hebrew)" panose="02020603050405020304" pitchFamily="18" charset="0"/>
              </a:rPr>
              <a:t>x</a:t>
            </a:r>
          </a:p>
        </p:txBody>
      </p:sp>
      <p:sp>
        <p:nvSpPr>
          <p:cNvPr id="106515" name="Text Box 16"/>
          <p:cNvSpPr txBox="1">
            <a:spLocks noChangeArrowheads="1"/>
          </p:cNvSpPr>
          <p:nvPr/>
        </p:nvSpPr>
        <p:spPr bwMode="auto">
          <a:xfrm>
            <a:off x="1855788" y="4062413"/>
            <a:ext cx="469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 algn="r" rtl="1">
              <a:spcBef>
                <a:spcPct val="50000"/>
              </a:spcBef>
              <a:buClrTx/>
              <a:buFontTx/>
              <a:buNone/>
            </a:pPr>
            <a:r>
              <a:rPr kumimoji="0" lang="en-US" altLang="he-IL" sz="2400">
                <a:solidFill>
                  <a:schemeClr val="tx1"/>
                </a:solidFill>
                <a:latin typeface="Times New Roman (Hebrew)" panose="02020603050405020304" pitchFamily="18" charset="0"/>
              </a:rPr>
              <a:t>y</a:t>
            </a:r>
          </a:p>
        </p:txBody>
      </p:sp>
      <p:sp>
        <p:nvSpPr>
          <p:cNvPr id="106516" name="Line 19"/>
          <p:cNvSpPr>
            <a:spLocks noChangeShapeType="1"/>
          </p:cNvSpPr>
          <p:nvPr/>
        </p:nvSpPr>
        <p:spPr bwMode="auto">
          <a:xfrm flipH="1">
            <a:off x="1819275" y="5151438"/>
            <a:ext cx="573088" cy="1079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17" name="Line 20"/>
          <p:cNvSpPr>
            <a:spLocks noChangeShapeType="1"/>
          </p:cNvSpPr>
          <p:nvPr/>
        </p:nvSpPr>
        <p:spPr bwMode="auto">
          <a:xfrm flipH="1">
            <a:off x="3559175" y="4408488"/>
            <a:ext cx="2974975" cy="566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6518" name="Text Box 21"/>
          <p:cNvSpPr txBox="1">
            <a:spLocks noChangeArrowheads="1"/>
          </p:cNvSpPr>
          <p:nvPr/>
        </p:nvSpPr>
        <p:spPr bwMode="auto">
          <a:xfrm>
            <a:off x="4187825" y="4732338"/>
            <a:ext cx="879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 algn="ctr">
              <a:buClr>
                <a:schemeClr val="accent2"/>
              </a:buClr>
              <a:buFont typeface="Monotype Sorts"/>
              <a:buNone/>
            </a:pPr>
            <a:r>
              <a:rPr lang="en-US" altLang="he-IL" sz="2400">
                <a:solidFill>
                  <a:schemeClr val="tx1"/>
                </a:solidFill>
              </a:rPr>
              <a:t>y</a:t>
            </a:r>
            <a:r>
              <a:rPr lang="en-US" altLang="he-IL" sz="2400" baseline="-25000">
                <a:solidFill>
                  <a:schemeClr val="tx1"/>
                </a:solidFill>
              </a:rPr>
              <a:t>image</a:t>
            </a:r>
            <a:endParaRPr lang="en-US" altLang="he-IL">
              <a:solidFill>
                <a:schemeClr val="tx1"/>
              </a:solidFill>
            </a:endParaRPr>
          </a:p>
        </p:txBody>
      </p:sp>
      <p:sp>
        <p:nvSpPr>
          <p:cNvPr id="106519" name="Oval 22"/>
          <p:cNvSpPr>
            <a:spLocks noChangeArrowheads="1"/>
          </p:cNvSpPr>
          <p:nvPr/>
        </p:nvSpPr>
        <p:spPr bwMode="auto">
          <a:xfrm>
            <a:off x="1720850" y="5230813"/>
            <a:ext cx="76200" cy="76200"/>
          </a:xfrm>
          <a:prstGeom prst="ellipse">
            <a:avLst/>
          </a:prstGeom>
          <a:solidFill>
            <a:srgbClr val="66CC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he-IL" altLang="he-IL" sz="24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106520" name="Text Box 23"/>
          <p:cNvSpPr txBox="1">
            <a:spLocks noChangeArrowheads="1"/>
          </p:cNvSpPr>
          <p:nvPr/>
        </p:nvSpPr>
        <p:spPr bwMode="auto">
          <a:xfrm>
            <a:off x="3221038" y="5835650"/>
            <a:ext cx="619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 algn="r" rtl="1">
              <a:spcBef>
                <a:spcPct val="0"/>
              </a:spcBef>
              <a:buClrTx/>
              <a:buFontTx/>
              <a:buNone/>
            </a:pPr>
            <a:r>
              <a:rPr kumimoji="0" lang="en-US" altLang="he-IL" sz="2400" b="1">
                <a:solidFill>
                  <a:srgbClr val="006600"/>
                </a:solidFill>
                <a:latin typeface="Times New Roman (Hebrew)" panose="02020603050405020304" pitchFamily="18" charset="0"/>
              </a:rPr>
              <a:t>o</a:t>
            </a:r>
            <a:r>
              <a:rPr kumimoji="0" lang="en-US" altLang="he-IL" sz="2400" b="1" baseline="-25000">
                <a:solidFill>
                  <a:srgbClr val="006600"/>
                </a:solidFill>
                <a:latin typeface="Times New Roman (Hebrew)" panose="02020603050405020304" pitchFamily="18" charset="0"/>
              </a:rPr>
              <a:t>x,</a:t>
            </a:r>
            <a:endParaRPr kumimoji="0" lang="en-US" altLang="he-IL" sz="24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106521" name="Text Box 25"/>
          <p:cNvSpPr txBox="1">
            <a:spLocks noChangeArrowheads="1"/>
          </p:cNvSpPr>
          <p:nvPr/>
        </p:nvSpPr>
        <p:spPr bwMode="auto">
          <a:xfrm>
            <a:off x="1690688" y="5916613"/>
            <a:ext cx="1119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he-IL" sz="2400">
                <a:solidFill>
                  <a:schemeClr val="tx1"/>
                </a:solidFill>
                <a:latin typeface="Times New Roman (Hebrew)" panose="02020603050405020304" pitchFamily="18" charset="0"/>
              </a:rPr>
              <a:t>(0,0)</a:t>
            </a:r>
            <a:endParaRPr kumimoji="0" lang="en-GB" altLang="he-IL" sz="24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106522" name="Line 26"/>
          <p:cNvSpPr>
            <a:spLocks noChangeShapeType="1"/>
          </p:cNvSpPr>
          <p:nvPr/>
        </p:nvSpPr>
        <p:spPr bwMode="auto">
          <a:xfrm flipH="1">
            <a:off x="2454275" y="5253038"/>
            <a:ext cx="1109663" cy="25241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23" name="Line 27"/>
          <p:cNvSpPr>
            <a:spLocks noChangeShapeType="1"/>
          </p:cNvSpPr>
          <p:nvPr/>
        </p:nvSpPr>
        <p:spPr bwMode="auto">
          <a:xfrm flipH="1">
            <a:off x="3613150" y="5284788"/>
            <a:ext cx="9525" cy="65246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6524" name="Text Box 29"/>
          <p:cNvSpPr txBox="1">
            <a:spLocks noChangeArrowheads="1"/>
          </p:cNvSpPr>
          <p:nvPr/>
        </p:nvSpPr>
        <p:spPr bwMode="auto">
          <a:xfrm>
            <a:off x="3249613" y="5232400"/>
            <a:ext cx="450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 algn="r" rtl="1">
              <a:spcBef>
                <a:spcPct val="0"/>
              </a:spcBef>
              <a:buClrTx/>
              <a:buFontTx/>
              <a:buNone/>
            </a:pPr>
            <a:r>
              <a:rPr kumimoji="0" lang="en-US" altLang="he-IL" sz="2400" b="1">
                <a:solidFill>
                  <a:srgbClr val="006600"/>
                </a:solidFill>
                <a:latin typeface="Times New Roman (Hebrew)" panose="02020603050405020304" pitchFamily="18" charset="0"/>
              </a:rPr>
              <a:t>O</a:t>
            </a:r>
            <a:endParaRPr kumimoji="0" lang="en-US" altLang="he-IL" sz="24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106525" name="Text Box 30"/>
          <p:cNvSpPr txBox="1">
            <a:spLocks noChangeArrowheads="1"/>
          </p:cNvSpPr>
          <p:nvPr/>
        </p:nvSpPr>
        <p:spPr bwMode="auto">
          <a:xfrm>
            <a:off x="1808163" y="5562600"/>
            <a:ext cx="712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 algn="r" rtl="1">
              <a:spcBef>
                <a:spcPct val="0"/>
              </a:spcBef>
              <a:buClrTx/>
              <a:buFontTx/>
              <a:buNone/>
            </a:pPr>
            <a:r>
              <a:rPr kumimoji="0" lang="en-US" altLang="he-IL" sz="2400" b="1">
                <a:solidFill>
                  <a:srgbClr val="006600"/>
                </a:solidFill>
                <a:latin typeface="Times New Roman (Hebrew)" panose="02020603050405020304" pitchFamily="18" charset="0"/>
              </a:rPr>
              <a:t>o</a:t>
            </a:r>
            <a:r>
              <a:rPr kumimoji="0" lang="en-US" altLang="he-IL" sz="2400" b="1" baseline="-25000">
                <a:solidFill>
                  <a:srgbClr val="006600"/>
                </a:solidFill>
                <a:latin typeface="Times New Roman (Hebrew)" panose="02020603050405020304" pitchFamily="18" charset="0"/>
              </a:rPr>
              <a:t>y</a:t>
            </a:r>
            <a:endParaRPr kumimoji="0" lang="en-US" altLang="he-IL" sz="24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graphicFrame>
        <p:nvGraphicFramePr>
          <p:cNvPr id="30" name="Object 35"/>
          <p:cNvGraphicFramePr>
            <a:graphicFrameLocks noChangeAspect="1"/>
          </p:cNvGraphicFramePr>
          <p:nvPr/>
        </p:nvGraphicFramePr>
        <p:xfrm>
          <a:off x="6238875" y="2652713"/>
          <a:ext cx="2833688" cy="169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6" imgW="1511300" imgH="914400" progId="Equation.3">
                  <p:embed/>
                </p:oleObj>
              </mc:Choice>
              <mc:Fallback>
                <p:oleObj name="משוואה" r:id="rId6" imgW="1511300" imgH="914400" progId="Equation.3">
                  <p:embed/>
                  <p:pic>
                    <p:nvPicPr>
                      <p:cNvPr id="3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8875" y="2652713"/>
                        <a:ext cx="2833688" cy="1693862"/>
                      </a:xfrm>
                      <a:prstGeom prst="rect">
                        <a:avLst/>
                      </a:prstGeom>
                      <a:solidFill>
                        <a:srgbClr val="FFFF99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75651" y="2635372"/>
            <a:ext cx="2760135" cy="16762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03943" y="2608385"/>
            <a:ext cx="2684829" cy="159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67931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84F23520-078B-420B-92B7-8EDB7D1A7752}" type="slidenum">
              <a:rPr kumimoji="0" lang="he-IL" altLang="en-US" sz="16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46</a:t>
            </a:fld>
            <a:endParaRPr kumimoji="0" lang="en-US" altLang="en-US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08547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t>Computer Vision by Y. Moses</a:t>
            </a:r>
          </a:p>
        </p:txBody>
      </p:sp>
      <p:sp>
        <p:nvSpPr>
          <p:cNvPr id="1085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Principal Point Offset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8549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he-IL" dirty="0"/>
                  <a:t>Assume principal point at </a:t>
                </a:r>
                <a:r>
                  <a:rPr lang="en-US" altLang="he-IL" dirty="0">
                    <a:solidFill>
                      <a:srgbClr val="008000"/>
                    </a:solidFill>
                  </a:rPr>
                  <a:t>(</a:t>
                </a:r>
                <a:r>
                  <a:rPr lang="en-US" altLang="he-IL" dirty="0" err="1">
                    <a:solidFill>
                      <a:srgbClr val="008000"/>
                    </a:solidFill>
                  </a:rPr>
                  <a:t>o</a:t>
                </a:r>
                <a:r>
                  <a:rPr lang="en-US" altLang="he-IL" baseline="-25000" dirty="0" err="1">
                    <a:solidFill>
                      <a:srgbClr val="008000"/>
                    </a:solidFill>
                  </a:rPr>
                  <a:t>x</a:t>
                </a:r>
                <a:r>
                  <a:rPr lang="en-US" altLang="he-IL" dirty="0" err="1">
                    <a:solidFill>
                      <a:srgbClr val="008000"/>
                    </a:solidFill>
                  </a:rPr>
                  <a:t>,o</a:t>
                </a:r>
                <a:r>
                  <a:rPr lang="en-US" altLang="he-IL" baseline="-25000" dirty="0" err="1">
                    <a:solidFill>
                      <a:srgbClr val="008000"/>
                    </a:solidFill>
                  </a:rPr>
                  <a:t>y</a:t>
                </a:r>
                <a:r>
                  <a:rPr lang="en-US" altLang="he-IL" dirty="0">
                    <a:solidFill>
                      <a:srgbClr val="008000"/>
                    </a:solidFill>
                  </a:rPr>
                  <a:t>)</a:t>
                </a:r>
                <a:r>
                  <a:rPr lang="en-US" altLang="he-IL" baseline="30000" dirty="0">
                    <a:solidFill>
                      <a:srgbClr val="008000"/>
                    </a:solidFill>
                  </a:rPr>
                  <a:t>T.</a:t>
                </a:r>
              </a:p>
              <a:p>
                <a:r>
                  <a:rPr lang="en-US" altLang="he-IL" dirty="0"/>
                  <a:t> </a:t>
                </a:r>
                <a:r>
                  <a:rPr lang="en-US" altLang="he-IL" dirty="0">
                    <a:solidFill>
                      <a:srgbClr val="008000"/>
                    </a:solidFill>
                  </a:rPr>
                  <a:t>P=(X,Y,Z)</a:t>
                </a:r>
                <a:r>
                  <a:rPr lang="en-US" altLang="he-IL" baseline="30000" dirty="0">
                    <a:solidFill>
                      <a:srgbClr val="008000"/>
                    </a:solidFill>
                  </a:rPr>
                  <a:t>T</a:t>
                </a:r>
                <a:r>
                  <a:rPr lang="en-US" altLang="he-IL" dirty="0"/>
                  <a:t>  and </a:t>
                </a:r>
                <a:r>
                  <a:rPr lang="en-US" altLang="he-IL" dirty="0">
                    <a:solidFill>
                      <a:srgbClr val="008000"/>
                    </a:solidFill>
                  </a:rPr>
                  <a:t>p=(</a:t>
                </a:r>
                <a:r>
                  <a:rPr lang="en-US" altLang="he-IL" dirty="0" err="1">
                    <a:solidFill>
                      <a:srgbClr val="008000"/>
                    </a:solidFill>
                  </a:rPr>
                  <a:t>x,y</a:t>
                </a:r>
                <a:r>
                  <a:rPr lang="en-US" altLang="he-IL" dirty="0">
                    <a:solidFill>
                      <a:srgbClr val="008000"/>
                    </a:solidFill>
                  </a:rPr>
                  <a:t>)</a:t>
                </a:r>
                <a:r>
                  <a:rPr lang="en-US" altLang="he-IL" baseline="30000" dirty="0">
                    <a:solidFill>
                      <a:srgbClr val="008000"/>
                    </a:solidFill>
                  </a:rPr>
                  <a:t>T</a:t>
                </a:r>
                <a:r>
                  <a:rPr lang="en-US" altLang="he-IL" dirty="0"/>
                  <a:t> are related by: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he-IL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he-IL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he-IL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he-IL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altLang="he-IL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he-IL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he-IL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he-IL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he-IL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f>
                              <m:fPr>
                                <m:ctrlPr>
                                  <a:rPr lang="en-US" altLang="he-IL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he-IL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num>
                              <m:den>
                                <m:r>
                                  <a:rPr lang="en-US" altLang="he-IL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den>
                            </m:f>
                            <m:r>
                              <a:rPr lang="en-US" altLang="he-IL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he-IL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he-IL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he-IL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he-IL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he-IL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f>
                              <m:fPr>
                                <m:ctrlPr>
                                  <a:rPr lang="en-US" altLang="he-IL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he-IL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num>
                              <m:den>
                                <m:r>
                                  <a:rPr lang="en-US" altLang="he-IL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den>
                            </m:f>
                            <m:r>
                              <a:rPr lang="en-US" altLang="he-IL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he-IL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he-IL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he-IL" b="0" i="1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he-IL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he-IL" dirty="0"/>
              </a:p>
              <a:p>
                <a:r>
                  <a:rPr lang="en-US" altLang="he-IL" dirty="0"/>
                  <a:t>Homogeneous coordinates: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he-IL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he-IL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he-IL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he-IL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he-IL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he-IL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he-IL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he-IL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he-IL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he-IL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altLang="he-IL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he-IL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𝑓𝑌</m:t>
                            </m:r>
                            <m:r>
                              <a:rPr lang="en-US" altLang="he-IL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he-IL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he-IL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he-IL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he-IL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altLang="he-IL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he-IL" b="0" i="1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  <m:sup>
                        <m:r>
                          <a:rPr lang="en-US" altLang="he-IL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he-IL" dirty="0"/>
              </a:p>
            </p:txBody>
          </p:sp>
        </mc:Choice>
        <mc:Fallback xmlns="">
          <p:sp>
            <p:nvSpPr>
              <p:cNvPr id="10854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1639" t="-1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18544" y="4668461"/>
                <a:ext cx="2796856" cy="101207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sz="16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16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8544" y="4668461"/>
                <a:ext cx="2796856" cy="101207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 bwMode="auto">
          <a:xfrm>
            <a:off x="7020015" y="4824639"/>
            <a:ext cx="1153926" cy="733323"/>
          </a:xfrm>
          <a:prstGeom prst="roundRect">
            <a:avLst/>
          </a:prstGeom>
          <a:solidFill>
            <a:schemeClr val="bg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 (Hebrew)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86157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4FF491F1-7F90-4D98-BF7D-E564F855402D}" type="slidenum">
              <a:rPr kumimoji="0" lang="he-IL" altLang="en-US" sz="16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47</a:t>
            </a:fld>
            <a:endParaRPr kumimoji="0" lang="en-US" altLang="en-US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0595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t>Computer Vision by Y. Moses</a:t>
            </a:r>
          </a:p>
        </p:txBody>
      </p:sp>
      <p:sp>
        <p:nvSpPr>
          <p:cNvPr id="1105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Pixel Scaling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597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he-IL" dirty="0">
                    <a:solidFill>
                      <a:srgbClr val="008000"/>
                    </a:solidFill>
                  </a:rPr>
                  <a:t>P=(X,Y,Z)</a:t>
                </a:r>
                <a:r>
                  <a:rPr lang="en-US" altLang="he-IL" baseline="30000" dirty="0">
                    <a:solidFill>
                      <a:srgbClr val="008000"/>
                    </a:solidFill>
                  </a:rPr>
                  <a:t>T</a:t>
                </a:r>
                <a:r>
                  <a:rPr lang="en-US" altLang="he-IL" dirty="0"/>
                  <a:t>  and </a:t>
                </a:r>
                <a:r>
                  <a:rPr lang="en-US" altLang="he-IL" dirty="0">
                    <a:solidFill>
                      <a:srgbClr val="008000"/>
                    </a:solidFill>
                  </a:rPr>
                  <a:t>p=(</a:t>
                </a:r>
                <a:r>
                  <a:rPr lang="en-US" altLang="he-IL" dirty="0" err="1">
                    <a:solidFill>
                      <a:srgbClr val="008000"/>
                    </a:solidFill>
                  </a:rPr>
                  <a:t>x,y</a:t>
                </a:r>
                <a:r>
                  <a:rPr lang="en-US" altLang="he-IL" dirty="0">
                    <a:solidFill>
                      <a:srgbClr val="008000"/>
                    </a:solidFill>
                  </a:rPr>
                  <a:t>)</a:t>
                </a:r>
                <a:r>
                  <a:rPr lang="en-US" altLang="he-IL" baseline="30000" dirty="0">
                    <a:solidFill>
                      <a:srgbClr val="008000"/>
                    </a:solidFill>
                  </a:rPr>
                  <a:t>T</a:t>
                </a:r>
                <a:r>
                  <a:rPr lang="en-US" altLang="he-IL" dirty="0"/>
                  <a:t> are related by:</a:t>
                </a:r>
              </a:p>
              <a:p>
                <a:pPr marL="0" indent="0">
                  <a:buNone/>
                </a:pPr>
                <a:r>
                  <a:rPr lang="en-US" altLang="he-IL" sz="2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sz="28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sz="28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         </m:t>
                        </m:r>
                        <m:d>
                          <m:dPr>
                            <m:ctrlPr>
                              <a:rPr lang="en-US" altLang="he-IL" sz="28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he-IL" sz="28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he-IL" sz="28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he-IL" sz="28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altLang="he-IL" sz="28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he-IL" sz="28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he-IL" sz="28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he-IL" sz="28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he-IL" sz="2800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he-IL" sz="2800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he-IL" sz="2800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he-IL" sz="28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f>
                              <m:fPr>
                                <m:ctrlPr>
                                  <a:rPr lang="en-US" altLang="he-IL" sz="28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he-IL" sz="28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num>
                              <m:den>
                                <m:r>
                                  <a:rPr lang="en-US" altLang="he-IL" sz="28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den>
                            </m:f>
                            <m:r>
                              <a:rPr lang="en-US" altLang="he-IL" sz="28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he-IL" sz="28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he-IL" sz="28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he-IL" sz="28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he-IL" sz="28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he-IL" sz="2800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he-IL" sz="28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he-IL" sz="2800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he-IL" sz="28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  <m:r>
                              <a:rPr lang="en-US" altLang="he-IL" sz="28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f>
                              <m:fPr>
                                <m:ctrlPr>
                                  <a:rPr lang="en-US" altLang="he-IL" sz="2800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he-IL" sz="28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num>
                              <m:den>
                                <m:r>
                                  <a:rPr lang="en-US" altLang="he-IL" sz="2800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den>
                            </m:f>
                            <m:r>
                              <a:rPr lang="en-US" altLang="he-IL" sz="28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he-IL" sz="2800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he-IL" sz="2800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altLang="he-IL" sz="28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altLang="he-IL" sz="28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altLang="he-IL" dirty="0"/>
              </a:p>
              <a:p>
                <a:endParaRPr lang="en-US" altLang="he-IL" dirty="0"/>
              </a:p>
              <a:p>
                <a:r>
                  <a:rPr lang="en-US" altLang="he-IL" dirty="0"/>
                  <a:t>Homogeneous coordinates</a:t>
                </a:r>
              </a:p>
              <a:p>
                <a:pPr lvl="1"/>
                <a:r>
                  <a:rPr lang="en-US" altLang="he-IL" sz="36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6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6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he-IL" sz="3600" i="1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he-IL" sz="24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he-IL" sz="24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sz="24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he-IL" sz="24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he-IL" sz="24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he-IL" sz="24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he-IL" sz="24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he-IL" sz="24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he-IL" sz="24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he-IL" sz="24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he-IL" sz="24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sz="24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he-IL" sz="24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he-IL" sz="24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he-IL" sz="24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sz="24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he-IL" sz="24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he-IL" sz="24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he-IL" sz="24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he-IL" sz="24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he-IL" sz="24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he-IL" sz="24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he-IL" sz="24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he-IL" sz="24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he-IL" sz="24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sz="24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altLang="he-IL" sz="24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he-IL" sz="24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he-IL" sz="24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he-IL" sz="24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he-IL" sz="3600" dirty="0">
                  <a:solidFill>
                    <a:srgbClr val="008000"/>
                  </a:solidFill>
                </a:endParaRPr>
              </a:p>
              <a:p>
                <a:pPr lvl="1"/>
                <a:endParaRPr lang="en-US" altLang="he-IL" sz="2400" b="0" dirty="0"/>
              </a:p>
              <a:p>
                <a:pPr marL="0" indent="0">
                  <a:buNone/>
                </a:pPr>
                <a:endParaRPr lang="en-US" altLang="he-IL" dirty="0"/>
              </a:p>
            </p:txBody>
          </p:sp>
        </mc:Choice>
        <mc:Fallback xmlns="">
          <p:sp>
            <p:nvSpPr>
              <p:cNvPr id="11059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1639" t="-1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932276" y="3465889"/>
                <a:ext cx="3101362" cy="1012072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sz="16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1600" i="1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6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mr>
                              </m:m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2276" y="3465889"/>
                <a:ext cx="3101362" cy="101207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 bwMode="auto">
          <a:xfrm>
            <a:off x="6814267" y="3622067"/>
            <a:ext cx="1518700" cy="727296"/>
          </a:xfrm>
          <a:prstGeom prst="roundRect">
            <a:avLst/>
          </a:prstGeom>
          <a:solidFill>
            <a:schemeClr val="bg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 (Hebrew)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74554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70FFFF8E-8C44-404A-A5DD-F8D69BADC71B}" type="slidenum">
              <a:rPr kumimoji="0" lang="he-IL" altLang="en-US" sz="16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48</a:t>
            </a:fld>
            <a:endParaRPr kumimoji="0" lang="en-US" altLang="en-US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2643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t>Computer Vision by Y. Moses</a:t>
            </a:r>
          </a:p>
        </p:txBody>
      </p:sp>
      <p:sp>
        <p:nvSpPr>
          <p:cNvPr id="11264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Internal Parameters</a:t>
            </a:r>
            <a:endParaRPr lang="en-GB" alt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45" name="Rectangle 1027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11163" y="1784350"/>
                <a:ext cx="8178800" cy="4171950"/>
              </a:xfrm>
            </p:spPr>
            <p:txBody>
              <a:bodyPr/>
              <a:lstStyle/>
              <a:p>
                <a:r>
                  <a:rPr lang="en-US" altLang="he-IL" dirty="0"/>
                  <a:t>Let  </a:t>
                </a:r>
                <a:r>
                  <a:rPr lang="en-US" altLang="he-IL" i="1" dirty="0">
                    <a:solidFill>
                      <a:srgbClr val="008000"/>
                    </a:solidFill>
                  </a:rPr>
                  <a:t>p</a:t>
                </a:r>
                <a:r>
                  <a:rPr lang="en-US" altLang="he-IL" dirty="0"/>
                  <a:t> be the projection of the object point </a:t>
                </a:r>
                <a:r>
                  <a:rPr lang="en-US" altLang="he-IL" i="1" dirty="0">
                    <a:solidFill>
                      <a:srgbClr val="008000"/>
                    </a:solidFill>
                  </a:rPr>
                  <a:t>P</a:t>
                </a:r>
                <a:r>
                  <a:rPr lang="en-US" altLang="he-IL" dirty="0">
                    <a:solidFill>
                      <a:srgbClr val="008000"/>
                    </a:solidFill>
                  </a:rPr>
                  <a:t>  </a:t>
                </a:r>
                <a:r>
                  <a:rPr lang="en-US" altLang="he-IL" dirty="0"/>
                  <a:t>then 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he-IL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he-IL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he-IL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he-IL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acc>
                      <m:accPr>
                        <m:chr m:val="̃"/>
                        <m:ctrlPr>
                          <a:rPr lang="en-US" altLang="he-IL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he-IL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 altLang="he-IL" b="0" i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he-IL" dirty="0"/>
                  <a:t>where</a:t>
                </a:r>
              </a:p>
              <a:p>
                <a:pPr>
                  <a:buFont typeface="Wingdings" panose="05000000000000000000" pitchFamily="2" charset="2"/>
                  <a:buNone/>
                </a:pPr>
                <a:endParaRPr lang="en-US" altLang="he-IL" dirty="0"/>
              </a:p>
              <a:p>
                <a:pPr>
                  <a:buFont typeface="Wingdings" panose="05000000000000000000" pitchFamily="2" charset="2"/>
                  <a:buNone/>
                </a:pPr>
                <a:endParaRPr lang="en-US" altLang="he-IL" sz="2800" dirty="0"/>
              </a:p>
              <a:p>
                <a:r>
                  <a:rPr lang="en-US" altLang="he-IL" sz="2800" dirty="0"/>
                  <a:t>A different notation often used</a:t>
                </a:r>
                <a14:m>
                  <m:oMath xmlns:m="http://schemas.openxmlformats.org/officeDocument/2006/math">
                    <m:r>
                      <a:rPr lang="en-US" altLang="he-IL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he-IL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he-IL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he-IL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he-IL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  <m:r>
                      <a:rPr lang="en-US" altLang="he-IL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he-IL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he-IL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altLang="he-IL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he-IL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he-IL" dirty="0">
                    <a:solidFill>
                      <a:srgbClr val="008000"/>
                    </a:solidFill>
                  </a:rPr>
                  <a:t> </a:t>
                </a:r>
                <a:r>
                  <a:rPr lang="en-US" altLang="he-IL" dirty="0"/>
                  <a:t>where</a:t>
                </a:r>
              </a:p>
              <a:p>
                <a:pPr>
                  <a:buFont typeface="Wingdings" panose="05000000000000000000" pitchFamily="2" charset="2"/>
                  <a:buNone/>
                </a:pPr>
                <a:endParaRPr lang="en-US" altLang="he-IL" dirty="0"/>
              </a:p>
              <a:p>
                <a:endParaRPr lang="en-US" altLang="he-IL" dirty="0">
                  <a:solidFill>
                    <a:srgbClr val="008000"/>
                  </a:solidFill>
                </a:endParaRPr>
              </a:p>
              <a:p>
                <a:endParaRPr lang="en-GB" altLang="he-IL" dirty="0"/>
              </a:p>
            </p:txBody>
          </p:sp>
        </mc:Choice>
        <mc:Fallback xmlns="">
          <p:sp>
            <p:nvSpPr>
              <p:cNvPr id="112645" name="Rectangle 102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1163" y="1784350"/>
                <a:ext cx="8178800" cy="4171950"/>
              </a:xfrm>
              <a:blipFill rotWithShape="0">
                <a:blip r:embed="rId3"/>
                <a:stretch>
                  <a:fillRect l="-1639" t="-1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899629" y="2787143"/>
                <a:ext cx="2792431" cy="9840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8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sz="18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629" y="2787143"/>
                <a:ext cx="2792431" cy="98405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992821" y="4486515"/>
                <a:ext cx="3486595" cy="12813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𝑖𝑛𝑡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821" y="4486515"/>
                <a:ext cx="3486595" cy="1281376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5220902"/>
      </p:ext>
    </p:extLst>
  </p:cSld>
  <p:clrMapOvr>
    <a:masterClrMapping/>
  </p:clrMapOvr>
  <p:transition spd="slow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CB37D02B-2B89-4B15-8670-D59BDE938339}" type="slidenum">
              <a:rPr kumimoji="0" lang="he-IL" altLang="en-US" sz="16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49</a:t>
            </a:fld>
            <a:endParaRPr kumimoji="0" lang="en-US" altLang="en-US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4691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t>Computer Vision by Y. Moses</a:t>
            </a:r>
          </a:p>
        </p:txBody>
      </p:sp>
      <p:sp>
        <p:nvSpPr>
          <p:cNvPr id="1146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Questions</a:t>
            </a:r>
            <a:endParaRPr lang="en-GB" altLang="he-IL"/>
          </a:p>
        </p:txBody>
      </p:sp>
      <p:sp>
        <p:nvSpPr>
          <p:cNvPr id="1146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60563"/>
            <a:ext cx="8178800" cy="41719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he-IL" dirty="0"/>
              <a:t>Assume</a:t>
            </a:r>
            <a:r>
              <a:rPr lang="en-US" altLang="he-IL" i="1" dirty="0"/>
              <a:t> </a:t>
            </a:r>
            <a:r>
              <a:rPr lang="en-US" altLang="he-IL" i="1" dirty="0">
                <a:solidFill>
                  <a:srgbClr val="008000"/>
                </a:solidFill>
              </a:rPr>
              <a:t>f=</a:t>
            </a:r>
            <a:r>
              <a:rPr lang="en-US" altLang="he-IL" i="1" dirty="0" err="1">
                <a:solidFill>
                  <a:srgbClr val="008000"/>
                </a:solidFill>
              </a:rPr>
              <a:t>s</a:t>
            </a:r>
            <a:r>
              <a:rPr lang="en-US" altLang="he-IL" i="1" baseline="-25000" dirty="0" err="1">
                <a:solidFill>
                  <a:srgbClr val="008000"/>
                </a:solidFill>
              </a:rPr>
              <a:t>x</a:t>
            </a:r>
            <a:r>
              <a:rPr lang="en-US" altLang="he-IL" i="1" dirty="0">
                <a:solidFill>
                  <a:srgbClr val="008000"/>
                </a:solidFill>
              </a:rPr>
              <a:t>=</a:t>
            </a:r>
            <a:r>
              <a:rPr lang="en-US" altLang="he-IL" i="1" dirty="0" err="1">
                <a:solidFill>
                  <a:srgbClr val="008000"/>
                </a:solidFill>
              </a:rPr>
              <a:t>s</a:t>
            </a:r>
            <a:r>
              <a:rPr lang="en-US" altLang="he-IL" i="1" baseline="-25000" dirty="0" err="1">
                <a:solidFill>
                  <a:srgbClr val="008000"/>
                </a:solidFill>
              </a:rPr>
              <a:t>y</a:t>
            </a:r>
            <a:r>
              <a:rPr lang="en-US" altLang="he-IL" i="1" dirty="0">
                <a:solidFill>
                  <a:srgbClr val="008000"/>
                </a:solidFill>
              </a:rPr>
              <a:t>=1</a:t>
            </a:r>
            <a:r>
              <a:rPr lang="en-US" altLang="he-IL" i="1" dirty="0"/>
              <a:t> </a:t>
            </a:r>
            <a:r>
              <a:rPr lang="en-US" altLang="he-IL" dirty="0"/>
              <a:t>and </a:t>
            </a:r>
            <a:r>
              <a:rPr lang="en-US" altLang="he-IL" dirty="0">
                <a:solidFill>
                  <a:srgbClr val="008000"/>
                </a:solidFill>
              </a:rPr>
              <a:t>o=(0,0)</a:t>
            </a:r>
            <a:endParaRPr lang="en-US" altLang="he-IL" i="1" baseline="-25000" dirty="0"/>
          </a:p>
          <a:p>
            <a:pPr>
              <a:buFont typeface="Wingdings" panose="05000000000000000000" pitchFamily="2" charset="2"/>
              <a:buNone/>
            </a:pPr>
            <a:endParaRPr lang="en-US" altLang="he-IL" dirty="0"/>
          </a:p>
          <a:p>
            <a:pPr>
              <a:buFont typeface="Wingdings" panose="05000000000000000000" pitchFamily="2" charset="2"/>
              <a:buNone/>
            </a:pPr>
            <a:r>
              <a:rPr lang="en-US" altLang="he-IL" dirty="0"/>
              <a:t>What are the projections of: </a:t>
            </a:r>
          </a:p>
          <a:p>
            <a:r>
              <a:rPr lang="en-US" altLang="he-IL" dirty="0">
                <a:solidFill>
                  <a:srgbClr val="008000"/>
                </a:solidFill>
              </a:rPr>
              <a:t>P1=(0,0,10)</a:t>
            </a:r>
            <a:r>
              <a:rPr lang="en-US" altLang="he-IL" baseline="30000" dirty="0">
                <a:solidFill>
                  <a:srgbClr val="008000"/>
                </a:solidFill>
              </a:rPr>
              <a:t>T	</a:t>
            </a:r>
            <a:r>
              <a:rPr lang="en-US" altLang="he-IL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he-IL" dirty="0">
                <a:solidFill>
                  <a:srgbClr val="008000"/>
                </a:solidFill>
                <a:sym typeface="Symbol" panose="05050102010706020507" pitchFamily="18" charset="2"/>
              </a:rPr>
              <a:t> 	p1=</a:t>
            </a:r>
            <a:r>
              <a:rPr lang="en-US" altLang="he-IL" dirty="0">
                <a:solidFill>
                  <a:srgbClr val="FF0000"/>
                </a:solidFill>
                <a:sym typeface="Symbol" panose="05050102010706020507" pitchFamily="18" charset="2"/>
              </a:rPr>
              <a:t>?</a:t>
            </a:r>
            <a:endParaRPr lang="en-US" altLang="he-IL" dirty="0">
              <a:solidFill>
                <a:srgbClr val="FF0000"/>
              </a:solidFill>
            </a:endParaRPr>
          </a:p>
          <a:p>
            <a:r>
              <a:rPr lang="en-US" altLang="he-IL" dirty="0">
                <a:solidFill>
                  <a:srgbClr val="008000"/>
                </a:solidFill>
              </a:rPr>
              <a:t>P2=(1,0,5)</a:t>
            </a:r>
            <a:r>
              <a:rPr lang="en-US" altLang="he-IL" baseline="30000" dirty="0">
                <a:solidFill>
                  <a:srgbClr val="008000"/>
                </a:solidFill>
              </a:rPr>
              <a:t>T 	</a:t>
            </a:r>
            <a:r>
              <a:rPr lang="en-US" altLang="he-IL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he-IL" dirty="0">
                <a:solidFill>
                  <a:srgbClr val="008000"/>
                </a:solidFill>
                <a:sym typeface="Symbol" panose="05050102010706020507" pitchFamily="18" charset="2"/>
              </a:rPr>
              <a:t> 	p2=</a:t>
            </a:r>
            <a:r>
              <a:rPr lang="en-US" altLang="he-IL" dirty="0">
                <a:solidFill>
                  <a:srgbClr val="FF0000"/>
                </a:solidFill>
                <a:sym typeface="Symbol" panose="05050102010706020507" pitchFamily="18" charset="2"/>
              </a:rPr>
              <a:t>?</a:t>
            </a:r>
            <a:endParaRPr lang="en-US" altLang="he-IL" baseline="30000" dirty="0">
              <a:solidFill>
                <a:srgbClr val="FF0000"/>
              </a:solidFill>
            </a:endParaRPr>
          </a:p>
          <a:p>
            <a:r>
              <a:rPr lang="en-US" altLang="he-IL" dirty="0">
                <a:solidFill>
                  <a:srgbClr val="008000"/>
                </a:solidFill>
              </a:rPr>
              <a:t>P3=(1,0,0.5)</a:t>
            </a:r>
            <a:r>
              <a:rPr lang="en-US" altLang="he-IL" baseline="30000" dirty="0">
                <a:solidFill>
                  <a:srgbClr val="008000"/>
                </a:solidFill>
              </a:rPr>
              <a:t>T</a:t>
            </a:r>
            <a:r>
              <a:rPr lang="en-US" altLang="he-IL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he-IL" baseline="30000" dirty="0">
                <a:solidFill>
                  <a:srgbClr val="008000"/>
                </a:solidFill>
              </a:rPr>
              <a:t> 	</a:t>
            </a:r>
            <a:r>
              <a:rPr lang="en-US" altLang="he-IL" dirty="0">
                <a:solidFill>
                  <a:srgbClr val="008000"/>
                </a:solidFill>
                <a:sym typeface="Symbol" panose="05050102010706020507" pitchFamily="18" charset="2"/>
              </a:rPr>
              <a:t>p3=</a:t>
            </a:r>
            <a:r>
              <a:rPr lang="en-US" altLang="he-IL" dirty="0">
                <a:solidFill>
                  <a:srgbClr val="FF0000"/>
                </a:solidFill>
                <a:sym typeface="Symbol" panose="05050102010706020507" pitchFamily="18" charset="2"/>
              </a:rPr>
              <a:t>?</a:t>
            </a:r>
            <a:endParaRPr lang="en-US" altLang="he-IL" baseline="30000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endParaRPr lang="en-GB" altLang="he-IL" dirty="0"/>
          </a:p>
        </p:txBody>
      </p:sp>
      <p:graphicFrame>
        <p:nvGraphicFramePr>
          <p:cNvPr id="114695" name="Object 49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4151" imgH="215619" progId="Equation.3">
                  <p:embed/>
                </p:oleObj>
              </mc:Choice>
              <mc:Fallback>
                <p:oleObj name="Equation" r:id="rId3" imgW="114151" imgH="215619" progId="Equation.3">
                  <p:embed/>
                  <p:pic>
                    <p:nvPicPr>
                      <p:cNvPr id="114695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769222" y="2618124"/>
                <a:ext cx="2809487" cy="108318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000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solidFill>
                                          <a:srgbClr val="008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r>
                            <a:rPr lang="en-US" sz="2000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b="0" i="1" smtClean="0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9222" y="2618124"/>
                <a:ext cx="2809487" cy="108318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6184926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Depth from Disparity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>
                  <a:solidFill>
                    <a:srgbClr val="008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  <m:r>
                      <a:rPr lang="en-US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US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𝑓𝑇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39" t="-2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10C76D-B014-4D53-951F-DA4DE646BCB7}" type="slidenum">
              <a:rPr lang="he-IL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Computer Vision by Y. Moses</a:t>
            </a:r>
          </a:p>
        </p:txBody>
      </p:sp>
      <p:grpSp>
        <p:nvGrpSpPr>
          <p:cNvPr id="6" name="Group 84"/>
          <p:cNvGrpSpPr>
            <a:grpSpLocks/>
          </p:cNvGrpSpPr>
          <p:nvPr/>
        </p:nvGrpSpPr>
        <p:grpSpPr bwMode="auto">
          <a:xfrm>
            <a:off x="4906963" y="2346325"/>
            <a:ext cx="2900362" cy="2365375"/>
            <a:chOff x="2624" y="1570"/>
            <a:chExt cx="1827" cy="1490"/>
          </a:xfrm>
        </p:grpSpPr>
        <p:sp>
          <p:nvSpPr>
            <p:cNvPr id="7" name="Freeform 85"/>
            <p:cNvSpPr>
              <a:spLocks/>
            </p:cNvSpPr>
            <p:nvPr/>
          </p:nvSpPr>
          <p:spPr bwMode="auto">
            <a:xfrm>
              <a:off x="2624" y="1570"/>
              <a:ext cx="1827" cy="1490"/>
            </a:xfrm>
            <a:custGeom>
              <a:avLst/>
              <a:gdLst>
                <a:gd name="T0" fmla="*/ 439 w 1843"/>
                <a:gd name="T1" fmla="*/ 0 h 1506"/>
                <a:gd name="T2" fmla="*/ 0 w 1843"/>
                <a:gd name="T3" fmla="*/ 1251 h 1506"/>
                <a:gd name="T4" fmla="*/ 1589 w 1843"/>
                <a:gd name="T5" fmla="*/ 1256 h 1506"/>
                <a:gd name="T6" fmla="*/ 439 w 1843"/>
                <a:gd name="T7" fmla="*/ 0 h 150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843"/>
                <a:gd name="T13" fmla="*/ 0 h 1506"/>
                <a:gd name="T14" fmla="*/ 1843 w 1843"/>
                <a:gd name="T15" fmla="*/ 1506 h 150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843" h="1506">
                  <a:moveTo>
                    <a:pt x="507" y="0"/>
                  </a:moveTo>
                  <a:lnTo>
                    <a:pt x="0" y="1500"/>
                  </a:lnTo>
                  <a:lnTo>
                    <a:pt x="1843" y="1506"/>
                  </a:lnTo>
                  <a:lnTo>
                    <a:pt x="507" y="0"/>
                  </a:lnTo>
                  <a:close/>
                </a:path>
              </a:pathLst>
            </a:custGeom>
            <a:solidFill>
              <a:srgbClr val="0033CC"/>
            </a:solidFill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Text Box 86"/>
            <p:cNvSpPr txBox="1">
              <a:spLocks noChangeArrowheads="1"/>
            </p:cNvSpPr>
            <p:nvPr/>
          </p:nvSpPr>
          <p:spPr bwMode="auto">
            <a:xfrm>
              <a:off x="3083" y="2436"/>
              <a:ext cx="32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rgbClr val="003399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rgbClr val="003399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rgbClr val="003399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he-IL" sz="2000" b="1">
                  <a:solidFill>
                    <a:srgbClr val="FF0000"/>
                  </a:solidFill>
                  <a:latin typeface="Times New Roman (Hebrew)" panose="02020603050405020304" pitchFamily="18" charset="0"/>
                </a:rPr>
                <a:t>Z-f</a:t>
              </a:r>
              <a:endParaRPr kumimoji="0" lang="en-US" altLang="he-IL" sz="1600">
                <a:solidFill>
                  <a:srgbClr val="FF0000"/>
                </a:solidFill>
                <a:latin typeface="Times New Roman (Hebrew)" panose="02020603050405020304" pitchFamily="18" charset="0"/>
              </a:endParaRPr>
            </a:p>
          </p:txBody>
        </p:sp>
      </p:grpSp>
      <p:sp>
        <p:nvSpPr>
          <p:cNvPr id="9" name="Freeform 74"/>
          <p:cNvSpPr>
            <a:spLocks/>
          </p:cNvSpPr>
          <p:nvPr/>
        </p:nvSpPr>
        <p:spPr bwMode="auto">
          <a:xfrm>
            <a:off x="4697413" y="2347913"/>
            <a:ext cx="3584575" cy="2935287"/>
          </a:xfrm>
          <a:custGeom>
            <a:avLst/>
            <a:gdLst>
              <a:gd name="T0" fmla="*/ 2147483646 w 2258"/>
              <a:gd name="T1" fmla="*/ 0 h 1849"/>
              <a:gd name="T2" fmla="*/ 0 w 2258"/>
              <a:gd name="T3" fmla="*/ 2147483646 h 1849"/>
              <a:gd name="T4" fmla="*/ 2147483646 w 2258"/>
              <a:gd name="T5" fmla="*/ 2147483646 h 1849"/>
              <a:gd name="T6" fmla="*/ 2147483646 w 2258"/>
              <a:gd name="T7" fmla="*/ 0 h 1849"/>
              <a:gd name="T8" fmla="*/ 0 60000 65536"/>
              <a:gd name="T9" fmla="*/ 0 60000 65536"/>
              <a:gd name="T10" fmla="*/ 0 60000 65536"/>
              <a:gd name="T11" fmla="*/ 0 60000 65536"/>
              <a:gd name="T12" fmla="*/ 0 w 2258"/>
              <a:gd name="T13" fmla="*/ 0 h 1849"/>
              <a:gd name="T14" fmla="*/ 2258 w 2258"/>
              <a:gd name="T15" fmla="*/ 1849 h 184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258" h="1849">
                <a:moveTo>
                  <a:pt x="649" y="0"/>
                </a:moveTo>
                <a:lnTo>
                  <a:pt x="0" y="1849"/>
                </a:lnTo>
                <a:lnTo>
                  <a:pt x="2258" y="1838"/>
                </a:lnTo>
                <a:lnTo>
                  <a:pt x="649" y="0"/>
                </a:lnTo>
                <a:close/>
              </a:path>
            </a:pathLst>
          </a:custGeom>
          <a:solidFill>
            <a:srgbClr val="66CCFF">
              <a:alpha val="50195"/>
            </a:srgbClr>
          </a:solidFill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47"/>
          <p:cNvSpPr>
            <a:spLocks noChangeShapeType="1"/>
          </p:cNvSpPr>
          <p:nvPr/>
        </p:nvSpPr>
        <p:spPr bwMode="auto">
          <a:xfrm>
            <a:off x="4137025" y="4702175"/>
            <a:ext cx="143192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 Box 48"/>
          <p:cNvSpPr txBox="1">
            <a:spLocks noChangeArrowheads="1"/>
          </p:cNvSpPr>
          <p:nvPr/>
        </p:nvSpPr>
        <p:spPr bwMode="auto">
          <a:xfrm>
            <a:off x="4375150" y="5294313"/>
            <a:ext cx="527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he-IL" sz="1600" b="1">
                <a:solidFill>
                  <a:srgbClr val="FF0000"/>
                </a:solidFill>
                <a:latin typeface="Times New Roman (Hebrew)" panose="02020603050405020304" pitchFamily="18" charset="0"/>
              </a:rPr>
              <a:t>cop</a:t>
            </a:r>
            <a:r>
              <a:rPr kumimoji="0" lang="en-US" altLang="he-IL" sz="1600" baseline="-25000">
                <a:solidFill>
                  <a:srgbClr val="FF0000"/>
                </a:solidFill>
                <a:latin typeface="Times New Roman (Hebrew)" panose="02020603050405020304" pitchFamily="18" charset="0"/>
              </a:rPr>
              <a:t>l</a:t>
            </a:r>
            <a:endParaRPr kumimoji="0" lang="en-US" altLang="he-IL" sz="1600">
              <a:solidFill>
                <a:srgbClr val="FF0000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12" name="Text Box 49"/>
          <p:cNvSpPr txBox="1">
            <a:spLocks noChangeArrowheads="1"/>
          </p:cNvSpPr>
          <p:nvPr/>
        </p:nvSpPr>
        <p:spPr bwMode="auto">
          <a:xfrm>
            <a:off x="8074025" y="5294313"/>
            <a:ext cx="550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he-IL" sz="1600" b="1">
                <a:solidFill>
                  <a:srgbClr val="008000"/>
                </a:solidFill>
                <a:latin typeface="Times New Roman (Hebrew)" panose="02020603050405020304" pitchFamily="18" charset="0"/>
              </a:rPr>
              <a:t>cop</a:t>
            </a:r>
            <a:r>
              <a:rPr kumimoji="0" lang="en-US" altLang="he-IL" sz="1600" b="1" baseline="-25000">
                <a:solidFill>
                  <a:srgbClr val="008000"/>
                </a:solidFill>
                <a:latin typeface="Times New Roman (Hebrew)" panose="02020603050405020304" pitchFamily="18" charset="0"/>
              </a:rPr>
              <a:t>r</a:t>
            </a:r>
            <a:endParaRPr kumimoji="0" lang="en-US" altLang="he-IL" sz="1600">
              <a:solidFill>
                <a:srgbClr val="FF0000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13" name="Oval 50"/>
          <p:cNvSpPr>
            <a:spLocks noChangeArrowheads="1"/>
          </p:cNvSpPr>
          <p:nvPr/>
        </p:nvSpPr>
        <p:spPr bwMode="auto">
          <a:xfrm>
            <a:off x="4614863" y="5195888"/>
            <a:ext cx="119062" cy="98425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he-IL" altLang="he-IL" sz="24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14" name="Line 51"/>
          <p:cNvSpPr>
            <a:spLocks noChangeShapeType="1"/>
          </p:cNvSpPr>
          <p:nvPr/>
        </p:nvSpPr>
        <p:spPr bwMode="auto">
          <a:xfrm>
            <a:off x="7512050" y="4713288"/>
            <a:ext cx="143192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Oval 52"/>
          <p:cNvSpPr>
            <a:spLocks noChangeArrowheads="1"/>
          </p:cNvSpPr>
          <p:nvPr/>
        </p:nvSpPr>
        <p:spPr bwMode="auto">
          <a:xfrm>
            <a:off x="8193088" y="5195888"/>
            <a:ext cx="119062" cy="98425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he-IL" altLang="he-IL" sz="24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16" name="Line 53"/>
          <p:cNvSpPr>
            <a:spLocks noChangeShapeType="1"/>
          </p:cNvSpPr>
          <p:nvPr/>
        </p:nvSpPr>
        <p:spPr bwMode="auto">
          <a:xfrm flipV="1">
            <a:off x="4668838" y="2336800"/>
            <a:ext cx="0" cy="28590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Line 54"/>
          <p:cNvSpPr>
            <a:spLocks noChangeShapeType="1"/>
          </p:cNvSpPr>
          <p:nvPr/>
        </p:nvSpPr>
        <p:spPr bwMode="auto">
          <a:xfrm flipV="1">
            <a:off x="8258175" y="2309813"/>
            <a:ext cx="0" cy="285908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AutoShape 55"/>
          <p:cNvSpPr>
            <a:spLocks noChangeArrowheads="1"/>
          </p:cNvSpPr>
          <p:nvPr/>
        </p:nvSpPr>
        <p:spPr bwMode="auto">
          <a:xfrm>
            <a:off x="5548313" y="2216150"/>
            <a:ext cx="341312" cy="179388"/>
          </a:xfrm>
          <a:prstGeom prst="star5">
            <a:avLst/>
          </a:prstGeom>
          <a:solidFill>
            <a:srgbClr val="0033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9" name="Line 56"/>
          <p:cNvSpPr>
            <a:spLocks noChangeShapeType="1"/>
          </p:cNvSpPr>
          <p:nvPr/>
        </p:nvSpPr>
        <p:spPr bwMode="auto">
          <a:xfrm flipH="1">
            <a:off x="4681538" y="2371725"/>
            <a:ext cx="1031875" cy="2924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57"/>
          <p:cNvSpPr>
            <a:spLocks noChangeShapeType="1"/>
          </p:cNvSpPr>
          <p:nvPr/>
        </p:nvSpPr>
        <p:spPr bwMode="auto">
          <a:xfrm>
            <a:off x="5762625" y="2344738"/>
            <a:ext cx="2495550" cy="29130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1" name="Oval 58"/>
          <p:cNvSpPr>
            <a:spLocks noChangeArrowheads="1"/>
          </p:cNvSpPr>
          <p:nvPr/>
        </p:nvSpPr>
        <p:spPr bwMode="auto">
          <a:xfrm>
            <a:off x="7756525" y="4664075"/>
            <a:ext cx="119063" cy="98425"/>
          </a:xfrm>
          <a:prstGeom prst="ellipse">
            <a:avLst/>
          </a:prstGeom>
          <a:solidFill>
            <a:srgbClr val="008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he-IL" altLang="he-IL" sz="24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22" name="Oval 59"/>
          <p:cNvSpPr>
            <a:spLocks noChangeArrowheads="1"/>
          </p:cNvSpPr>
          <p:nvPr/>
        </p:nvSpPr>
        <p:spPr bwMode="auto">
          <a:xfrm>
            <a:off x="4848225" y="4624388"/>
            <a:ext cx="119063" cy="98425"/>
          </a:xfrm>
          <a:prstGeom prst="ellipse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he-IL" altLang="he-IL" sz="24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23" name="Oval 60"/>
          <p:cNvSpPr>
            <a:spLocks noChangeArrowheads="1"/>
          </p:cNvSpPr>
          <p:nvPr/>
        </p:nvSpPr>
        <p:spPr bwMode="auto">
          <a:xfrm>
            <a:off x="4584700" y="4622800"/>
            <a:ext cx="119063" cy="98425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he-IL" altLang="he-IL" sz="24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24" name="Oval 61"/>
          <p:cNvSpPr>
            <a:spLocks noChangeArrowheads="1"/>
          </p:cNvSpPr>
          <p:nvPr/>
        </p:nvSpPr>
        <p:spPr bwMode="auto">
          <a:xfrm>
            <a:off x="8197850" y="4660900"/>
            <a:ext cx="119063" cy="100013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he-IL" altLang="he-IL" sz="24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25" name="Text Box 62"/>
          <p:cNvSpPr txBox="1">
            <a:spLocks noChangeArrowheads="1"/>
          </p:cNvSpPr>
          <p:nvPr/>
        </p:nvSpPr>
        <p:spPr bwMode="auto">
          <a:xfrm>
            <a:off x="4589463" y="4389438"/>
            <a:ext cx="323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he-IL" sz="1600">
                <a:solidFill>
                  <a:srgbClr val="FF0000"/>
                </a:solidFill>
                <a:latin typeface="Times New Roman (Hebrew)" panose="02020603050405020304" pitchFamily="18" charset="0"/>
              </a:rPr>
              <a:t>x</a:t>
            </a:r>
            <a:r>
              <a:rPr kumimoji="0" lang="en-US" altLang="he-IL" sz="1600" baseline="-25000">
                <a:solidFill>
                  <a:srgbClr val="FF0000"/>
                </a:solidFill>
                <a:latin typeface="Times New Roman (Hebrew)" panose="02020603050405020304" pitchFamily="18" charset="0"/>
              </a:rPr>
              <a:t>l</a:t>
            </a:r>
            <a:endParaRPr kumimoji="0" lang="en-US" altLang="he-IL" sz="1600">
              <a:solidFill>
                <a:srgbClr val="FF0000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26" name="Text Box 63"/>
          <p:cNvSpPr txBox="1">
            <a:spLocks noChangeArrowheads="1"/>
          </p:cNvSpPr>
          <p:nvPr/>
        </p:nvSpPr>
        <p:spPr bwMode="auto">
          <a:xfrm>
            <a:off x="7831138" y="4419600"/>
            <a:ext cx="3476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he-IL" sz="1600" b="1">
                <a:solidFill>
                  <a:srgbClr val="008000"/>
                </a:solidFill>
                <a:latin typeface="Times New Roman (Hebrew)" panose="02020603050405020304" pitchFamily="18" charset="0"/>
              </a:rPr>
              <a:t>x</a:t>
            </a:r>
            <a:r>
              <a:rPr kumimoji="0" lang="en-US" altLang="he-IL" sz="1600" b="1" baseline="-25000">
                <a:solidFill>
                  <a:srgbClr val="008000"/>
                </a:solidFill>
                <a:latin typeface="Times New Roman (Hebrew)" panose="02020603050405020304" pitchFamily="18" charset="0"/>
              </a:rPr>
              <a:t>r</a:t>
            </a:r>
            <a:endParaRPr kumimoji="0" lang="en-US" altLang="he-IL" sz="1600">
              <a:solidFill>
                <a:srgbClr val="FF0000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27" name="Text Box 64"/>
          <p:cNvSpPr txBox="1">
            <a:spLocks noChangeArrowheads="1"/>
          </p:cNvSpPr>
          <p:nvPr/>
        </p:nvSpPr>
        <p:spPr bwMode="auto">
          <a:xfrm>
            <a:off x="4735513" y="4673600"/>
            <a:ext cx="4460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he-IL" sz="1600" b="1">
                <a:solidFill>
                  <a:srgbClr val="FF0000"/>
                </a:solidFill>
                <a:latin typeface="Times New Roman (Hebrew)" panose="02020603050405020304" pitchFamily="18" charset="0"/>
              </a:rPr>
              <a:t>p</a:t>
            </a:r>
            <a:r>
              <a:rPr kumimoji="0" lang="en-US" altLang="he-IL" sz="1600" baseline="-25000">
                <a:solidFill>
                  <a:srgbClr val="FF0000"/>
                </a:solidFill>
                <a:latin typeface="Times New Roman (Hebrew)" panose="02020603050405020304" pitchFamily="18" charset="0"/>
              </a:rPr>
              <a:t>l</a:t>
            </a:r>
            <a:endParaRPr kumimoji="0" lang="en-US" altLang="he-IL" sz="1600">
              <a:solidFill>
                <a:srgbClr val="FF0000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28" name="Text Box 65"/>
          <p:cNvSpPr txBox="1">
            <a:spLocks noChangeArrowheads="1"/>
          </p:cNvSpPr>
          <p:nvPr/>
        </p:nvSpPr>
        <p:spPr bwMode="auto">
          <a:xfrm>
            <a:off x="7624763" y="4741863"/>
            <a:ext cx="4746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he-IL" sz="1600" b="1">
                <a:solidFill>
                  <a:srgbClr val="008000"/>
                </a:solidFill>
                <a:latin typeface="Times New Roman (Hebrew)" panose="02020603050405020304" pitchFamily="18" charset="0"/>
              </a:rPr>
              <a:t>p</a:t>
            </a:r>
            <a:r>
              <a:rPr kumimoji="0" lang="en-US" altLang="he-IL" sz="1600" b="1" baseline="-25000">
                <a:solidFill>
                  <a:srgbClr val="008000"/>
                </a:solidFill>
                <a:latin typeface="Times New Roman (Hebrew)" panose="02020603050405020304" pitchFamily="18" charset="0"/>
              </a:rPr>
              <a:t>r</a:t>
            </a:r>
            <a:endParaRPr kumimoji="0" lang="en-US" altLang="he-IL" sz="1600">
              <a:solidFill>
                <a:srgbClr val="FF0000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29" name="Text Box 66"/>
          <p:cNvSpPr txBox="1">
            <a:spLocks noChangeArrowheads="1"/>
          </p:cNvSpPr>
          <p:nvPr/>
        </p:nvSpPr>
        <p:spPr bwMode="auto">
          <a:xfrm>
            <a:off x="4079875" y="4702175"/>
            <a:ext cx="3952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he-IL" sz="1600" b="1">
                <a:solidFill>
                  <a:srgbClr val="FF0000"/>
                </a:solidFill>
                <a:latin typeface="Times New Roman (Hebrew)" panose="02020603050405020304" pitchFamily="18" charset="0"/>
              </a:rPr>
              <a:t>f</a:t>
            </a:r>
            <a:r>
              <a:rPr kumimoji="0" lang="en-US" altLang="he-IL" sz="1600" baseline="-25000">
                <a:solidFill>
                  <a:srgbClr val="FF0000"/>
                </a:solidFill>
                <a:latin typeface="Times New Roman (Hebrew)" panose="02020603050405020304" pitchFamily="18" charset="0"/>
              </a:rPr>
              <a:t>l</a:t>
            </a:r>
            <a:endParaRPr kumimoji="0" lang="en-US" altLang="he-IL" sz="1600">
              <a:solidFill>
                <a:srgbClr val="FF0000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30" name="Text Box 67"/>
          <p:cNvSpPr txBox="1">
            <a:spLocks noChangeArrowheads="1"/>
          </p:cNvSpPr>
          <p:nvPr/>
        </p:nvSpPr>
        <p:spPr bwMode="auto">
          <a:xfrm>
            <a:off x="8267700" y="4811713"/>
            <a:ext cx="5365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he-IL" sz="1600" b="1">
                <a:solidFill>
                  <a:srgbClr val="008000"/>
                </a:solidFill>
                <a:latin typeface="Times New Roman (Hebrew)" panose="02020603050405020304" pitchFamily="18" charset="0"/>
              </a:rPr>
              <a:t>f</a:t>
            </a:r>
            <a:r>
              <a:rPr kumimoji="0" lang="en-US" altLang="he-IL" sz="1600" b="1" baseline="-25000">
                <a:solidFill>
                  <a:srgbClr val="008000"/>
                </a:solidFill>
                <a:latin typeface="Times New Roman (Hebrew)" panose="02020603050405020304" pitchFamily="18" charset="0"/>
              </a:rPr>
              <a:t>r</a:t>
            </a:r>
            <a:r>
              <a:rPr kumimoji="0" lang="en-US" altLang="he-IL" sz="1600" b="1">
                <a:solidFill>
                  <a:srgbClr val="008000"/>
                </a:solidFill>
                <a:latin typeface="Times New Roman (Hebrew)" panose="02020603050405020304" pitchFamily="18" charset="0"/>
              </a:rPr>
              <a:t>=</a:t>
            </a:r>
            <a:r>
              <a:rPr kumimoji="0" lang="en-US" altLang="he-IL" sz="1600" b="1">
                <a:solidFill>
                  <a:srgbClr val="FF0000"/>
                </a:solidFill>
                <a:latin typeface="Times New Roman (Hebrew)" panose="02020603050405020304" pitchFamily="18" charset="0"/>
              </a:rPr>
              <a:t>f</a:t>
            </a:r>
            <a:r>
              <a:rPr kumimoji="0" lang="en-US" altLang="he-IL" sz="1600" b="1" baseline="-25000">
                <a:solidFill>
                  <a:srgbClr val="FF0000"/>
                </a:solidFill>
                <a:latin typeface="Times New Roman (Hebrew)" panose="02020603050405020304" pitchFamily="18" charset="0"/>
              </a:rPr>
              <a:t>l</a:t>
            </a:r>
            <a:endParaRPr kumimoji="0" lang="en-US" altLang="he-IL" sz="1600">
              <a:solidFill>
                <a:srgbClr val="FF0000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31" name="Line 68"/>
          <p:cNvSpPr>
            <a:spLocks noChangeShapeType="1"/>
          </p:cNvSpPr>
          <p:nvPr/>
        </p:nvSpPr>
        <p:spPr bwMode="auto">
          <a:xfrm flipV="1">
            <a:off x="4654550" y="5237163"/>
            <a:ext cx="3602038" cy="952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2" name="Text Box 69"/>
          <p:cNvSpPr txBox="1">
            <a:spLocks noChangeArrowheads="1"/>
          </p:cNvSpPr>
          <p:nvPr/>
        </p:nvSpPr>
        <p:spPr bwMode="auto">
          <a:xfrm>
            <a:off x="6076950" y="5010150"/>
            <a:ext cx="441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he-IL" sz="2000" b="1">
                <a:solidFill>
                  <a:srgbClr val="990099"/>
                </a:solidFill>
                <a:latin typeface="Times New Roman (Hebrew)" panose="02020603050405020304" pitchFamily="18" charset="0"/>
              </a:rPr>
              <a:t>T</a:t>
            </a:r>
            <a:endParaRPr kumimoji="0" lang="en-US" altLang="he-IL" sz="1600">
              <a:solidFill>
                <a:srgbClr val="FF0000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33" name="Text Box 71"/>
          <p:cNvSpPr txBox="1">
            <a:spLocks noChangeArrowheads="1"/>
          </p:cNvSpPr>
          <p:nvPr/>
        </p:nvSpPr>
        <p:spPr bwMode="auto">
          <a:xfrm>
            <a:off x="5632450" y="3708400"/>
            <a:ext cx="444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he-IL" sz="2000" b="1">
                <a:solidFill>
                  <a:srgbClr val="0033CC"/>
                </a:solidFill>
                <a:latin typeface="Times New Roman (Hebrew)" panose="02020603050405020304" pitchFamily="18" charset="0"/>
              </a:rPr>
              <a:t>Z</a:t>
            </a:r>
            <a:endParaRPr kumimoji="0" lang="en-US" altLang="he-IL" sz="1600">
              <a:solidFill>
                <a:srgbClr val="FF0000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34" name="Text Box 72"/>
          <p:cNvSpPr txBox="1">
            <a:spLocks noChangeArrowheads="1"/>
          </p:cNvSpPr>
          <p:nvPr/>
        </p:nvSpPr>
        <p:spPr bwMode="auto">
          <a:xfrm>
            <a:off x="5830888" y="1855788"/>
            <a:ext cx="452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he-IL" sz="2000" b="1">
                <a:solidFill>
                  <a:srgbClr val="0033CC"/>
                </a:solidFill>
                <a:latin typeface="Times New Roman (Hebrew)" panose="02020603050405020304" pitchFamily="18" charset="0"/>
              </a:rPr>
              <a:t>P</a:t>
            </a:r>
            <a:endParaRPr kumimoji="0" lang="en-US" altLang="he-IL" sz="1600">
              <a:solidFill>
                <a:srgbClr val="FF0000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35" name="Line 70"/>
          <p:cNvSpPr>
            <a:spLocks noChangeShapeType="1"/>
          </p:cNvSpPr>
          <p:nvPr/>
        </p:nvSpPr>
        <p:spPr bwMode="auto">
          <a:xfrm>
            <a:off x="5710238" y="2371725"/>
            <a:ext cx="0" cy="289242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78"/>
          <p:cNvSpPr>
            <a:spLocks noChangeArrowheads="1"/>
          </p:cNvSpPr>
          <p:nvPr/>
        </p:nvSpPr>
        <p:spPr bwMode="auto">
          <a:xfrm>
            <a:off x="3838575" y="3884613"/>
            <a:ext cx="4699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he-IL" sz="2000">
                <a:solidFill>
                  <a:srgbClr val="FF0000"/>
                </a:solidFill>
                <a:latin typeface="Times New Roman (Hebrew)" panose="02020603050405020304" pitchFamily="18" charset="0"/>
              </a:rPr>
              <a:t>O</a:t>
            </a:r>
            <a:r>
              <a:rPr kumimoji="0" lang="en-US" altLang="he-IL" sz="2000" baseline="-25000">
                <a:solidFill>
                  <a:srgbClr val="FF0000"/>
                </a:solidFill>
                <a:latin typeface="Times New Roman (Hebrew)" panose="02020603050405020304" pitchFamily="18" charset="0"/>
              </a:rPr>
              <a:t>L</a:t>
            </a:r>
          </a:p>
        </p:txBody>
      </p:sp>
      <p:sp>
        <p:nvSpPr>
          <p:cNvPr id="37" name="Rectangle 79"/>
          <p:cNvSpPr>
            <a:spLocks noChangeArrowheads="1"/>
          </p:cNvSpPr>
          <p:nvPr/>
        </p:nvSpPr>
        <p:spPr bwMode="auto">
          <a:xfrm>
            <a:off x="8562975" y="4068763"/>
            <a:ext cx="423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he-IL" sz="2000">
                <a:solidFill>
                  <a:srgbClr val="008000"/>
                </a:solidFill>
                <a:latin typeface="Times New Roman (Hebrew)" panose="02020603050405020304" pitchFamily="18" charset="0"/>
              </a:rPr>
              <a:t>O</a:t>
            </a:r>
            <a:r>
              <a:rPr kumimoji="0" lang="en-US" altLang="he-IL" sz="2000" baseline="-25000">
                <a:solidFill>
                  <a:srgbClr val="008000"/>
                </a:solidFill>
                <a:latin typeface="Times New Roman (Hebrew)" panose="02020603050405020304" pitchFamily="18" charset="0"/>
              </a:rPr>
              <a:t>r</a:t>
            </a:r>
            <a:endParaRPr kumimoji="0" lang="en-US" altLang="he-IL" sz="2000">
              <a:solidFill>
                <a:srgbClr val="008000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38" name="Line 80"/>
          <p:cNvSpPr>
            <a:spLocks noChangeShapeType="1"/>
          </p:cNvSpPr>
          <p:nvPr/>
        </p:nvSpPr>
        <p:spPr bwMode="auto">
          <a:xfrm>
            <a:off x="4295775" y="4325938"/>
            <a:ext cx="233363" cy="24288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Line 81"/>
          <p:cNvSpPr>
            <a:spLocks noChangeShapeType="1"/>
          </p:cNvSpPr>
          <p:nvPr/>
        </p:nvSpPr>
        <p:spPr bwMode="auto">
          <a:xfrm flipH="1">
            <a:off x="8339138" y="4406900"/>
            <a:ext cx="314325" cy="203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032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23DC2D74-D763-4C73-909C-DC08334AF38D}" type="slidenum">
              <a:rPr kumimoji="0" lang="he-IL" altLang="en-US" sz="16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50</a:t>
            </a:fld>
            <a:endParaRPr kumimoji="0" lang="en-US" altLang="en-US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6739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t>Computer Vision by Y. Moses</a:t>
            </a:r>
          </a:p>
        </p:txBody>
      </p:sp>
      <p:sp>
        <p:nvSpPr>
          <p:cNvPr id="11674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An Image Pair</a:t>
            </a:r>
          </a:p>
        </p:txBody>
      </p:sp>
      <p:sp>
        <p:nvSpPr>
          <p:cNvPr id="116741" name="Text Box 1028"/>
          <p:cNvSpPr txBox="1">
            <a:spLocks noChangeArrowheads="1"/>
          </p:cNvSpPr>
          <p:nvPr/>
        </p:nvSpPr>
        <p:spPr bwMode="auto">
          <a:xfrm>
            <a:off x="7000875" y="4124325"/>
            <a:ext cx="1377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he-IL" sz="1800">
                <a:solidFill>
                  <a:srgbClr val="008000"/>
                </a:solidFill>
                <a:latin typeface="Times New Roman (Hebrew)" panose="02020603050405020304" pitchFamily="18" charset="0"/>
              </a:rPr>
              <a:t>Right  Image</a:t>
            </a:r>
          </a:p>
        </p:txBody>
      </p:sp>
      <p:sp>
        <p:nvSpPr>
          <p:cNvPr id="116742" name="Rectangle 1029" descr="Recycled paper"/>
          <p:cNvSpPr>
            <a:spLocks noGrp="1" noChangeArrowheads="1"/>
          </p:cNvSpPr>
          <p:nvPr>
            <p:ph type="body" idx="1"/>
          </p:nvPr>
        </p:nvSpPr>
        <p:spPr>
          <a:xfrm rot="5400000">
            <a:off x="3843338" y="4283075"/>
            <a:ext cx="1557337" cy="938213"/>
          </a:xfrm>
          <a:prstGeom prst="parallelogram">
            <a:avLst>
              <a:gd name="adj" fmla="val 41497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buClr>
                <a:schemeClr val="accent2"/>
              </a:buClr>
              <a:buFont typeface="Monotype Sorts"/>
              <a:buChar char="z"/>
            </a:pPr>
            <a:endParaRPr lang="en-US" altLang="en-US"/>
          </a:p>
        </p:txBody>
      </p:sp>
      <p:sp>
        <p:nvSpPr>
          <p:cNvPr id="116743" name="AutoShape 1030" descr="Recycled paper"/>
          <p:cNvSpPr>
            <a:spLocks noChangeArrowheads="1"/>
          </p:cNvSpPr>
          <p:nvPr/>
        </p:nvSpPr>
        <p:spPr bwMode="auto">
          <a:xfrm rot="16200000" flipH="1">
            <a:off x="5843588" y="4462463"/>
            <a:ext cx="1352550" cy="977900"/>
          </a:xfrm>
          <a:prstGeom prst="parallelogram">
            <a:avLst>
              <a:gd name="adj" fmla="val 34578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buClr>
                <a:schemeClr val="accent2"/>
              </a:buClr>
              <a:buFont typeface="Monotype Sorts"/>
              <a:buNone/>
            </a:pP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116744" name="Line 1033"/>
          <p:cNvSpPr>
            <a:spLocks noChangeShapeType="1"/>
          </p:cNvSpPr>
          <p:nvPr/>
        </p:nvSpPr>
        <p:spPr bwMode="auto">
          <a:xfrm flipV="1">
            <a:off x="3644900" y="4827588"/>
            <a:ext cx="938213" cy="60325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5" name="Line 1034"/>
          <p:cNvSpPr>
            <a:spLocks noChangeShapeType="1"/>
          </p:cNvSpPr>
          <p:nvPr/>
        </p:nvSpPr>
        <p:spPr bwMode="auto">
          <a:xfrm flipV="1">
            <a:off x="5091113" y="3571875"/>
            <a:ext cx="1174750" cy="8540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6" name="Line 1035"/>
          <p:cNvSpPr>
            <a:spLocks noChangeShapeType="1"/>
          </p:cNvSpPr>
          <p:nvPr/>
        </p:nvSpPr>
        <p:spPr bwMode="auto">
          <a:xfrm>
            <a:off x="5091113" y="3421063"/>
            <a:ext cx="1174750" cy="11049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7" name="Line 1036"/>
          <p:cNvSpPr>
            <a:spLocks noChangeShapeType="1"/>
          </p:cNvSpPr>
          <p:nvPr/>
        </p:nvSpPr>
        <p:spPr bwMode="auto">
          <a:xfrm flipH="1" flipV="1">
            <a:off x="6656388" y="4878388"/>
            <a:ext cx="665162" cy="6524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48" name="Oval 1037"/>
          <p:cNvSpPr>
            <a:spLocks noChangeArrowheads="1"/>
          </p:cNvSpPr>
          <p:nvPr/>
        </p:nvSpPr>
        <p:spPr bwMode="auto">
          <a:xfrm>
            <a:off x="4545013" y="4827588"/>
            <a:ext cx="38100" cy="50800"/>
          </a:xfrm>
          <a:prstGeom prst="ellipse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he-IL" altLang="he-IL" sz="24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116749" name="Oval 1038"/>
          <p:cNvSpPr>
            <a:spLocks noChangeArrowheads="1"/>
          </p:cNvSpPr>
          <p:nvPr/>
        </p:nvSpPr>
        <p:spPr bwMode="auto">
          <a:xfrm>
            <a:off x="6616700" y="4827588"/>
            <a:ext cx="39688" cy="50800"/>
          </a:xfrm>
          <a:prstGeom prst="ellipse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he-IL" altLang="he-IL" sz="24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116750" name="Oval 1039"/>
          <p:cNvSpPr>
            <a:spLocks noChangeArrowheads="1"/>
          </p:cNvSpPr>
          <p:nvPr/>
        </p:nvSpPr>
        <p:spPr bwMode="auto">
          <a:xfrm>
            <a:off x="5678488" y="3973513"/>
            <a:ext cx="39687" cy="50800"/>
          </a:xfrm>
          <a:prstGeom prst="ellipse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he-IL" altLang="he-IL" sz="24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116751" name="Text Box 1040"/>
          <p:cNvSpPr txBox="1">
            <a:spLocks noChangeArrowheads="1"/>
          </p:cNvSpPr>
          <p:nvPr/>
        </p:nvSpPr>
        <p:spPr bwMode="auto">
          <a:xfrm>
            <a:off x="5843588" y="3873500"/>
            <a:ext cx="1333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he-IL" sz="1800">
                <a:solidFill>
                  <a:schemeClr val="tx1"/>
                </a:solidFill>
                <a:latin typeface="Times New Roman (Hebrew)" panose="02020603050405020304" pitchFamily="18" charset="0"/>
              </a:rPr>
              <a:t>Object Point</a:t>
            </a:r>
          </a:p>
        </p:txBody>
      </p:sp>
      <p:sp>
        <p:nvSpPr>
          <p:cNvPr id="116752" name="Text Box 1041"/>
          <p:cNvSpPr txBox="1">
            <a:spLocks noChangeArrowheads="1"/>
          </p:cNvSpPr>
          <p:nvPr/>
        </p:nvSpPr>
        <p:spPr bwMode="auto">
          <a:xfrm>
            <a:off x="3467100" y="4124325"/>
            <a:ext cx="1193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he-IL" sz="1800">
                <a:solidFill>
                  <a:srgbClr val="FF0000"/>
                </a:solidFill>
                <a:latin typeface="Times New Roman (Hebrew)" panose="02020603050405020304" pitchFamily="18" charset="0"/>
              </a:rPr>
              <a:t>Left Image</a:t>
            </a:r>
          </a:p>
        </p:txBody>
      </p:sp>
      <p:sp>
        <p:nvSpPr>
          <p:cNvPr id="116753" name="Text Box 1042"/>
          <p:cNvSpPr txBox="1">
            <a:spLocks noChangeArrowheads="1"/>
          </p:cNvSpPr>
          <p:nvPr/>
        </p:nvSpPr>
        <p:spPr bwMode="auto">
          <a:xfrm>
            <a:off x="6738938" y="57959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he-IL" sz="18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116754" name="Line 1043"/>
          <p:cNvSpPr>
            <a:spLocks noChangeShapeType="1"/>
          </p:cNvSpPr>
          <p:nvPr/>
        </p:nvSpPr>
        <p:spPr bwMode="auto">
          <a:xfrm flipV="1">
            <a:off x="3654425" y="5476875"/>
            <a:ext cx="1379538" cy="3175"/>
          </a:xfrm>
          <a:prstGeom prst="line">
            <a:avLst/>
          </a:prstGeom>
          <a:noFill/>
          <a:ln w="28575" cap="sq">
            <a:solidFill>
              <a:srgbClr val="66CC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55" name="Freeform 1044"/>
          <p:cNvSpPr>
            <a:spLocks/>
          </p:cNvSpPr>
          <p:nvPr/>
        </p:nvSpPr>
        <p:spPr bwMode="auto">
          <a:xfrm>
            <a:off x="3929063" y="5229225"/>
            <a:ext cx="180975" cy="250825"/>
          </a:xfrm>
          <a:custGeom>
            <a:avLst/>
            <a:gdLst>
              <a:gd name="T0" fmla="*/ 0 w 224"/>
              <a:gd name="T1" fmla="*/ 0 h 240"/>
              <a:gd name="T2" fmla="*/ 2147483646 w 224"/>
              <a:gd name="T3" fmla="*/ 2147483646 h 240"/>
              <a:gd name="T4" fmla="*/ 2147483646 w 224"/>
              <a:gd name="T5" fmla="*/ 2147483646 h 240"/>
              <a:gd name="T6" fmla="*/ 0 60000 65536"/>
              <a:gd name="T7" fmla="*/ 0 60000 65536"/>
              <a:gd name="T8" fmla="*/ 0 60000 65536"/>
              <a:gd name="T9" fmla="*/ 0 w 224"/>
              <a:gd name="T10" fmla="*/ 0 h 240"/>
              <a:gd name="T11" fmla="*/ 224 w 224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4" h="240">
                <a:moveTo>
                  <a:pt x="0" y="0"/>
                </a:moveTo>
                <a:cubicBezTo>
                  <a:pt x="80" y="28"/>
                  <a:pt x="160" y="56"/>
                  <a:pt x="192" y="96"/>
                </a:cubicBezTo>
                <a:cubicBezTo>
                  <a:pt x="224" y="136"/>
                  <a:pt x="208" y="188"/>
                  <a:pt x="192" y="240"/>
                </a:cubicBezTo>
              </a:path>
            </a:pathLst>
          </a:custGeom>
          <a:noFill/>
          <a:ln w="19050" cap="sq" cmpd="sng">
            <a:solidFill>
              <a:srgbClr val="66CCFF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56" name="Freeform 1045"/>
          <p:cNvSpPr>
            <a:spLocks/>
          </p:cNvSpPr>
          <p:nvPr/>
        </p:nvSpPr>
        <p:spPr bwMode="auto">
          <a:xfrm>
            <a:off x="6965950" y="5280025"/>
            <a:ext cx="90488" cy="250825"/>
          </a:xfrm>
          <a:custGeom>
            <a:avLst/>
            <a:gdLst>
              <a:gd name="T0" fmla="*/ 2147483646 w 112"/>
              <a:gd name="T1" fmla="*/ 0 h 240"/>
              <a:gd name="T2" fmla="*/ 2147483646 w 112"/>
              <a:gd name="T3" fmla="*/ 2147483646 h 240"/>
              <a:gd name="T4" fmla="*/ 2147483646 w 112"/>
              <a:gd name="T5" fmla="*/ 2147483646 h 240"/>
              <a:gd name="T6" fmla="*/ 0 60000 65536"/>
              <a:gd name="T7" fmla="*/ 0 60000 65536"/>
              <a:gd name="T8" fmla="*/ 0 60000 65536"/>
              <a:gd name="T9" fmla="*/ 0 w 112"/>
              <a:gd name="T10" fmla="*/ 0 h 240"/>
              <a:gd name="T11" fmla="*/ 112 w 112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2" h="240">
                <a:moveTo>
                  <a:pt x="112" y="0"/>
                </a:moveTo>
                <a:cubicBezTo>
                  <a:pt x="72" y="28"/>
                  <a:pt x="32" y="56"/>
                  <a:pt x="16" y="96"/>
                </a:cubicBezTo>
                <a:cubicBezTo>
                  <a:pt x="0" y="136"/>
                  <a:pt x="8" y="188"/>
                  <a:pt x="16" y="240"/>
                </a:cubicBezTo>
              </a:path>
            </a:pathLst>
          </a:custGeom>
          <a:noFill/>
          <a:ln w="28575" cap="sq" cmpd="sng">
            <a:solidFill>
              <a:srgbClr val="66CCFF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57" name="Text Box 1046"/>
          <p:cNvSpPr txBox="1">
            <a:spLocks noChangeArrowheads="1"/>
          </p:cNvSpPr>
          <p:nvPr/>
        </p:nvSpPr>
        <p:spPr bwMode="auto">
          <a:xfrm>
            <a:off x="3816350" y="5229225"/>
            <a:ext cx="376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66CCFF"/>
                </a:solidFill>
                <a:latin typeface="Symbol" panose="05050102010706020507" pitchFamily="18" charset="2"/>
              </a:rPr>
              <a:t>a</a:t>
            </a:r>
            <a:endParaRPr kumimoji="0" lang="en-US" altLang="he-IL" sz="2400">
              <a:solidFill>
                <a:schemeClr val="tx1"/>
              </a:solidFill>
              <a:latin typeface="Symbol" panose="05050102010706020507" pitchFamily="18" charset="2"/>
            </a:endParaRPr>
          </a:p>
        </p:txBody>
      </p:sp>
      <p:sp>
        <p:nvSpPr>
          <p:cNvPr id="116758" name="Text Box 1047"/>
          <p:cNvSpPr txBox="1">
            <a:spLocks noChangeArrowheads="1"/>
          </p:cNvSpPr>
          <p:nvPr/>
        </p:nvSpPr>
        <p:spPr bwMode="auto">
          <a:xfrm>
            <a:off x="6940550" y="5280025"/>
            <a:ext cx="35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he-IL" sz="2400">
                <a:solidFill>
                  <a:srgbClr val="66CCFF"/>
                </a:solidFill>
                <a:latin typeface="Symbol" panose="05050102010706020507" pitchFamily="18" charset="2"/>
              </a:rPr>
              <a:t>b</a:t>
            </a:r>
            <a:endParaRPr kumimoji="0" lang="en-US" altLang="he-IL" sz="2400">
              <a:solidFill>
                <a:schemeClr val="tx1"/>
              </a:solidFill>
              <a:latin typeface="Symbol" panose="05050102010706020507" pitchFamily="18" charset="2"/>
            </a:endParaRPr>
          </a:p>
        </p:txBody>
      </p:sp>
      <p:sp>
        <p:nvSpPr>
          <p:cNvPr id="116759" name="Line 1048"/>
          <p:cNvSpPr>
            <a:spLocks noChangeShapeType="1"/>
          </p:cNvSpPr>
          <p:nvPr/>
        </p:nvSpPr>
        <p:spPr bwMode="auto">
          <a:xfrm flipV="1">
            <a:off x="6146800" y="5470525"/>
            <a:ext cx="1087438" cy="15875"/>
          </a:xfrm>
          <a:prstGeom prst="line">
            <a:avLst/>
          </a:prstGeom>
          <a:noFill/>
          <a:ln w="28575" cap="sq">
            <a:solidFill>
              <a:srgbClr val="66CC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6760" name="Line 1049"/>
          <p:cNvSpPr>
            <a:spLocks noChangeShapeType="1"/>
          </p:cNvSpPr>
          <p:nvPr/>
        </p:nvSpPr>
        <p:spPr bwMode="auto">
          <a:xfrm>
            <a:off x="5094288" y="5481638"/>
            <a:ext cx="935037" cy="3175"/>
          </a:xfrm>
          <a:prstGeom prst="line">
            <a:avLst/>
          </a:prstGeom>
          <a:noFill/>
          <a:ln w="28575" cap="sq">
            <a:solidFill>
              <a:srgbClr val="66CC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761" name="Text Box 1050"/>
              <p:cNvSpPr txBox="1">
                <a:spLocks noChangeArrowheads="1"/>
              </p:cNvSpPr>
              <p:nvPr/>
            </p:nvSpPr>
            <p:spPr bwMode="auto">
              <a:xfrm>
                <a:off x="3152775" y="5465763"/>
                <a:ext cx="27443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32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8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4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9pPr>
              </a:lstStyle>
              <a:p>
                <a:pPr rtl="1">
                  <a:spcBef>
                    <a:spcPct val="0"/>
                  </a:spcBef>
                  <a:buClr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he-IL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he-IL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kumimoji="0" lang="en-US" altLang="he-IL" sz="28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𝒍</m:t>
                          </m:r>
                        </m:sub>
                      </m:sSub>
                    </m:oMath>
                  </m:oMathPara>
                </a14:m>
                <a:endParaRPr kumimoji="0" lang="en-US" altLang="he-IL" sz="2400" dirty="0">
                  <a:solidFill>
                    <a:srgbClr val="FF0000"/>
                  </a:solidFill>
                  <a:latin typeface="Times New Roman (Hebrew)" panose="02020603050405020304" pitchFamily="18" charset="0"/>
                </a:endParaRPr>
              </a:p>
            </p:txBody>
          </p:sp>
        </mc:Choice>
        <mc:Fallback xmlns="">
          <p:sp>
            <p:nvSpPr>
              <p:cNvPr id="116761" name="Text Box 10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52775" y="5465763"/>
                <a:ext cx="274434" cy="523220"/>
              </a:xfrm>
              <a:prstGeom prst="rect">
                <a:avLst/>
              </a:prstGeom>
              <a:blipFill rotWithShape="0">
                <a:blip r:embed="rId4"/>
                <a:stretch>
                  <a:fillRect r="-3111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762" name="Text Box 1051"/>
              <p:cNvSpPr txBox="1">
                <a:spLocks noChangeArrowheads="1"/>
              </p:cNvSpPr>
              <p:nvPr/>
            </p:nvSpPr>
            <p:spPr bwMode="auto">
              <a:xfrm>
                <a:off x="7235825" y="5503863"/>
                <a:ext cx="27443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32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8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4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9pPr>
              </a:lstStyle>
              <a:p>
                <a:pPr rtl="1">
                  <a:spcBef>
                    <a:spcPct val="0"/>
                  </a:spcBef>
                  <a:buClr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he-IL" sz="2800" b="1" i="1" dirty="0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he-IL" sz="2800" b="1" i="1" dirty="0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kumimoji="0" lang="en-US" altLang="he-IL" sz="2800" b="1" i="1" dirty="0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  <m:t>𝒓</m:t>
                          </m:r>
                        </m:sub>
                      </m:sSub>
                    </m:oMath>
                  </m:oMathPara>
                </a14:m>
                <a:endParaRPr kumimoji="0" lang="en-US" altLang="he-IL" sz="1800" dirty="0">
                  <a:solidFill>
                    <a:srgbClr val="008000"/>
                  </a:solidFill>
                  <a:latin typeface="Times New Roman (Hebrew)" panose="02020603050405020304" pitchFamily="18" charset="0"/>
                </a:endParaRPr>
              </a:p>
            </p:txBody>
          </p:sp>
        </mc:Choice>
        <mc:Fallback xmlns="">
          <p:sp>
            <p:nvSpPr>
              <p:cNvPr id="116762" name="Text Box 10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35825" y="5503863"/>
                <a:ext cx="274434" cy="523220"/>
              </a:xfrm>
              <a:prstGeom prst="rect">
                <a:avLst/>
              </a:prstGeom>
              <a:blipFill rotWithShape="0">
                <a:blip r:embed="rId5"/>
                <a:stretch>
                  <a:fillRect r="-466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763" name="Line 1052"/>
          <p:cNvSpPr>
            <a:spLocks noChangeShapeType="1"/>
          </p:cNvSpPr>
          <p:nvPr/>
        </p:nvSpPr>
        <p:spPr bwMode="auto">
          <a:xfrm flipV="1">
            <a:off x="3641725" y="4789488"/>
            <a:ext cx="588963" cy="6572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64" name="Line 1053"/>
          <p:cNvSpPr>
            <a:spLocks noChangeShapeType="1"/>
          </p:cNvSpPr>
          <p:nvPr/>
        </p:nvSpPr>
        <p:spPr bwMode="auto">
          <a:xfrm>
            <a:off x="6559550" y="5262563"/>
            <a:ext cx="712788" cy="2333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65" name="Text Box 1054"/>
          <p:cNvSpPr txBox="1">
            <a:spLocks noChangeArrowheads="1"/>
          </p:cNvSpPr>
          <p:nvPr/>
        </p:nvSpPr>
        <p:spPr bwMode="auto">
          <a:xfrm>
            <a:off x="4040188" y="4697413"/>
            <a:ext cx="32543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 rtl="1">
              <a:spcBef>
                <a:spcPct val="0"/>
              </a:spcBef>
              <a:buClrTx/>
              <a:buFontTx/>
              <a:buNone/>
            </a:pPr>
            <a:r>
              <a:rPr kumimoji="0" lang="en-US" altLang="he-IL" sz="1400" b="1">
                <a:solidFill>
                  <a:srgbClr val="0033CC"/>
                </a:solidFill>
                <a:latin typeface="Comic Sans MS" panose="030F0702030302020204" pitchFamily="66" charset="0"/>
              </a:rPr>
              <a:t>O</a:t>
            </a:r>
            <a:endParaRPr kumimoji="0" lang="en-US" altLang="he-IL" sz="12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116766" name="Text Box 1055"/>
          <p:cNvSpPr txBox="1">
            <a:spLocks noChangeArrowheads="1"/>
          </p:cNvSpPr>
          <p:nvPr/>
        </p:nvSpPr>
        <p:spPr bwMode="auto">
          <a:xfrm>
            <a:off x="6388100" y="5221288"/>
            <a:ext cx="3254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 rtl="1">
              <a:spcBef>
                <a:spcPct val="0"/>
              </a:spcBef>
              <a:buClrTx/>
              <a:buFontTx/>
              <a:buNone/>
            </a:pPr>
            <a:r>
              <a:rPr kumimoji="0" lang="en-US" altLang="he-IL" sz="1400" b="1">
                <a:solidFill>
                  <a:srgbClr val="0033CC"/>
                </a:solidFill>
                <a:latin typeface="Comic Sans MS" panose="030F0702030302020204" pitchFamily="66" charset="0"/>
              </a:rPr>
              <a:t>O</a:t>
            </a:r>
            <a:endParaRPr kumimoji="0" lang="en-US" altLang="he-IL" sz="12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116767" name="Line 1056"/>
          <p:cNvSpPr>
            <a:spLocks noChangeShapeType="1"/>
          </p:cNvSpPr>
          <p:nvPr/>
        </p:nvSpPr>
        <p:spPr bwMode="auto">
          <a:xfrm>
            <a:off x="6562725" y="5181600"/>
            <a:ext cx="53975" cy="25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68" name="Line 1057"/>
          <p:cNvSpPr>
            <a:spLocks noChangeShapeType="1"/>
          </p:cNvSpPr>
          <p:nvPr/>
        </p:nvSpPr>
        <p:spPr bwMode="auto">
          <a:xfrm>
            <a:off x="6616700" y="5207000"/>
            <a:ext cx="14288" cy="730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69" name="Line 1058"/>
          <p:cNvSpPr>
            <a:spLocks noChangeShapeType="1"/>
          </p:cNvSpPr>
          <p:nvPr/>
        </p:nvSpPr>
        <p:spPr bwMode="auto">
          <a:xfrm>
            <a:off x="4164013" y="4849813"/>
            <a:ext cx="73025" cy="555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70" name="Line 1059"/>
          <p:cNvSpPr>
            <a:spLocks noChangeShapeType="1"/>
          </p:cNvSpPr>
          <p:nvPr/>
        </p:nvSpPr>
        <p:spPr bwMode="auto">
          <a:xfrm flipV="1">
            <a:off x="4230688" y="4843463"/>
            <a:ext cx="49212" cy="6191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6771" name="Rectangle 1060"/>
          <p:cNvSpPr>
            <a:spLocks noChangeArrowheads="1"/>
          </p:cNvSpPr>
          <p:nvPr/>
        </p:nvSpPr>
        <p:spPr bwMode="auto">
          <a:xfrm>
            <a:off x="360363" y="1849438"/>
            <a:ext cx="81788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he-IL" dirty="0"/>
              <a:t>Two coordinate systems: </a:t>
            </a:r>
            <a:r>
              <a:rPr lang="en-US" altLang="he-IL" i="1" dirty="0">
                <a:solidFill>
                  <a:srgbClr val="FF0000"/>
                </a:solidFill>
              </a:rPr>
              <a:t>left</a:t>
            </a:r>
            <a:r>
              <a:rPr lang="en-US" altLang="he-IL" dirty="0"/>
              <a:t> and </a:t>
            </a:r>
            <a:r>
              <a:rPr lang="en-US" altLang="he-IL" i="1" dirty="0">
                <a:solidFill>
                  <a:srgbClr val="008000"/>
                </a:solidFill>
              </a:rPr>
              <a:t>right</a:t>
            </a:r>
            <a:r>
              <a:rPr kumimoji="0" lang="en-US" altLang="he-IL" sz="2400" dirty="0">
                <a:solidFill>
                  <a:schemeClr val="tx1"/>
                </a:solidFill>
                <a:latin typeface="Times New Roman (Hebrew)" panose="02020603050405020304" pitchFamily="18" charset="0"/>
              </a:rPr>
              <a:t>.</a:t>
            </a:r>
          </a:p>
          <a:p>
            <a:pPr marL="342900" indent="-342900">
              <a:spcBef>
                <a:spcPct val="0"/>
              </a:spcBef>
              <a:buClrTx/>
            </a:pPr>
            <a:r>
              <a:rPr kumimoji="0" lang="en-US" altLang="he-IL" sz="2400" i="1" dirty="0">
                <a:solidFill>
                  <a:srgbClr val="FF0000"/>
                </a:solidFill>
                <a:latin typeface="Times New Roman (Hebrew)" panose="02020603050405020304" pitchFamily="18" charset="0"/>
              </a:rPr>
              <a:t>C</a:t>
            </a:r>
            <a:r>
              <a:rPr kumimoji="0" lang="en-US" altLang="he-IL" sz="2400" i="1" baseline="-25000" dirty="0">
                <a:solidFill>
                  <a:srgbClr val="FF0000"/>
                </a:solidFill>
                <a:latin typeface="Times New Roman (Hebrew)" panose="02020603050405020304" pitchFamily="18" charset="0"/>
              </a:rPr>
              <a:t>l</a:t>
            </a:r>
            <a:r>
              <a:rPr kumimoji="0" lang="en-US" altLang="he-IL" sz="2400" i="1" dirty="0">
                <a:solidFill>
                  <a:srgbClr val="FF0000"/>
                </a:solidFill>
                <a:latin typeface="Times New Roman (Hebrew)" panose="02020603050405020304" pitchFamily="18" charset="0"/>
              </a:rPr>
              <a:t>=(0,0,0)</a:t>
            </a:r>
            <a:r>
              <a:rPr kumimoji="0" lang="en-US" altLang="he-IL" sz="2400" i="1" baseline="30000" dirty="0">
                <a:solidFill>
                  <a:srgbClr val="FF0000"/>
                </a:solidFill>
                <a:latin typeface="Times New Roman (Hebrew)" panose="02020603050405020304" pitchFamily="18" charset="0"/>
              </a:rPr>
              <a:t>T</a:t>
            </a:r>
            <a:r>
              <a:rPr kumimoji="0" lang="en-US" altLang="he-IL" sz="2800" dirty="0">
                <a:solidFill>
                  <a:schemeClr val="tx1"/>
                </a:solidFill>
                <a:latin typeface="Times New Roman (Hebrew)" panose="02020603050405020304" pitchFamily="18" charset="0"/>
              </a:rPr>
              <a:t> </a:t>
            </a:r>
            <a:r>
              <a:rPr lang="en-US" altLang="he-IL" dirty="0"/>
              <a:t>in the left system</a:t>
            </a:r>
          </a:p>
          <a:p>
            <a:pPr marL="342900" indent="-342900">
              <a:spcBef>
                <a:spcPct val="0"/>
              </a:spcBef>
              <a:buClrTx/>
            </a:pPr>
            <a:r>
              <a:rPr kumimoji="0" lang="en-US" altLang="he-IL" sz="2400" i="1" dirty="0">
                <a:solidFill>
                  <a:srgbClr val="008000"/>
                </a:solidFill>
                <a:latin typeface="Times New Roman (Hebrew)" panose="02020603050405020304" pitchFamily="18" charset="0"/>
              </a:rPr>
              <a:t>C</a:t>
            </a:r>
            <a:r>
              <a:rPr kumimoji="0" lang="en-US" altLang="he-IL" sz="2400" i="1" baseline="-25000" dirty="0">
                <a:solidFill>
                  <a:srgbClr val="008000"/>
                </a:solidFill>
                <a:latin typeface="Times New Roman (Hebrew)" panose="02020603050405020304" pitchFamily="18" charset="0"/>
              </a:rPr>
              <a:t>r</a:t>
            </a:r>
            <a:r>
              <a:rPr kumimoji="0" lang="en-US" altLang="he-IL" sz="2400" i="1" dirty="0">
                <a:solidFill>
                  <a:srgbClr val="008000"/>
                </a:solidFill>
                <a:latin typeface="Times New Roman (Hebrew)" panose="02020603050405020304" pitchFamily="18" charset="0"/>
              </a:rPr>
              <a:t>=(0,0,0)</a:t>
            </a:r>
            <a:r>
              <a:rPr kumimoji="0" lang="en-US" altLang="he-IL" sz="2400" i="1" baseline="30000" dirty="0">
                <a:solidFill>
                  <a:srgbClr val="008000"/>
                </a:solidFill>
                <a:latin typeface="Times New Roman (Hebrew)" panose="02020603050405020304" pitchFamily="18" charset="0"/>
              </a:rPr>
              <a:t>T</a:t>
            </a:r>
            <a:r>
              <a:rPr kumimoji="0" lang="en-US" altLang="he-IL" sz="2800" dirty="0">
                <a:solidFill>
                  <a:schemeClr val="tx1"/>
                </a:solidFill>
                <a:latin typeface="Times New Roman (Hebrew)" panose="02020603050405020304" pitchFamily="18" charset="0"/>
              </a:rPr>
              <a:t> </a:t>
            </a:r>
            <a:r>
              <a:rPr lang="en-US" altLang="he-IL" dirty="0"/>
              <a:t>in the right system</a:t>
            </a:r>
            <a:endParaRPr kumimoji="0" lang="en-US" altLang="he-IL" sz="2400" dirty="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116772" name="Text Box 1061"/>
          <p:cNvSpPr txBox="1">
            <a:spLocks noChangeArrowheads="1"/>
          </p:cNvSpPr>
          <p:nvPr/>
        </p:nvSpPr>
        <p:spPr bwMode="auto">
          <a:xfrm>
            <a:off x="3629025" y="4822825"/>
            <a:ext cx="652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he-IL" sz="2400" i="1">
                <a:solidFill>
                  <a:srgbClr val="FF0000"/>
                </a:solidFill>
                <a:latin typeface="Times New Roman (Hebrew)" panose="02020603050405020304" pitchFamily="18" charset="0"/>
              </a:rPr>
              <a:t>f</a:t>
            </a:r>
            <a:endParaRPr kumimoji="0" lang="en-GB" altLang="he-IL" sz="2400" i="1">
              <a:solidFill>
                <a:srgbClr val="FF0000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116773" name="Oval 1062"/>
          <p:cNvSpPr>
            <a:spLocks noChangeArrowheads="1"/>
          </p:cNvSpPr>
          <p:nvPr/>
        </p:nvSpPr>
        <p:spPr bwMode="auto">
          <a:xfrm>
            <a:off x="3616325" y="5408613"/>
            <a:ext cx="55563" cy="87312"/>
          </a:xfrm>
          <a:prstGeom prst="ellipse">
            <a:avLst/>
          </a:prstGeom>
          <a:solidFill>
            <a:srgbClr val="00CC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he-IL" altLang="he-IL" sz="24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116774" name="Oval 1063"/>
          <p:cNvSpPr>
            <a:spLocks noChangeArrowheads="1"/>
          </p:cNvSpPr>
          <p:nvPr/>
        </p:nvSpPr>
        <p:spPr bwMode="auto">
          <a:xfrm>
            <a:off x="7258050" y="5467350"/>
            <a:ext cx="55563" cy="87313"/>
          </a:xfrm>
          <a:prstGeom prst="ellipse">
            <a:avLst/>
          </a:prstGeom>
          <a:solidFill>
            <a:srgbClr val="00CC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he-IL" altLang="he-IL" sz="24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0902917"/>
      </p:ext>
    </p:extLst>
  </p:cSld>
  <p:clrMapOvr>
    <a:masterClrMapping/>
  </p:clrMapOvr>
  <p:transition spd="slow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46F2A27B-2FDB-485F-9DF6-1DAA7988DB10}" type="slidenum">
              <a:rPr kumimoji="0" lang="he-IL" altLang="en-US" sz="16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51</a:t>
            </a:fld>
            <a:endParaRPr kumimoji="0" lang="en-US" altLang="en-US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8787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t>Computer Vision by Y. Moses</a:t>
            </a:r>
          </a:p>
        </p:txBody>
      </p:sp>
      <p:sp>
        <p:nvSpPr>
          <p:cNvPr id="118788" name="Rectangle 2"/>
          <p:cNvSpPr>
            <a:spLocks noGrp="1" noChangeArrowheads="1"/>
          </p:cNvSpPr>
          <p:nvPr>
            <p:ph type="title"/>
          </p:nvPr>
        </p:nvSpPr>
        <p:spPr>
          <a:xfrm>
            <a:off x="601663" y="0"/>
            <a:ext cx="7772400" cy="1143000"/>
          </a:xfrm>
        </p:spPr>
        <p:txBody>
          <a:bodyPr/>
          <a:lstStyle/>
          <a:p>
            <a:r>
              <a:rPr lang="en-US" altLang="he-IL"/>
              <a:t>Notation</a:t>
            </a:r>
          </a:p>
        </p:txBody>
      </p:sp>
      <p:sp>
        <p:nvSpPr>
          <p:cNvPr id="288773" name="Text Box 5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511830" y="1388001"/>
            <a:ext cx="3127842" cy="163121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he-IL">
                <a:noFill/>
              </a:rPr>
              <a:t> </a:t>
            </a:r>
          </a:p>
        </p:txBody>
      </p:sp>
      <p:sp>
        <p:nvSpPr>
          <p:cNvPr id="118790" name="Text Box 8"/>
          <p:cNvSpPr txBox="1">
            <a:spLocks noChangeArrowheads="1"/>
          </p:cNvSpPr>
          <p:nvPr/>
        </p:nvSpPr>
        <p:spPr bwMode="auto">
          <a:xfrm>
            <a:off x="8180388" y="4295775"/>
            <a:ext cx="487362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he-IL" sz="1600" b="1">
                <a:solidFill>
                  <a:srgbClr val="0033CC"/>
                </a:solidFill>
                <a:latin typeface="Comic Sans MS" panose="030F0702030302020204" pitchFamily="66" charset="0"/>
              </a:rPr>
              <a:t>C</a:t>
            </a:r>
            <a:r>
              <a:rPr kumimoji="0" lang="en-US" altLang="he-IL" sz="1600" b="1" baseline="-25000">
                <a:solidFill>
                  <a:srgbClr val="0033CC"/>
                </a:solidFill>
                <a:latin typeface="Comic Sans MS" panose="030F0702030302020204" pitchFamily="66" charset="0"/>
              </a:rPr>
              <a:t>R</a:t>
            </a:r>
            <a:r>
              <a:rPr kumimoji="0" lang="en-US" altLang="he-IL" sz="1600" b="1">
                <a:solidFill>
                  <a:srgbClr val="0033CC"/>
                </a:solidFill>
                <a:latin typeface="Comic Sans MS" panose="030F0702030302020204" pitchFamily="66" charset="0"/>
              </a:rPr>
              <a:t>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he-IL" sz="18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graphicFrame>
        <p:nvGraphicFramePr>
          <p:cNvPr id="118791" name="Object 7"/>
          <p:cNvGraphicFramePr>
            <a:graphicFrameLocks noChangeAspect="1"/>
          </p:cNvGraphicFramePr>
          <p:nvPr/>
        </p:nvGraphicFramePr>
        <p:xfrm>
          <a:off x="7832725" y="3140075"/>
          <a:ext cx="11049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792145" imgH="5172143" progId="Equation.3">
                  <p:embed/>
                </p:oleObj>
              </mc:Choice>
              <mc:Fallback>
                <p:oleObj name="Equation" r:id="rId4" imgW="12792145" imgH="5172143" progId="Equation.3">
                  <p:embed/>
                  <p:pic>
                    <p:nvPicPr>
                      <p:cNvPr id="11879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2725" y="3140075"/>
                        <a:ext cx="1104900" cy="4460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2" name="Line 11"/>
          <p:cNvSpPr>
            <a:spLocks noChangeShapeType="1"/>
          </p:cNvSpPr>
          <p:nvPr/>
        </p:nvSpPr>
        <p:spPr bwMode="auto">
          <a:xfrm flipV="1">
            <a:off x="5119688" y="3370263"/>
            <a:ext cx="831850" cy="76993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793" name="Line 12"/>
          <p:cNvSpPr>
            <a:spLocks noChangeShapeType="1"/>
          </p:cNvSpPr>
          <p:nvPr/>
        </p:nvSpPr>
        <p:spPr bwMode="auto">
          <a:xfrm flipV="1">
            <a:off x="6373813" y="1817688"/>
            <a:ext cx="1041400" cy="108902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794" name="Line 13"/>
          <p:cNvSpPr>
            <a:spLocks noChangeShapeType="1"/>
          </p:cNvSpPr>
          <p:nvPr/>
        </p:nvSpPr>
        <p:spPr bwMode="auto">
          <a:xfrm>
            <a:off x="6773863" y="1806575"/>
            <a:ext cx="876300" cy="11811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795" name="Line 14"/>
          <p:cNvSpPr>
            <a:spLocks noChangeShapeType="1"/>
          </p:cNvSpPr>
          <p:nvPr/>
        </p:nvSpPr>
        <p:spPr bwMode="auto">
          <a:xfrm>
            <a:off x="5127625" y="4205288"/>
            <a:ext cx="3227388" cy="63500"/>
          </a:xfrm>
          <a:prstGeom prst="line">
            <a:avLst/>
          </a:prstGeom>
          <a:noFill/>
          <a:ln w="28575" cap="sq">
            <a:solidFill>
              <a:srgbClr val="66CCFF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796" name="Text Box 15"/>
          <p:cNvSpPr txBox="1">
            <a:spLocks noChangeArrowheads="1"/>
          </p:cNvSpPr>
          <p:nvPr/>
        </p:nvSpPr>
        <p:spPr bwMode="auto">
          <a:xfrm>
            <a:off x="5162550" y="3886200"/>
            <a:ext cx="3762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66CCFF"/>
                </a:solidFill>
                <a:latin typeface="Symbol" panose="05050102010706020507" pitchFamily="18" charset="2"/>
              </a:rPr>
              <a:t>a</a:t>
            </a:r>
            <a:endParaRPr kumimoji="0" lang="en-US" altLang="he-IL" sz="2400">
              <a:solidFill>
                <a:schemeClr val="tx1"/>
              </a:solidFill>
              <a:latin typeface="Symbol" panose="05050102010706020507" pitchFamily="18" charset="2"/>
            </a:endParaRPr>
          </a:p>
        </p:txBody>
      </p:sp>
      <p:sp>
        <p:nvSpPr>
          <p:cNvPr id="118797" name="Text Box 16"/>
          <p:cNvSpPr txBox="1">
            <a:spLocks noChangeArrowheads="1"/>
          </p:cNvSpPr>
          <p:nvPr/>
        </p:nvSpPr>
        <p:spPr bwMode="auto">
          <a:xfrm>
            <a:off x="4930775" y="3944938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>
                <a:solidFill>
                  <a:schemeClr val="tx1"/>
                </a:solidFill>
                <a:latin typeface="Times New Roman (Hebrew)" panose="02020603050405020304" pitchFamily="18" charset="0"/>
              </a:rPr>
              <a:t>+</a:t>
            </a:r>
            <a:endParaRPr kumimoji="0" lang="en-US" altLang="en-US" sz="24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118798" name="Text Box 17"/>
          <p:cNvSpPr txBox="1">
            <a:spLocks noChangeArrowheads="1"/>
          </p:cNvSpPr>
          <p:nvPr/>
        </p:nvSpPr>
        <p:spPr bwMode="auto">
          <a:xfrm>
            <a:off x="6826250" y="1857375"/>
            <a:ext cx="14049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he-IL" sz="2400">
                <a:solidFill>
                  <a:srgbClr val="FF0000"/>
                </a:solidFill>
                <a:latin typeface="Times New Roman (Hebrew)" panose="02020603050405020304" pitchFamily="18" charset="0"/>
              </a:rPr>
              <a:t>P    </a:t>
            </a:r>
            <a:r>
              <a:rPr kumimoji="0" lang="en-US" altLang="he-IL" sz="2400">
                <a:solidFill>
                  <a:srgbClr val="008000"/>
                </a:solidFill>
                <a:latin typeface="Times New Roman (Hebrew)" panose="02020603050405020304" pitchFamily="18" charset="0"/>
              </a:rPr>
              <a:t>P</a:t>
            </a:r>
          </a:p>
        </p:txBody>
      </p:sp>
      <p:graphicFrame>
        <p:nvGraphicFramePr>
          <p:cNvPr id="118799" name="Object 8"/>
          <p:cNvGraphicFramePr>
            <a:graphicFrameLocks noChangeAspect="1"/>
          </p:cNvGraphicFramePr>
          <p:nvPr/>
        </p:nvGraphicFramePr>
        <p:xfrm>
          <a:off x="7065963" y="1914525"/>
          <a:ext cx="30797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725" imgH="126725" progId="Equation.3">
                  <p:embed/>
                </p:oleObj>
              </mc:Choice>
              <mc:Fallback>
                <p:oleObj name="Equation" r:id="rId6" imgW="126725" imgH="126725" progId="Equation.3">
                  <p:embed/>
                  <p:pic>
                    <p:nvPicPr>
                      <p:cNvPr id="11879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5963" y="1914525"/>
                        <a:ext cx="307975" cy="307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800" name="Rectangle 19"/>
          <p:cNvSpPr>
            <a:spLocks noGrp="1" noChangeArrowheads="1"/>
          </p:cNvSpPr>
          <p:nvPr>
            <p:ph type="body" idx="1"/>
          </p:nvPr>
        </p:nvSpPr>
        <p:spPr>
          <a:xfrm rot="5400000">
            <a:off x="4992687" y="2868613"/>
            <a:ext cx="1985963" cy="833438"/>
          </a:xfrm>
          <a:prstGeom prst="parallelogram">
            <a:avLst>
              <a:gd name="adj" fmla="val 59571"/>
            </a:avLst>
          </a:prstGeom>
          <a:ln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buClr>
                <a:schemeClr val="accent2"/>
              </a:buClr>
              <a:buFont typeface="Monotype Sorts"/>
              <a:buChar char="z"/>
            </a:pPr>
            <a:endParaRPr lang="en-US" altLang="en-US" sz="2800"/>
          </a:p>
        </p:txBody>
      </p:sp>
      <p:sp>
        <p:nvSpPr>
          <p:cNvPr id="118801" name="AutoShape 20"/>
          <p:cNvSpPr>
            <a:spLocks noChangeArrowheads="1"/>
          </p:cNvSpPr>
          <p:nvPr/>
        </p:nvSpPr>
        <p:spPr bwMode="auto">
          <a:xfrm rot="16200000" flipH="1">
            <a:off x="6807200" y="3095625"/>
            <a:ext cx="1725613" cy="868363"/>
          </a:xfrm>
          <a:prstGeom prst="parallelogram">
            <a:avLst>
              <a:gd name="adj" fmla="val 4968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eaVert" wrap="none" anchor="ctr"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buClr>
                <a:schemeClr val="accent2"/>
              </a:buClr>
              <a:buFont typeface="Monotype Sorts"/>
              <a:buNone/>
            </a:pPr>
            <a:endParaRPr lang="en-US" altLang="en-US" sz="2400">
              <a:solidFill>
                <a:schemeClr val="tx1"/>
              </a:solidFill>
            </a:endParaRPr>
          </a:p>
        </p:txBody>
      </p:sp>
      <p:sp>
        <p:nvSpPr>
          <p:cNvPr id="118802" name="Text Box 21"/>
          <p:cNvSpPr txBox="1">
            <a:spLocks noChangeArrowheads="1"/>
          </p:cNvSpPr>
          <p:nvPr/>
        </p:nvSpPr>
        <p:spPr bwMode="auto">
          <a:xfrm>
            <a:off x="8242300" y="4076700"/>
            <a:ext cx="35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b="1">
                <a:solidFill>
                  <a:schemeClr val="tx1"/>
                </a:solidFill>
                <a:latin typeface="Times New Roman (Hebrew)" panose="02020603050405020304" pitchFamily="18" charset="0"/>
              </a:rPr>
              <a:t>+</a:t>
            </a:r>
            <a:endParaRPr kumimoji="0" lang="en-US" altLang="en-US" sz="24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118803" name="Line 22"/>
          <p:cNvSpPr>
            <a:spLocks noChangeShapeType="1"/>
          </p:cNvSpPr>
          <p:nvPr/>
        </p:nvSpPr>
        <p:spPr bwMode="auto">
          <a:xfrm flipH="1" flipV="1">
            <a:off x="7791450" y="3435350"/>
            <a:ext cx="588963" cy="83343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804" name="Oval 23"/>
          <p:cNvSpPr>
            <a:spLocks noChangeArrowheads="1"/>
          </p:cNvSpPr>
          <p:nvPr/>
        </p:nvSpPr>
        <p:spPr bwMode="auto">
          <a:xfrm>
            <a:off x="5916613" y="3370263"/>
            <a:ext cx="34925" cy="65087"/>
          </a:xfrm>
          <a:prstGeom prst="ellipse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he-IL" altLang="he-IL" sz="24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118805" name="Oval 24"/>
          <p:cNvSpPr>
            <a:spLocks noChangeArrowheads="1"/>
          </p:cNvSpPr>
          <p:nvPr/>
        </p:nvSpPr>
        <p:spPr bwMode="auto">
          <a:xfrm>
            <a:off x="7756525" y="3370263"/>
            <a:ext cx="34925" cy="65087"/>
          </a:xfrm>
          <a:prstGeom prst="ellipse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he-IL" altLang="he-IL" sz="24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118806" name="Oval 25"/>
          <p:cNvSpPr>
            <a:spLocks noChangeArrowheads="1"/>
          </p:cNvSpPr>
          <p:nvPr/>
        </p:nvSpPr>
        <p:spPr bwMode="auto">
          <a:xfrm>
            <a:off x="7048500" y="2201863"/>
            <a:ext cx="34925" cy="63500"/>
          </a:xfrm>
          <a:prstGeom prst="ellipse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he-IL" altLang="he-IL" sz="24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118807" name="Text Box 26"/>
          <p:cNvSpPr txBox="1">
            <a:spLocks noChangeArrowheads="1"/>
          </p:cNvSpPr>
          <p:nvPr/>
        </p:nvSpPr>
        <p:spPr bwMode="auto">
          <a:xfrm>
            <a:off x="7070725" y="2154238"/>
            <a:ext cx="1320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he-IL" sz="1800">
                <a:solidFill>
                  <a:schemeClr val="tx1"/>
                </a:solidFill>
                <a:latin typeface="Times New Roman (Hebrew)" panose="02020603050405020304" pitchFamily="18" charset="0"/>
              </a:rPr>
              <a:t>Object point</a:t>
            </a:r>
          </a:p>
        </p:txBody>
      </p:sp>
      <p:sp>
        <p:nvSpPr>
          <p:cNvPr id="118808" name="Freeform 27"/>
          <p:cNvSpPr>
            <a:spLocks/>
          </p:cNvSpPr>
          <p:nvPr/>
        </p:nvSpPr>
        <p:spPr bwMode="auto">
          <a:xfrm>
            <a:off x="5368925" y="3883025"/>
            <a:ext cx="163513" cy="322263"/>
          </a:xfrm>
          <a:custGeom>
            <a:avLst/>
            <a:gdLst>
              <a:gd name="T0" fmla="*/ 0 w 224"/>
              <a:gd name="T1" fmla="*/ 0 h 240"/>
              <a:gd name="T2" fmla="*/ 2147483646 w 224"/>
              <a:gd name="T3" fmla="*/ 2147483646 h 240"/>
              <a:gd name="T4" fmla="*/ 2147483646 w 224"/>
              <a:gd name="T5" fmla="*/ 2147483646 h 240"/>
              <a:gd name="T6" fmla="*/ 0 60000 65536"/>
              <a:gd name="T7" fmla="*/ 0 60000 65536"/>
              <a:gd name="T8" fmla="*/ 0 60000 65536"/>
              <a:gd name="T9" fmla="*/ 0 w 224"/>
              <a:gd name="T10" fmla="*/ 0 h 240"/>
              <a:gd name="T11" fmla="*/ 224 w 224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4" h="240">
                <a:moveTo>
                  <a:pt x="0" y="0"/>
                </a:moveTo>
                <a:cubicBezTo>
                  <a:pt x="80" y="28"/>
                  <a:pt x="160" y="56"/>
                  <a:pt x="192" y="96"/>
                </a:cubicBezTo>
                <a:cubicBezTo>
                  <a:pt x="224" y="136"/>
                  <a:pt x="208" y="188"/>
                  <a:pt x="192" y="240"/>
                </a:cubicBezTo>
              </a:path>
            </a:pathLst>
          </a:custGeom>
          <a:noFill/>
          <a:ln w="19050" cap="sq" cmpd="sng">
            <a:solidFill>
              <a:srgbClr val="66CCFF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809" name="Freeform 28"/>
          <p:cNvSpPr>
            <a:spLocks/>
          </p:cNvSpPr>
          <p:nvPr/>
        </p:nvSpPr>
        <p:spPr bwMode="auto">
          <a:xfrm>
            <a:off x="8066088" y="3948113"/>
            <a:ext cx="80962" cy="320675"/>
          </a:xfrm>
          <a:custGeom>
            <a:avLst/>
            <a:gdLst>
              <a:gd name="T0" fmla="*/ 2147483646 w 112"/>
              <a:gd name="T1" fmla="*/ 0 h 240"/>
              <a:gd name="T2" fmla="*/ 2147483646 w 112"/>
              <a:gd name="T3" fmla="*/ 2147483646 h 240"/>
              <a:gd name="T4" fmla="*/ 2147483646 w 112"/>
              <a:gd name="T5" fmla="*/ 2147483646 h 240"/>
              <a:gd name="T6" fmla="*/ 0 60000 65536"/>
              <a:gd name="T7" fmla="*/ 0 60000 65536"/>
              <a:gd name="T8" fmla="*/ 0 60000 65536"/>
              <a:gd name="T9" fmla="*/ 0 w 112"/>
              <a:gd name="T10" fmla="*/ 0 h 240"/>
              <a:gd name="T11" fmla="*/ 112 w 112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2" h="240">
                <a:moveTo>
                  <a:pt x="112" y="0"/>
                </a:moveTo>
                <a:cubicBezTo>
                  <a:pt x="72" y="28"/>
                  <a:pt x="32" y="56"/>
                  <a:pt x="16" y="96"/>
                </a:cubicBezTo>
                <a:cubicBezTo>
                  <a:pt x="0" y="136"/>
                  <a:pt x="8" y="188"/>
                  <a:pt x="16" y="240"/>
                </a:cubicBezTo>
              </a:path>
            </a:pathLst>
          </a:custGeom>
          <a:noFill/>
          <a:ln w="28575" cap="sq" cmpd="sng">
            <a:solidFill>
              <a:srgbClr val="66CCFF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8810" name="Text Box 29"/>
          <p:cNvSpPr txBox="1">
            <a:spLocks noChangeArrowheads="1"/>
          </p:cNvSpPr>
          <p:nvPr/>
        </p:nvSpPr>
        <p:spPr bwMode="auto">
          <a:xfrm>
            <a:off x="8042275" y="3948113"/>
            <a:ext cx="350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he-IL" sz="2400">
                <a:solidFill>
                  <a:srgbClr val="66CCFF"/>
                </a:solidFill>
                <a:latin typeface="Symbol" panose="05050102010706020507" pitchFamily="18" charset="2"/>
              </a:rPr>
              <a:t>b</a:t>
            </a:r>
            <a:endParaRPr kumimoji="0" lang="en-US" altLang="he-IL" sz="2400">
              <a:solidFill>
                <a:schemeClr val="tx1"/>
              </a:solidFill>
              <a:latin typeface="Symbol" panose="05050102010706020507" pitchFamily="18" charset="2"/>
            </a:endParaRPr>
          </a:p>
        </p:txBody>
      </p:sp>
      <p:sp>
        <p:nvSpPr>
          <p:cNvPr id="118811" name="Text Box 31"/>
          <p:cNvSpPr txBox="1">
            <a:spLocks noChangeArrowheads="1"/>
          </p:cNvSpPr>
          <p:nvPr/>
        </p:nvSpPr>
        <p:spPr bwMode="auto">
          <a:xfrm>
            <a:off x="4833938" y="4162425"/>
            <a:ext cx="474662" cy="61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he-IL" sz="1600" b="1">
                <a:solidFill>
                  <a:srgbClr val="FF0000"/>
                </a:solidFill>
                <a:latin typeface="Comic Sans MS" panose="030F0702030302020204" pitchFamily="66" charset="0"/>
              </a:rPr>
              <a:t>C</a:t>
            </a:r>
            <a:r>
              <a:rPr kumimoji="0" lang="en-US" altLang="he-IL" sz="1600" b="1" baseline="-25000">
                <a:solidFill>
                  <a:srgbClr val="FF0000"/>
                </a:solidFill>
                <a:latin typeface="Comic Sans MS" panose="030F0702030302020204" pitchFamily="66" charset="0"/>
              </a:rPr>
              <a:t>L</a:t>
            </a:r>
            <a:r>
              <a:rPr kumimoji="0" lang="en-US" altLang="he-IL" sz="1600" b="1">
                <a:solidFill>
                  <a:srgbClr val="0033CC"/>
                </a:solidFill>
                <a:latin typeface="Comic Sans MS" panose="030F0702030302020204" pitchFamily="66" charset="0"/>
              </a:rPr>
              <a:t>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kumimoji="0" lang="en-US" altLang="he-IL" sz="18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118812" name="Text Box 32"/>
          <p:cNvSpPr txBox="1">
            <a:spLocks noChangeArrowheads="1"/>
          </p:cNvSpPr>
          <p:nvPr/>
        </p:nvSpPr>
        <p:spPr bwMode="auto">
          <a:xfrm>
            <a:off x="5373688" y="3109913"/>
            <a:ext cx="371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he-IL" sz="2000" b="1">
                <a:solidFill>
                  <a:srgbClr val="FF0000"/>
                </a:solidFill>
                <a:latin typeface="Times New Roman (Hebrew)" panose="02020603050405020304" pitchFamily="18" charset="0"/>
              </a:rPr>
              <a:t>p</a:t>
            </a:r>
            <a:r>
              <a:rPr kumimoji="0" lang="en-US" altLang="he-IL" sz="2000" b="1" baseline="-25000">
                <a:solidFill>
                  <a:srgbClr val="FF0000"/>
                </a:solidFill>
                <a:latin typeface="Times New Roman (Hebrew)" panose="02020603050405020304" pitchFamily="18" charset="0"/>
              </a:rPr>
              <a:t>l</a:t>
            </a:r>
            <a:endParaRPr kumimoji="0" lang="en-US" altLang="he-IL" sz="2400">
              <a:solidFill>
                <a:srgbClr val="FF0000"/>
              </a:solidFill>
              <a:latin typeface="Times New Roman (Hebrew)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35897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7D5A92D8-2F24-4EEF-B8D8-0E428B1D9AE5}" type="slidenum">
              <a:rPr kumimoji="0" lang="he-IL" altLang="en-US" sz="16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52</a:t>
            </a:fld>
            <a:endParaRPr kumimoji="0" lang="en-US" altLang="en-US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0835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t>Computer Vision by Y. Moses</a:t>
            </a:r>
          </a:p>
        </p:txBody>
      </p:sp>
      <p:sp>
        <p:nvSpPr>
          <p:cNvPr id="120836" name="AutoShape 1026" descr="Recycled paper"/>
          <p:cNvSpPr>
            <a:spLocks noChangeArrowheads="1"/>
          </p:cNvSpPr>
          <p:nvPr/>
        </p:nvSpPr>
        <p:spPr bwMode="auto">
          <a:xfrm rot="16200000" flipH="1">
            <a:off x="4003675" y="3103563"/>
            <a:ext cx="2473325" cy="1558925"/>
          </a:xfrm>
          <a:prstGeom prst="parallelogram">
            <a:avLst>
              <a:gd name="adj" fmla="val 39664"/>
            </a:avLst>
          </a:prstGeom>
          <a:blipFill dpi="0" rotWithShape="0">
            <a:blip r:embed="rId3"/>
            <a:srcRect/>
            <a:tile tx="0" ty="0" sx="100000" sy="100000" flip="none" algn="tl"/>
          </a:blipFill>
          <a:ln w="12700" cap="sq">
            <a:solidFill>
              <a:srgbClr val="0033CC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he-IL" altLang="he-IL" sz="24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120837" name="Rectangle 10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Change of Camera Coordinates</a:t>
            </a:r>
            <a:endParaRPr lang="en-GB" altLang="he-IL"/>
          </a:p>
        </p:txBody>
      </p:sp>
      <p:sp>
        <p:nvSpPr>
          <p:cNvPr id="120838" name="Rectangle 1028" descr="Recycled paper"/>
          <p:cNvSpPr>
            <a:spLocks noChangeArrowheads="1"/>
          </p:cNvSpPr>
          <p:nvPr/>
        </p:nvSpPr>
        <p:spPr bwMode="auto">
          <a:xfrm>
            <a:off x="4470400" y="3956050"/>
            <a:ext cx="727075" cy="149225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he-IL" altLang="he-IL" sz="24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120839" name="Oval 1029"/>
          <p:cNvSpPr>
            <a:spLocks noChangeArrowheads="1"/>
          </p:cNvSpPr>
          <p:nvPr/>
        </p:nvSpPr>
        <p:spPr bwMode="auto">
          <a:xfrm>
            <a:off x="5157788" y="3952875"/>
            <a:ext cx="71437" cy="69850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he-IL" altLang="he-IL" sz="24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120840" name="Oval 1030"/>
          <p:cNvSpPr>
            <a:spLocks noChangeArrowheads="1"/>
          </p:cNvSpPr>
          <p:nvPr/>
        </p:nvSpPr>
        <p:spPr bwMode="auto">
          <a:xfrm>
            <a:off x="6738938" y="3106738"/>
            <a:ext cx="71437" cy="69850"/>
          </a:xfrm>
          <a:prstGeom prst="ellipse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he-IL" altLang="he-IL" sz="24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120841" name="Line 1031"/>
          <p:cNvSpPr>
            <a:spLocks noChangeShapeType="1"/>
          </p:cNvSpPr>
          <p:nvPr/>
        </p:nvSpPr>
        <p:spPr bwMode="auto">
          <a:xfrm flipH="1">
            <a:off x="2978150" y="3143250"/>
            <a:ext cx="3759200" cy="8397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842" name="Oval 1032"/>
          <p:cNvSpPr>
            <a:spLocks noChangeArrowheads="1"/>
          </p:cNvSpPr>
          <p:nvPr/>
        </p:nvSpPr>
        <p:spPr bwMode="auto">
          <a:xfrm>
            <a:off x="4949825" y="3511550"/>
            <a:ext cx="71438" cy="69850"/>
          </a:xfrm>
          <a:prstGeom prst="ellipse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he-IL" altLang="he-IL" sz="24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120843" name="Rectangle 1033" descr="Recycled paper"/>
          <p:cNvSpPr>
            <a:spLocks noChangeArrowheads="1"/>
          </p:cNvSpPr>
          <p:nvPr/>
        </p:nvSpPr>
        <p:spPr bwMode="auto">
          <a:xfrm>
            <a:off x="4492625" y="3475038"/>
            <a:ext cx="436563" cy="252412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he-IL" altLang="he-IL" sz="24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120844" name="Oval 1034"/>
          <p:cNvSpPr>
            <a:spLocks noChangeArrowheads="1"/>
          </p:cNvSpPr>
          <p:nvPr/>
        </p:nvSpPr>
        <p:spPr bwMode="auto">
          <a:xfrm>
            <a:off x="2932113" y="3946525"/>
            <a:ext cx="71437" cy="69850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he-IL" altLang="he-IL" sz="24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120847" name="Text Box 1043"/>
          <p:cNvSpPr txBox="1">
            <a:spLocks noChangeArrowheads="1"/>
          </p:cNvSpPr>
          <p:nvPr/>
        </p:nvSpPr>
        <p:spPr bwMode="auto">
          <a:xfrm>
            <a:off x="6159500" y="4224338"/>
            <a:ext cx="2044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 rtl="1">
              <a:spcBef>
                <a:spcPct val="0"/>
              </a:spcBef>
              <a:buClrTx/>
              <a:buFontTx/>
              <a:buNone/>
            </a:pPr>
            <a:r>
              <a:rPr lang="en-US" altLang="he-IL" sz="2400">
                <a:solidFill>
                  <a:srgbClr val="990099"/>
                </a:solidFill>
                <a:latin typeface="Comic Sans MS" panose="030F0702030302020204" pitchFamily="66" charset="0"/>
              </a:rPr>
              <a:t>principal axis</a:t>
            </a:r>
          </a:p>
        </p:txBody>
      </p:sp>
      <p:sp>
        <p:nvSpPr>
          <p:cNvPr id="120848" name="Rectangle 1044"/>
          <p:cNvSpPr>
            <a:spLocks noChangeArrowheads="1"/>
          </p:cNvSpPr>
          <p:nvPr/>
        </p:nvSpPr>
        <p:spPr bwMode="auto">
          <a:xfrm>
            <a:off x="6623050" y="3130550"/>
            <a:ext cx="2000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he-IL" sz="2400">
                <a:solidFill>
                  <a:srgbClr val="FF0000"/>
                </a:solidFill>
                <a:latin typeface="Comic Sans MS" panose="030F0702030302020204" pitchFamily="66" charset="0"/>
              </a:rPr>
              <a:t>Object point</a:t>
            </a:r>
          </a:p>
        </p:txBody>
      </p:sp>
      <p:sp>
        <p:nvSpPr>
          <p:cNvPr id="120849" name="Text Box 1045"/>
          <p:cNvSpPr txBox="1">
            <a:spLocks noChangeArrowheads="1"/>
          </p:cNvSpPr>
          <p:nvPr/>
        </p:nvSpPr>
        <p:spPr bwMode="auto">
          <a:xfrm>
            <a:off x="1746250" y="4227513"/>
            <a:ext cx="11318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he-IL" sz="2400">
                <a:solidFill>
                  <a:schemeClr val="tx1"/>
                </a:solidFill>
                <a:latin typeface="Comic Sans MS" panose="030F0702030302020204" pitchFamily="66" charset="0"/>
              </a:rPr>
              <a:t>Cop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he-IL" sz="2400">
                <a:solidFill>
                  <a:srgbClr val="990099"/>
                </a:solidFill>
                <a:latin typeface="Comic Sans MS" panose="030F0702030302020204" pitchFamily="66" charset="0"/>
              </a:rPr>
              <a:t>(0,0,0)</a:t>
            </a:r>
          </a:p>
        </p:txBody>
      </p:sp>
      <p:sp>
        <p:nvSpPr>
          <p:cNvPr id="120850" name="Line 1046"/>
          <p:cNvSpPr>
            <a:spLocks noChangeShapeType="1"/>
          </p:cNvSpPr>
          <p:nvPr/>
        </p:nvSpPr>
        <p:spPr bwMode="auto">
          <a:xfrm flipV="1">
            <a:off x="2574925" y="4013200"/>
            <a:ext cx="325438" cy="242888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20851" name="Group 1047"/>
          <p:cNvGrpSpPr>
            <a:grpSpLocks/>
          </p:cNvGrpSpPr>
          <p:nvPr/>
        </p:nvGrpSpPr>
        <p:grpSpPr bwMode="auto">
          <a:xfrm>
            <a:off x="2619375" y="2120900"/>
            <a:ext cx="4649788" cy="2090738"/>
            <a:chOff x="1650" y="1336"/>
            <a:chExt cx="2929" cy="1317"/>
          </a:xfrm>
        </p:grpSpPr>
        <p:sp>
          <p:nvSpPr>
            <p:cNvPr id="120869" name="Line 1048"/>
            <p:cNvSpPr>
              <a:spLocks noChangeShapeType="1"/>
            </p:cNvSpPr>
            <p:nvPr/>
          </p:nvSpPr>
          <p:spPr bwMode="auto">
            <a:xfrm flipV="1">
              <a:off x="1887" y="2509"/>
              <a:ext cx="2428" cy="12"/>
            </a:xfrm>
            <a:prstGeom prst="line">
              <a:avLst/>
            </a:prstGeom>
            <a:noFill/>
            <a:ln w="19050" cap="sq">
              <a:solidFill>
                <a:srgbClr val="990099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0870" name="Group 1049"/>
            <p:cNvGrpSpPr>
              <a:grpSpLocks/>
            </p:cNvGrpSpPr>
            <p:nvPr/>
          </p:nvGrpSpPr>
          <p:grpSpPr bwMode="auto">
            <a:xfrm>
              <a:off x="1650" y="1336"/>
              <a:ext cx="2929" cy="1317"/>
              <a:chOff x="1650" y="1336"/>
              <a:chExt cx="2929" cy="1317"/>
            </a:xfrm>
          </p:grpSpPr>
          <p:sp>
            <p:nvSpPr>
              <p:cNvPr id="120871" name="Text Box 1050"/>
              <p:cNvSpPr txBox="1">
                <a:spLocks noChangeArrowheads="1"/>
              </p:cNvSpPr>
              <p:nvPr/>
            </p:nvSpPr>
            <p:spPr bwMode="auto">
              <a:xfrm>
                <a:off x="1650" y="1336"/>
                <a:ext cx="28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32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8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4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0" lang="en-US" altLang="he-IL" sz="2400">
                    <a:solidFill>
                      <a:srgbClr val="990099"/>
                    </a:solidFill>
                    <a:latin typeface="Times New Roman (Hebrew)" panose="02020603050405020304" pitchFamily="18" charset="0"/>
                  </a:rPr>
                  <a:t>y</a:t>
                </a:r>
                <a:endParaRPr kumimoji="0" lang="en-GB" altLang="he-IL" sz="2400">
                  <a:solidFill>
                    <a:srgbClr val="990099"/>
                  </a:solidFill>
                  <a:latin typeface="Times New Roman (Hebrew)" panose="02020603050405020304" pitchFamily="18" charset="0"/>
                </a:endParaRPr>
              </a:p>
            </p:txBody>
          </p:sp>
          <p:sp>
            <p:nvSpPr>
              <p:cNvPr id="120872" name="Line 1051"/>
              <p:cNvSpPr>
                <a:spLocks noChangeShapeType="1"/>
              </p:cNvSpPr>
              <p:nvPr/>
            </p:nvSpPr>
            <p:spPr bwMode="auto">
              <a:xfrm flipV="1">
                <a:off x="1881" y="1510"/>
                <a:ext cx="6" cy="1005"/>
              </a:xfrm>
              <a:prstGeom prst="line">
                <a:avLst/>
              </a:prstGeom>
              <a:noFill/>
              <a:ln w="19050" cap="sq">
                <a:solidFill>
                  <a:srgbClr val="990099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873" name="Line 1052"/>
              <p:cNvSpPr>
                <a:spLocks noChangeShapeType="1"/>
              </p:cNvSpPr>
              <p:nvPr/>
            </p:nvSpPr>
            <p:spPr bwMode="auto">
              <a:xfrm flipV="1">
                <a:off x="1876" y="1951"/>
                <a:ext cx="799" cy="558"/>
              </a:xfrm>
              <a:prstGeom prst="line">
                <a:avLst/>
              </a:prstGeom>
              <a:noFill/>
              <a:ln w="19050" cap="sq">
                <a:solidFill>
                  <a:srgbClr val="990099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874" name="Text Box 1053"/>
              <p:cNvSpPr txBox="1">
                <a:spLocks noChangeArrowheads="1"/>
              </p:cNvSpPr>
              <p:nvPr/>
            </p:nvSpPr>
            <p:spPr bwMode="auto">
              <a:xfrm>
                <a:off x="2607" y="1739"/>
                <a:ext cx="28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32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8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4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0" lang="en-US" altLang="he-IL" sz="2400">
                    <a:solidFill>
                      <a:srgbClr val="990099"/>
                    </a:solidFill>
                    <a:latin typeface="Times New Roman (Hebrew)" panose="02020603050405020304" pitchFamily="18" charset="0"/>
                  </a:rPr>
                  <a:t>x</a:t>
                </a:r>
                <a:endParaRPr kumimoji="0" lang="en-GB" altLang="he-IL" sz="2400">
                  <a:solidFill>
                    <a:srgbClr val="990099"/>
                  </a:solidFill>
                  <a:latin typeface="Times New Roman (Hebrew)" panose="02020603050405020304" pitchFamily="18" charset="0"/>
                </a:endParaRPr>
              </a:p>
            </p:txBody>
          </p:sp>
          <p:sp>
            <p:nvSpPr>
              <p:cNvPr id="120875" name="Text Box 1054"/>
              <p:cNvSpPr txBox="1">
                <a:spLocks noChangeArrowheads="1"/>
              </p:cNvSpPr>
              <p:nvPr/>
            </p:nvSpPr>
            <p:spPr bwMode="auto">
              <a:xfrm>
                <a:off x="4290" y="2365"/>
                <a:ext cx="289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32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8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4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FontTx/>
                  <a:buNone/>
                </a:pPr>
                <a:r>
                  <a:rPr kumimoji="0" lang="en-US" altLang="he-IL" sz="2400">
                    <a:solidFill>
                      <a:srgbClr val="990099"/>
                    </a:solidFill>
                    <a:latin typeface="Times New Roman (Hebrew)" panose="02020603050405020304" pitchFamily="18" charset="0"/>
                  </a:rPr>
                  <a:t>z</a:t>
                </a:r>
                <a:endParaRPr kumimoji="0" lang="en-GB" altLang="he-IL" sz="2400">
                  <a:solidFill>
                    <a:srgbClr val="990099"/>
                  </a:solidFill>
                  <a:latin typeface="Times New Roman (Hebrew)" panose="02020603050405020304" pitchFamily="18" charset="0"/>
                </a:endParaRPr>
              </a:p>
            </p:txBody>
          </p:sp>
        </p:grpSp>
      </p:grpSp>
      <p:sp>
        <p:nvSpPr>
          <p:cNvPr id="120852" name="Rectangle 1055" descr="Recycled paper"/>
          <p:cNvSpPr>
            <a:spLocks noChangeArrowheads="1"/>
          </p:cNvSpPr>
          <p:nvPr/>
        </p:nvSpPr>
        <p:spPr bwMode="auto">
          <a:xfrm>
            <a:off x="4468813" y="3946525"/>
            <a:ext cx="673100" cy="88900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he-IL" altLang="he-IL" sz="24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120853" name="Rectangle 1056" descr="Recycled paper"/>
          <p:cNvSpPr>
            <a:spLocks noChangeArrowheads="1"/>
          </p:cNvSpPr>
          <p:nvPr/>
        </p:nvSpPr>
        <p:spPr bwMode="auto">
          <a:xfrm>
            <a:off x="4508500" y="4537075"/>
            <a:ext cx="206375" cy="153988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he-IL" altLang="he-IL" sz="24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120854" name="Rectangle 1057" descr="Recycled paper"/>
          <p:cNvSpPr>
            <a:spLocks noChangeArrowheads="1"/>
          </p:cNvSpPr>
          <p:nvPr/>
        </p:nvSpPr>
        <p:spPr bwMode="auto">
          <a:xfrm>
            <a:off x="4467225" y="3430588"/>
            <a:ext cx="436563" cy="252412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he-IL" altLang="he-IL" sz="24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120855" name="Text Box 1058"/>
          <p:cNvSpPr txBox="1">
            <a:spLocks noChangeArrowheads="1"/>
          </p:cNvSpPr>
          <p:nvPr/>
        </p:nvSpPr>
        <p:spPr bwMode="auto">
          <a:xfrm>
            <a:off x="2155825" y="5729288"/>
            <a:ext cx="1222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kumimoji="0" lang="en-GB" altLang="he-IL" sz="24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120856" name="Text Box 1059"/>
          <p:cNvSpPr txBox="1">
            <a:spLocks noChangeArrowheads="1"/>
          </p:cNvSpPr>
          <p:nvPr/>
        </p:nvSpPr>
        <p:spPr bwMode="auto">
          <a:xfrm>
            <a:off x="998538" y="5233988"/>
            <a:ext cx="1314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kumimoji="0" lang="en-GB" altLang="he-IL" sz="24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120858" name="Rectangle 1061"/>
          <p:cNvSpPr>
            <a:spLocks noChangeArrowheads="1"/>
          </p:cNvSpPr>
          <p:nvPr/>
        </p:nvSpPr>
        <p:spPr bwMode="auto">
          <a:xfrm>
            <a:off x="1703388" y="4592638"/>
            <a:ext cx="139065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he-IL" sz="2400">
                <a:solidFill>
                  <a:srgbClr val="008000"/>
                </a:solidFill>
                <a:latin typeface="Comic Sans MS" panose="030F0702030302020204" pitchFamily="66" charset="0"/>
              </a:rPr>
              <a:t>(x</a:t>
            </a:r>
            <a:r>
              <a:rPr lang="en-US" altLang="he-IL" sz="2400" baseline="-25000">
                <a:solidFill>
                  <a:srgbClr val="008000"/>
                </a:solidFill>
                <a:latin typeface="Comic Sans MS" panose="030F0702030302020204" pitchFamily="66" charset="0"/>
              </a:rPr>
              <a:t>c</a:t>
            </a:r>
            <a:r>
              <a:rPr lang="en-US" altLang="he-IL" sz="2400">
                <a:solidFill>
                  <a:srgbClr val="008000"/>
                </a:solidFill>
                <a:latin typeface="Comic Sans MS" panose="030F0702030302020204" pitchFamily="66" charset="0"/>
              </a:rPr>
              <a:t>,y</a:t>
            </a:r>
            <a:r>
              <a:rPr lang="en-US" altLang="he-IL" sz="2400" baseline="-25000">
                <a:solidFill>
                  <a:srgbClr val="008000"/>
                </a:solidFill>
                <a:latin typeface="Comic Sans MS" panose="030F0702030302020204" pitchFamily="66" charset="0"/>
              </a:rPr>
              <a:t>c</a:t>
            </a:r>
            <a:r>
              <a:rPr lang="en-US" altLang="he-IL" sz="2400">
                <a:solidFill>
                  <a:srgbClr val="008000"/>
                </a:solidFill>
                <a:latin typeface="Comic Sans MS" panose="030F0702030302020204" pitchFamily="66" charset="0"/>
              </a:rPr>
              <a:t>,z</a:t>
            </a:r>
            <a:r>
              <a:rPr lang="en-US" altLang="he-IL" sz="2400" baseline="-25000">
                <a:solidFill>
                  <a:srgbClr val="008000"/>
                </a:solidFill>
                <a:latin typeface="Comic Sans MS" panose="030F0702030302020204" pitchFamily="66" charset="0"/>
              </a:rPr>
              <a:t>c</a:t>
            </a:r>
            <a:r>
              <a:rPr lang="en-US" altLang="he-IL" sz="2400">
                <a:solidFill>
                  <a:srgbClr val="008000"/>
                </a:solidFill>
                <a:latin typeface="Comic Sans MS" panose="030F0702030302020204" pitchFamily="66" charset="0"/>
              </a:rPr>
              <a:t>)</a:t>
            </a:r>
          </a:p>
        </p:txBody>
      </p:sp>
      <p:sp>
        <p:nvSpPr>
          <p:cNvPr id="120859" name="Line 1062"/>
          <p:cNvSpPr>
            <a:spLocks noChangeShapeType="1"/>
          </p:cNvSpPr>
          <p:nvPr/>
        </p:nvSpPr>
        <p:spPr bwMode="auto">
          <a:xfrm rot="1229912" flipV="1">
            <a:off x="1828800" y="4610100"/>
            <a:ext cx="3843338" cy="46038"/>
          </a:xfrm>
          <a:prstGeom prst="line">
            <a:avLst/>
          </a:prstGeom>
          <a:noFill/>
          <a:ln w="19050" cap="sq">
            <a:solidFill>
              <a:srgbClr val="008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860" name="Text Box 1063"/>
          <p:cNvSpPr txBox="1">
            <a:spLocks noChangeArrowheads="1"/>
          </p:cNvSpPr>
          <p:nvPr/>
        </p:nvSpPr>
        <p:spPr bwMode="auto">
          <a:xfrm rot="1229912">
            <a:off x="2155825" y="2155825"/>
            <a:ext cx="4587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he-IL" sz="2400">
                <a:solidFill>
                  <a:srgbClr val="008000"/>
                </a:solidFill>
                <a:latin typeface="Times New Roman (Hebrew)" panose="02020603050405020304" pitchFamily="18" charset="0"/>
              </a:rPr>
              <a:t>y</a:t>
            </a:r>
            <a:endParaRPr kumimoji="0" lang="en-GB" altLang="he-IL" sz="2400">
              <a:solidFill>
                <a:srgbClr val="008000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120861" name="Line 1064"/>
          <p:cNvSpPr>
            <a:spLocks noChangeShapeType="1"/>
          </p:cNvSpPr>
          <p:nvPr/>
        </p:nvSpPr>
        <p:spPr bwMode="auto">
          <a:xfrm rot="1229912" flipV="1">
            <a:off x="2219325" y="2428875"/>
            <a:ext cx="9525" cy="1595438"/>
          </a:xfrm>
          <a:prstGeom prst="line">
            <a:avLst/>
          </a:prstGeom>
          <a:noFill/>
          <a:ln w="19050" cap="sq">
            <a:solidFill>
              <a:srgbClr val="008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862" name="Line 1065"/>
          <p:cNvSpPr>
            <a:spLocks noChangeShapeType="1"/>
          </p:cNvSpPr>
          <p:nvPr/>
        </p:nvSpPr>
        <p:spPr bwMode="auto">
          <a:xfrm rot="1229912" flipV="1">
            <a:off x="2170113" y="2657475"/>
            <a:ext cx="2614612" cy="1817688"/>
          </a:xfrm>
          <a:prstGeom prst="line">
            <a:avLst/>
          </a:prstGeom>
          <a:noFill/>
          <a:ln w="19050" cap="sq">
            <a:solidFill>
              <a:srgbClr val="008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863" name="Text Box 1066"/>
          <p:cNvSpPr txBox="1">
            <a:spLocks noChangeArrowheads="1"/>
          </p:cNvSpPr>
          <p:nvPr/>
        </p:nvSpPr>
        <p:spPr bwMode="auto">
          <a:xfrm rot="1229912">
            <a:off x="4941888" y="2867025"/>
            <a:ext cx="458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he-IL" sz="2400">
                <a:solidFill>
                  <a:srgbClr val="008000"/>
                </a:solidFill>
                <a:latin typeface="Times New Roman (Hebrew)" panose="02020603050405020304" pitchFamily="18" charset="0"/>
              </a:rPr>
              <a:t>x</a:t>
            </a:r>
            <a:endParaRPr kumimoji="0" lang="en-GB" altLang="he-IL" sz="2400">
              <a:solidFill>
                <a:srgbClr val="008000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120864" name="Text Box 1067"/>
          <p:cNvSpPr txBox="1">
            <a:spLocks noChangeArrowheads="1"/>
          </p:cNvSpPr>
          <p:nvPr/>
        </p:nvSpPr>
        <p:spPr bwMode="auto">
          <a:xfrm rot="1229912">
            <a:off x="3373438" y="4559300"/>
            <a:ext cx="458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he-IL" sz="2400">
                <a:solidFill>
                  <a:srgbClr val="008000"/>
                </a:solidFill>
                <a:latin typeface="Times New Roman (Hebrew)" panose="02020603050405020304" pitchFamily="18" charset="0"/>
              </a:rPr>
              <a:t>z</a:t>
            </a:r>
            <a:endParaRPr kumimoji="0" lang="en-GB" altLang="he-IL" sz="2400">
              <a:solidFill>
                <a:srgbClr val="008000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120865" name="Rectangle 1068" descr="Recycled paper"/>
          <p:cNvSpPr>
            <a:spLocks noChangeArrowheads="1"/>
          </p:cNvSpPr>
          <p:nvPr/>
        </p:nvSpPr>
        <p:spPr bwMode="auto">
          <a:xfrm>
            <a:off x="4473575" y="4770438"/>
            <a:ext cx="195263" cy="214312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he-IL" altLang="he-IL" sz="24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120866" name="Rectangle 1069" descr="Recycled paper"/>
          <p:cNvSpPr>
            <a:spLocks noChangeArrowheads="1"/>
          </p:cNvSpPr>
          <p:nvPr/>
        </p:nvSpPr>
        <p:spPr bwMode="auto">
          <a:xfrm>
            <a:off x="4476750" y="3252788"/>
            <a:ext cx="195263" cy="214312"/>
          </a:xfrm>
          <a:prstGeom prst="rect">
            <a:avLst/>
          </a:prstGeom>
          <a:blipFill dpi="0" rotWithShape="0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he-IL" altLang="he-IL" sz="24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120867" name="Line 1070"/>
          <p:cNvSpPr>
            <a:spLocks noChangeShapeType="1"/>
          </p:cNvSpPr>
          <p:nvPr/>
        </p:nvSpPr>
        <p:spPr bwMode="auto">
          <a:xfrm flipV="1">
            <a:off x="1524000" y="3951288"/>
            <a:ext cx="325438" cy="242887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0868" name="Text Box 1071"/>
          <p:cNvSpPr txBox="1">
            <a:spLocks noChangeArrowheads="1"/>
          </p:cNvSpPr>
          <p:nvPr/>
        </p:nvSpPr>
        <p:spPr bwMode="auto">
          <a:xfrm>
            <a:off x="503238" y="4179888"/>
            <a:ext cx="12144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he-IL" sz="2400">
                <a:solidFill>
                  <a:schemeClr val="tx1"/>
                </a:solidFill>
                <a:latin typeface="Times New Roman (Hebrew)" panose="02020603050405020304" pitchFamily="18" charset="0"/>
              </a:rPr>
              <a:t>(0,0,0)</a:t>
            </a:r>
            <a:endParaRPr kumimoji="0" lang="en-GB" altLang="he-IL" sz="24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232114"/>
      </p:ext>
    </p:extLst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87619A5E-8623-4AD8-AC36-D607226DAD74}" type="slidenum">
              <a:rPr kumimoji="0" lang="he-IL" altLang="en-US" sz="16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53</a:t>
            </a:fld>
            <a:endParaRPr kumimoji="0" lang="en-US" altLang="en-US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2883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t>Computer Vision by Y. Moses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Given a point in two coordinate systems:</a:t>
            </a:r>
          </a:p>
          <a:p>
            <a:pPr lvl="1"/>
            <a:r>
              <a:rPr lang="en-US" altLang="en-US" dirty="0"/>
              <a:t>Left coordinate system: </a:t>
            </a:r>
            <a:r>
              <a:rPr lang="en-US" altLang="en-US" sz="2400" i="1" dirty="0" err="1">
                <a:solidFill>
                  <a:srgbClr val="FF0000"/>
                </a:solidFill>
              </a:rPr>
              <a:t>P</a:t>
            </a:r>
            <a:r>
              <a:rPr lang="en-US" altLang="en-US" sz="2400" i="1" baseline="-25000" dirty="0" err="1">
                <a:solidFill>
                  <a:srgbClr val="FF0000"/>
                </a:solidFill>
              </a:rPr>
              <a:t>world</a:t>
            </a:r>
            <a:r>
              <a:rPr lang="en-US" altLang="en-US" sz="2400" i="1" dirty="0">
                <a:solidFill>
                  <a:srgbClr val="FF0000"/>
                </a:solidFill>
              </a:rPr>
              <a:t>=(</a:t>
            </a:r>
            <a:r>
              <a:rPr lang="en-US" altLang="en-US" sz="2400" i="1" dirty="0" err="1">
                <a:solidFill>
                  <a:srgbClr val="FF0000"/>
                </a:solidFill>
              </a:rPr>
              <a:t>P</a:t>
            </a:r>
            <a:r>
              <a:rPr lang="en-US" altLang="en-US" sz="2400" i="1" baseline="-25000" dirty="0" err="1">
                <a:solidFill>
                  <a:srgbClr val="FF0000"/>
                </a:solidFill>
              </a:rPr>
              <a:t>world</a:t>
            </a:r>
            <a:r>
              <a:rPr lang="en-US" altLang="en-US" sz="2400" i="1" dirty="0" err="1">
                <a:solidFill>
                  <a:srgbClr val="FF0000"/>
                </a:solidFill>
              </a:rPr>
              <a:t>,Y</a:t>
            </a:r>
            <a:r>
              <a:rPr lang="en-US" altLang="en-US" sz="2400" i="1" baseline="-25000" dirty="0" err="1">
                <a:solidFill>
                  <a:srgbClr val="FF0000"/>
                </a:solidFill>
              </a:rPr>
              <a:t>world</a:t>
            </a:r>
            <a:r>
              <a:rPr lang="en-US" altLang="en-US" sz="2400" i="1" dirty="0" err="1">
                <a:solidFill>
                  <a:srgbClr val="FF0000"/>
                </a:solidFill>
              </a:rPr>
              <a:t>,Z</a:t>
            </a:r>
            <a:r>
              <a:rPr lang="en-US" altLang="en-US" sz="2400" i="1" baseline="-25000" dirty="0" err="1">
                <a:solidFill>
                  <a:srgbClr val="FF0000"/>
                </a:solidFill>
              </a:rPr>
              <a:t>world</a:t>
            </a:r>
            <a:r>
              <a:rPr lang="en-US" altLang="en-US" sz="2400" i="1" dirty="0">
                <a:solidFill>
                  <a:srgbClr val="FF0000"/>
                </a:solidFill>
              </a:rPr>
              <a:t>)</a:t>
            </a:r>
            <a:r>
              <a:rPr lang="en-US" altLang="en-US" sz="2400" i="1" baseline="30000" dirty="0">
                <a:solidFill>
                  <a:srgbClr val="FF0000"/>
                </a:solidFill>
              </a:rPr>
              <a:t>T</a:t>
            </a:r>
            <a:r>
              <a:rPr lang="en-US" altLang="en-US" sz="2400" dirty="0"/>
              <a:t> </a:t>
            </a:r>
            <a:endParaRPr lang="en-US" altLang="en-US" dirty="0"/>
          </a:p>
          <a:p>
            <a:pPr lvl="1"/>
            <a:r>
              <a:rPr lang="en-US" altLang="en-US" dirty="0"/>
              <a:t>Right</a:t>
            </a:r>
            <a:r>
              <a:rPr lang="en-US" altLang="en-US" baseline="30000" dirty="0"/>
              <a:t> </a:t>
            </a:r>
            <a:r>
              <a:rPr lang="en-US" altLang="en-US" dirty="0"/>
              <a:t>coordinate system: </a:t>
            </a:r>
            <a:r>
              <a:rPr lang="en-US" altLang="en-US" sz="2400" i="1" dirty="0" err="1">
                <a:solidFill>
                  <a:srgbClr val="008000"/>
                </a:solidFill>
              </a:rPr>
              <a:t>P</a:t>
            </a:r>
            <a:r>
              <a:rPr lang="en-US" altLang="en-US" sz="2400" i="1" baseline="-25000" dirty="0" err="1">
                <a:solidFill>
                  <a:srgbClr val="008000"/>
                </a:solidFill>
              </a:rPr>
              <a:t>cam</a:t>
            </a:r>
            <a:r>
              <a:rPr lang="en-US" altLang="en-US" sz="2400" i="1" dirty="0">
                <a:solidFill>
                  <a:srgbClr val="008000"/>
                </a:solidFill>
              </a:rPr>
              <a:t>=(</a:t>
            </a:r>
            <a:r>
              <a:rPr lang="en-US" altLang="en-US" sz="2400" i="1" dirty="0" err="1">
                <a:solidFill>
                  <a:srgbClr val="008000"/>
                </a:solidFill>
              </a:rPr>
              <a:t>X</a:t>
            </a:r>
            <a:r>
              <a:rPr lang="en-US" altLang="en-US" sz="2400" i="1" baseline="-25000" dirty="0" err="1">
                <a:solidFill>
                  <a:srgbClr val="008000"/>
                </a:solidFill>
              </a:rPr>
              <a:t>cam</a:t>
            </a:r>
            <a:r>
              <a:rPr lang="en-US" altLang="en-US" sz="2400" i="1" dirty="0" err="1">
                <a:solidFill>
                  <a:srgbClr val="008000"/>
                </a:solidFill>
              </a:rPr>
              <a:t>Y</a:t>
            </a:r>
            <a:r>
              <a:rPr lang="en-US" altLang="en-US" sz="2400" i="1" baseline="-25000" dirty="0" err="1">
                <a:solidFill>
                  <a:srgbClr val="008000"/>
                </a:solidFill>
              </a:rPr>
              <a:t>cam</a:t>
            </a:r>
            <a:r>
              <a:rPr lang="en-US" altLang="en-US" sz="2400" i="1" baseline="-25000" dirty="0">
                <a:solidFill>
                  <a:srgbClr val="008000"/>
                </a:solidFill>
              </a:rPr>
              <a:t> </a:t>
            </a:r>
            <a:r>
              <a:rPr lang="en-US" altLang="en-US" sz="2400" i="1" dirty="0" err="1">
                <a:solidFill>
                  <a:srgbClr val="008000"/>
                </a:solidFill>
              </a:rPr>
              <a:t>Z</a:t>
            </a:r>
            <a:r>
              <a:rPr lang="en-US" altLang="en-US" sz="2400" i="1" baseline="-25000" dirty="0" err="1">
                <a:solidFill>
                  <a:srgbClr val="008000"/>
                </a:solidFill>
              </a:rPr>
              <a:t>cam</a:t>
            </a:r>
            <a:r>
              <a:rPr lang="en-US" altLang="en-US" sz="2400" i="1" dirty="0">
                <a:solidFill>
                  <a:srgbClr val="008000"/>
                </a:solidFill>
              </a:rPr>
              <a:t>)</a:t>
            </a:r>
            <a:r>
              <a:rPr lang="en-US" altLang="en-US" sz="2400" i="1" baseline="30000" dirty="0">
                <a:solidFill>
                  <a:srgbClr val="008000"/>
                </a:solidFill>
              </a:rPr>
              <a:t>T</a:t>
            </a:r>
          </a:p>
          <a:p>
            <a:r>
              <a:rPr lang="en-US" altLang="en-US" dirty="0"/>
              <a:t>The rigid transformation between the two cameras’ coordinate systems: </a:t>
            </a:r>
            <a:r>
              <a:rPr lang="en-US" altLang="en-US" i="1" dirty="0">
                <a:solidFill>
                  <a:schemeClr val="tx1"/>
                </a:solidFill>
              </a:rPr>
              <a:t>R, T</a:t>
            </a:r>
            <a:r>
              <a:rPr lang="en-US" altLang="en-US" dirty="0">
                <a:solidFill>
                  <a:schemeClr val="tx1"/>
                </a:solidFill>
              </a:rPr>
              <a:t>  </a:t>
            </a:r>
          </a:p>
          <a:p>
            <a:r>
              <a:rPr lang="en-US" altLang="en-US" i="1" dirty="0">
                <a:solidFill>
                  <a:srgbClr val="008000"/>
                </a:solidFill>
              </a:rPr>
              <a:t> </a:t>
            </a:r>
            <a:r>
              <a:rPr lang="en-US" altLang="en-US" dirty="0"/>
              <a:t>Then: </a:t>
            </a:r>
            <a:r>
              <a:rPr lang="en-US" altLang="en-US" i="1" dirty="0" err="1">
                <a:solidFill>
                  <a:srgbClr val="008000"/>
                </a:solidFill>
              </a:rPr>
              <a:t>P</a:t>
            </a:r>
            <a:r>
              <a:rPr lang="en-US" altLang="en-US" i="1" baseline="-25000" dirty="0" err="1">
                <a:solidFill>
                  <a:srgbClr val="008000"/>
                </a:solidFill>
              </a:rPr>
              <a:t>cam</a:t>
            </a:r>
            <a:r>
              <a:rPr lang="en-US" altLang="en-US" i="1" dirty="0"/>
              <a:t>=</a:t>
            </a:r>
            <a:r>
              <a:rPr lang="en-US" altLang="en-US" i="1" baseline="-25000" dirty="0"/>
              <a:t> </a:t>
            </a:r>
            <a:r>
              <a:rPr lang="en-US" altLang="en-US" i="1" dirty="0">
                <a:solidFill>
                  <a:schemeClr val="tx1"/>
                </a:solidFill>
              </a:rPr>
              <a:t>R</a:t>
            </a:r>
            <a:r>
              <a:rPr lang="en-US" altLang="en-US" i="1" dirty="0"/>
              <a:t>(</a:t>
            </a:r>
            <a:r>
              <a:rPr lang="en-US" altLang="en-US" i="1" dirty="0" err="1">
                <a:solidFill>
                  <a:srgbClr val="FF0000"/>
                </a:solidFill>
              </a:rPr>
              <a:t>P</a:t>
            </a:r>
            <a:r>
              <a:rPr lang="en-US" altLang="en-US" i="1" baseline="-25000" dirty="0" err="1">
                <a:solidFill>
                  <a:srgbClr val="FF0000"/>
                </a:solidFill>
              </a:rPr>
              <a:t>world</a:t>
            </a:r>
            <a:r>
              <a:rPr lang="en-US" altLang="en-US" i="1" baseline="-25000" dirty="0">
                <a:solidFill>
                  <a:srgbClr val="FF0000"/>
                </a:solidFill>
              </a:rPr>
              <a:t> </a:t>
            </a:r>
            <a:r>
              <a:rPr lang="en-US" altLang="en-US" i="1" dirty="0"/>
              <a:t>-</a:t>
            </a:r>
            <a:r>
              <a:rPr lang="en-US" altLang="en-US" i="1" dirty="0">
                <a:solidFill>
                  <a:schemeClr val="tx1"/>
                </a:solidFill>
              </a:rPr>
              <a:t>T</a:t>
            </a:r>
            <a:r>
              <a:rPr lang="en-US" altLang="en-US" i="1" dirty="0"/>
              <a:t>)</a:t>
            </a:r>
            <a:endParaRPr lang="en-US" altLang="en-US" dirty="0"/>
          </a:p>
          <a:p>
            <a:pPr>
              <a:buFont typeface="Wingdings" panose="05000000000000000000" pitchFamily="2" charset="2"/>
              <a:buNone/>
            </a:pPr>
            <a:endParaRPr lang="en-US" altLang="en-US" i="1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874713" y="50006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r>
              <a:rPr kumimoji="1" lang="en-US" altLang="he-IL" sz="4000" kern="0" dirty="0">
                <a:solidFill>
                  <a:srgbClr val="990099"/>
                </a:solidFill>
                <a:latin typeface="+mj-lt"/>
                <a:ea typeface="+mj-ea"/>
                <a:cs typeface="+mj-cs"/>
              </a:rPr>
              <a:t>3D Rigid Transformation</a:t>
            </a:r>
          </a:p>
        </p:txBody>
      </p:sp>
      <p:sp>
        <p:nvSpPr>
          <p:cNvPr id="2" name="Rounded Rectangle 1"/>
          <p:cNvSpPr/>
          <p:nvPr/>
        </p:nvSpPr>
        <p:spPr bwMode="auto">
          <a:xfrm>
            <a:off x="5307063" y="4887016"/>
            <a:ext cx="3673502" cy="1331222"/>
          </a:xfrm>
          <a:prstGeom prst="roundRect">
            <a:avLst/>
          </a:prstGeom>
          <a:noFill/>
          <a:ln w="38100" cap="sq" cmpd="sng" algn="ctr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pitchFamily="18" charset="0"/>
              </a:rPr>
              <a:t>Note: this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 (Hebrew)" pitchFamily="18" charset="0"/>
              </a:rPr>
              <a:t> is not the general case of a world coordinate system!</a:t>
            </a:r>
            <a:endParaRPr kumimoji="0" lang="he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 (Hebrew)" pitchFamily="18" charset="0"/>
            </a:endParaRPr>
          </a:p>
        </p:txBody>
      </p:sp>
      <p:sp>
        <p:nvSpPr>
          <p:cNvPr id="4" name="Freeform 3"/>
          <p:cNvSpPr/>
          <p:nvPr/>
        </p:nvSpPr>
        <p:spPr bwMode="auto">
          <a:xfrm>
            <a:off x="8636000" y="2743366"/>
            <a:ext cx="358480" cy="2130949"/>
          </a:xfrm>
          <a:custGeom>
            <a:avLst/>
            <a:gdLst>
              <a:gd name="connsiteX0" fmla="*/ 71562 w 358480"/>
              <a:gd name="connsiteY0" fmla="*/ 2130949 h 2130949"/>
              <a:gd name="connsiteX1" fmla="*/ 357809 w 358480"/>
              <a:gd name="connsiteY1" fmla="*/ 365760 h 2130949"/>
              <a:gd name="connsiteX2" fmla="*/ 0 w 358480"/>
              <a:gd name="connsiteY2" fmla="*/ 0 h 2130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8480" h="2130949">
                <a:moveTo>
                  <a:pt x="71562" y="2130949"/>
                </a:moveTo>
                <a:cubicBezTo>
                  <a:pt x="220649" y="1425933"/>
                  <a:pt x="369736" y="720918"/>
                  <a:pt x="357809" y="365760"/>
                </a:cubicBezTo>
                <a:cubicBezTo>
                  <a:pt x="345882" y="10602"/>
                  <a:pt x="172941" y="5301"/>
                  <a:pt x="0" y="0"/>
                </a:cubicBezTo>
              </a:path>
            </a:pathLst>
          </a:custGeom>
          <a:noFill/>
          <a:ln w="28575" cap="sq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 (Hebrew)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00654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098E4FD6-4D85-44B9-B6DE-60864BFBA952}" type="slidenum">
              <a:rPr kumimoji="0" lang="he-IL" altLang="en-US" sz="16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54</a:t>
            </a:fld>
            <a:endParaRPr kumimoji="0" lang="en-US" altLang="en-US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4931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960869" y="5471016"/>
            <a:ext cx="2895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t>Computer Vision by Y. Moses</a:t>
            </a:r>
          </a:p>
        </p:txBody>
      </p:sp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66800"/>
            <a:ext cx="7696200" cy="609600"/>
          </a:xfrm>
        </p:spPr>
        <p:txBody>
          <a:bodyPr/>
          <a:lstStyle/>
          <a:p>
            <a:r>
              <a:rPr lang="en-US" altLang="he-IL"/>
              <a:t>Only Translation In 2D:</a:t>
            </a:r>
            <a:br>
              <a:rPr lang="en-US" altLang="he-IL"/>
            </a:br>
            <a:endParaRPr lang="en-US" altLang="he-IL" sz="3200"/>
          </a:p>
        </p:txBody>
      </p:sp>
      <p:sp>
        <p:nvSpPr>
          <p:cNvPr id="124933" name="Text Box 3"/>
          <p:cNvSpPr txBox="1">
            <a:spLocks noChangeArrowheads="1"/>
          </p:cNvSpPr>
          <p:nvPr/>
        </p:nvSpPr>
        <p:spPr bwMode="auto">
          <a:xfrm>
            <a:off x="4648679" y="4951301"/>
            <a:ext cx="35618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he-IL" sz="2400" i="1" dirty="0">
                <a:solidFill>
                  <a:srgbClr val="FF0000"/>
                </a:solidFill>
                <a:latin typeface="Times New Roman (Hebrew)" panose="02020603050405020304" pitchFamily="18" charset="0"/>
              </a:rPr>
              <a:t>T</a:t>
            </a:r>
          </a:p>
        </p:txBody>
      </p:sp>
      <p:sp>
        <p:nvSpPr>
          <p:cNvPr id="124934" name="Line 4"/>
          <p:cNvSpPr>
            <a:spLocks noChangeShapeType="1"/>
          </p:cNvSpPr>
          <p:nvPr/>
        </p:nvSpPr>
        <p:spPr bwMode="auto">
          <a:xfrm rot="5366034">
            <a:off x="3415312" y="3412822"/>
            <a:ext cx="3424238" cy="0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arrow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35" name="Line 5"/>
          <p:cNvSpPr>
            <a:spLocks noChangeShapeType="1"/>
          </p:cNvSpPr>
          <p:nvPr/>
        </p:nvSpPr>
        <p:spPr bwMode="auto">
          <a:xfrm rot="5366034" flipV="1">
            <a:off x="6887969" y="3378690"/>
            <a:ext cx="0" cy="3489325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36" name="Text Box 6"/>
          <p:cNvSpPr txBox="1">
            <a:spLocks noChangeArrowheads="1"/>
          </p:cNvSpPr>
          <p:nvPr/>
        </p:nvSpPr>
        <p:spPr bwMode="auto">
          <a:xfrm rot="1848967">
            <a:off x="8661206" y="4870941"/>
            <a:ext cx="487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 algn="r" rtl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008000"/>
                </a:solidFill>
                <a:latin typeface="Times New Roman (Hebrew)" panose="02020603050405020304" pitchFamily="18" charset="0"/>
              </a:rPr>
              <a:t>x</a:t>
            </a:r>
            <a:endParaRPr kumimoji="0" lang="en-US" altLang="he-IL" sz="24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124937" name="Text Box 7"/>
          <p:cNvSpPr txBox="1">
            <a:spLocks noChangeArrowheads="1"/>
          </p:cNvSpPr>
          <p:nvPr/>
        </p:nvSpPr>
        <p:spPr bwMode="auto">
          <a:xfrm rot="51270">
            <a:off x="4508306" y="158957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 algn="r" rtl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008000"/>
                </a:solidFill>
                <a:latin typeface="Times New Roman (Hebrew)" panose="02020603050405020304" pitchFamily="18" charset="0"/>
              </a:rPr>
              <a:t>y</a:t>
            </a:r>
            <a:endParaRPr kumimoji="0" lang="en-US" altLang="he-IL" sz="24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124938" name="Oval 8"/>
          <p:cNvSpPr>
            <a:spLocks noChangeArrowheads="1"/>
          </p:cNvSpPr>
          <p:nvPr/>
        </p:nvSpPr>
        <p:spPr bwMode="auto">
          <a:xfrm rot="1848967">
            <a:off x="6475219" y="3111991"/>
            <a:ext cx="74612" cy="74612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he-IL" altLang="he-IL" sz="24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124939" name="Line 9"/>
          <p:cNvSpPr>
            <a:spLocks noChangeShapeType="1"/>
          </p:cNvSpPr>
          <p:nvPr/>
        </p:nvSpPr>
        <p:spPr bwMode="auto">
          <a:xfrm rot="1848967" flipH="1">
            <a:off x="5232206" y="2835766"/>
            <a:ext cx="1173163" cy="703262"/>
          </a:xfrm>
          <a:prstGeom prst="line">
            <a:avLst/>
          </a:prstGeom>
          <a:noFill/>
          <a:ln w="12700" cap="sq">
            <a:solidFill>
              <a:srgbClr val="008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0" name="Text Box 10"/>
          <p:cNvSpPr txBox="1">
            <a:spLocks noChangeArrowheads="1"/>
          </p:cNvSpPr>
          <p:nvPr/>
        </p:nvSpPr>
        <p:spPr bwMode="auto">
          <a:xfrm rot="-25349">
            <a:off x="7316960" y="2981171"/>
            <a:ext cx="153279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he-IL" sz="2400" i="1" dirty="0">
                <a:solidFill>
                  <a:srgbClr val="008000"/>
                </a:solidFill>
                <a:latin typeface="Times New Roman (Hebrew)" panose="02020603050405020304" pitchFamily="18" charset="0"/>
              </a:rPr>
              <a:t>P</a:t>
            </a:r>
            <a:r>
              <a:rPr kumimoji="0" lang="en-US" altLang="he-IL" sz="2400" i="1" baseline="-25000" dirty="0">
                <a:solidFill>
                  <a:srgbClr val="008000"/>
                </a:solidFill>
                <a:latin typeface="Times New Roman (Hebrew)" panose="02020603050405020304" pitchFamily="18" charset="0"/>
              </a:rPr>
              <a:t>c</a:t>
            </a:r>
            <a:r>
              <a:rPr kumimoji="0" lang="en-US" altLang="he-IL" sz="2400" i="1" dirty="0">
                <a:solidFill>
                  <a:srgbClr val="008000"/>
                </a:solidFill>
                <a:latin typeface="Times New Roman (Hebrew)" panose="02020603050405020304" pitchFamily="18" charset="0"/>
              </a:rPr>
              <a:t>=[x</a:t>
            </a:r>
            <a:r>
              <a:rPr kumimoji="0" lang="en-US" altLang="he-IL" sz="2400" i="1" baseline="-25000" dirty="0">
                <a:solidFill>
                  <a:srgbClr val="008000"/>
                </a:solidFill>
                <a:latin typeface="Times New Roman (Hebrew)" panose="02020603050405020304" pitchFamily="18" charset="0"/>
              </a:rPr>
              <a:t>c </a:t>
            </a:r>
            <a:r>
              <a:rPr kumimoji="0" lang="en-US" altLang="he-IL" sz="2400" i="1" dirty="0" err="1">
                <a:solidFill>
                  <a:srgbClr val="008000"/>
                </a:solidFill>
                <a:latin typeface="Times New Roman (Hebrew)" panose="02020603050405020304" pitchFamily="18" charset="0"/>
              </a:rPr>
              <a:t>y</a:t>
            </a:r>
            <a:r>
              <a:rPr kumimoji="0" lang="en-US" altLang="he-IL" sz="2400" i="1" baseline="-25000" dirty="0" err="1">
                <a:solidFill>
                  <a:srgbClr val="008000"/>
                </a:solidFill>
                <a:latin typeface="Times New Roman (Hebrew)" panose="02020603050405020304" pitchFamily="18" charset="0"/>
              </a:rPr>
              <a:t>c</a:t>
            </a:r>
            <a:r>
              <a:rPr kumimoji="0" lang="en-US" altLang="he-IL" sz="2400" i="1" dirty="0">
                <a:solidFill>
                  <a:srgbClr val="008000"/>
                </a:solidFill>
                <a:latin typeface="Times New Roman (Hebrew)" panose="02020603050405020304" pitchFamily="18" charset="0"/>
              </a:rPr>
              <a:t>]</a:t>
            </a:r>
            <a:r>
              <a:rPr kumimoji="0" lang="en-US" altLang="he-IL" sz="2400" i="1" baseline="30000" dirty="0">
                <a:solidFill>
                  <a:srgbClr val="008000"/>
                </a:solidFill>
                <a:latin typeface="Times New Roman (Hebrew)" panose="02020603050405020304" pitchFamily="18" charset="0"/>
              </a:rPr>
              <a:t>T</a:t>
            </a:r>
            <a:endParaRPr kumimoji="0" lang="en-US" altLang="he-IL" sz="2400" i="1" dirty="0">
              <a:solidFill>
                <a:srgbClr val="008000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124941" name="Text Box 11"/>
          <p:cNvSpPr txBox="1">
            <a:spLocks noChangeArrowheads="1"/>
          </p:cNvSpPr>
          <p:nvPr/>
        </p:nvSpPr>
        <p:spPr bwMode="auto">
          <a:xfrm rot="-677">
            <a:off x="4444806" y="5610716"/>
            <a:ext cx="1463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he-IL" sz="2400" i="1">
                <a:solidFill>
                  <a:srgbClr val="008000"/>
                </a:solidFill>
                <a:latin typeface="Times New Roman (Hebrew)" panose="02020603050405020304" pitchFamily="18" charset="0"/>
              </a:rPr>
              <a:t>P</a:t>
            </a:r>
            <a:r>
              <a:rPr kumimoji="0" lang="en-US" altLang="he-IL" sz="2400" i="1" baseline="-25000">
                <a:solidFill>
                  <a:srgbClr val="008000"/>
                </a:solidFill>
                <a:latin typeface="Times New Roman (Hebrew)" panose="02020603050405020304" pitchFamily="18" charset="0"/>
              </a:rPr>
              <a:t>r0</a:t>
            </a:r>
            <a:r>
              <a:rPr kumimoji="0" lang="en-US" altLang="he-IL" sz="2400" i="1">
                <a:solidFill>
                  <a:srgbClr val="008000"/>
                </a:solidFill>
                <a:latin typeface="Times New Roman (Hebrew)" panose="02020603050405020304" pitchFamily="18" charset="0"/>
              </a:rPr>
              <a:t>=[0</a:t>
            </a:r>
            <a:r>
              <a:rPr kumimoji="0" lang="en-US" altLang="he-IL" sz="2400" i="1" baseline="-25000">
                <a:solidFill>
                  <a:srgbClr val="008000"/>
                </a:solidFill>
                <a:latin typeface="Times New Roman (Hebrew)" panose="02020603050405020304" pitchFamily="18" charset="0"/>
              </a:rPr>
              <a:t> </a:t>
            </a:r>
            <a:r>
              <a:rPr kumimoji="0" lang="en-US" altLang="he-IL" sz="2400" i="1">
                <a:solidFill>
                  <a:srgbClr val="008000"/>
                </a:solidFill>
                <a:latin typeface="Times New Roman (Hebrew)" panose="02020603050405020304" pitchFamily="18" charset="0"/>
              </a:rPr>
              <a:t>0]</a:t>
            </a:r>
            <a:r>
              <a:rPr kumimoji="0" lang="en-US" altLang="he-IL" sz="2400" i="1" baseline="30000">
                <a:solidFill>
                  <a:srgbClr val="008000"/>
                </a:solidFill>
                <a:latin typeface="Times New Roman (Hebrew)" panose="02020603050405020304" pitchFamily="18" charset="0"/>
              </a:rPr>
              <a:t>T</a:t>
            </a:r>
            <a:endParaRPr kumimoji="0" lang="en-US" altLang="he-IL" sz="2400" i="1">
              <a:solidFill>
                <a:srgbClr val="008000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124942" name="Line 12"/>
          <p:cNvSpPr>
            <a:spLocks noChangeShapeType="1"/>
          </p:cNvSpPr>
          <p:nvPr/>
        </p:nvSpPr>
        <p:spPr bwMode="auto">
          <a:xfrm rot="1848967">
            <a:off x="5987856" y="3321541"/>
            <a:ext cx="989013" cy="1706562"/>
          </a:xfrm>
          <a:prstGeom prst="line">
            <a:avLst/>
          </a:prstGeom>
          <a:noFill/>
          <a:ln w="28575" cap="sq">
            <a:solidFill>
              <a:srgbClr val="008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3" name="Line 13"/>
          <p:cNvSpPr>
            <a:spLocks noChangeShapeType="1"/>
          </p:cNvSpPr>
          <p:nvPr/>
        </p:nvSpPr>
        <p:spPr bwMode="auto">
          <a:xfrm rot="5379699">
            <a:off x="2445349" y="2569860"/>
            <a:ext cx="2671763" cy="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arrow" w="med" len="med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4" name="Line 14"/>
          <p:cNvSpPr>
            <a:spLocks noChangeShapeType="1"/>
          </p:cNvSpPr>
          <p:nvPr/>
        </p:nvSpPr>
        <p:spPr bwMode="auto">
          <a:xfrm rot="5379699">
            <a:off x="6390288" y="1291921"/>
            <a:ext cx="6350" cy="5211763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5" name="Text Box 15"/>
          <p:cNvSpPr txBox="1">
            <a:spLocks noChangeArrowheads="1"/>
          </p:cNvSpPr>
          <p:nvPr/>
        </p:nvSpPr>
        <p:spPr bwMode="auto">
          <a:xfrm rot="-535737">
            <a:off x="3163488" y="2034911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 algn="r" rtl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 dirty="0">
                <a:solidFill>
                  <a:srgbClr val="FF0000"/>
                </a:solidFill>
                <a:latin typeface="Times New Roman (Hebrew)" panose="02020603050405020304" pitchFamily="18" charset="0"/>
              </a:rPr>
              <a:t>y</a:t>
            </a:r>
            <a:endParaRPr kumimoji="0" lang="en-US" altLang="he-IL" sz="2400" dirty="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124946" name="Line 16"/>
          <p:cNvSpPr>
            <a:spLocks noChangeShapeType="1"/>
          </p:cNvSpPr>
          <p:nvPr/>
        </p:nvSpPr>
        <p:spPr bwMode="auto">
          <a:xfrm rot="21064263" flipH="1">
            <a:off x="6399019" y="3197716"/>
            <a:ext cx="152400" cy="757237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7" name="Line 17"/>
          <p:cNvSpPr>
            <a:spLocks noChangeShapeType="1"/>
          </p:cNvSpPr>
          <p:nvPr/>
        </p:nvSpPr>
        <p:spPr bwMode="auto">
          <a:xfrm rot="-535737" flipH="1" flipV="1">
            <a:off x="3808219" y="3002453"/>
            <a:ext cx="2667000" cy="381000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4948" name="Text Box 18"/>
          <p:cNvSpPr txBox="1">
            <a:spLocks noChangeArrowheads="1"/>
          </p:cNvSpPr>
          <p:nvPr/>
        </p:nvSpPr>
        <p:spPr bwMode="auto">
          <a:xfrm rot="32589">
            <a:off x="7216298" y="2374746"/>
            <a:ext cx="16674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he-IL" sz="2400" i="1" dirty="0">
                <a:solidFill>
                  <a:srgbClr val="FF0000"/>
                </a:solidFill>
                <a:latin typeface="Times New Roman (Hebrew)" panose="02020603050405020304" pitchFamily="18" charset="0"/>
              </a:rPr>
              <a:t>P</a:t>
            </a:r>
            <a:r>
              <a:rPr kumimoji="0" lang="en-US" altLang="he-IL" sz="2400" i="1" baseline="-25000" dirty="0">
                <a:solidFill>
                  <a:srgbClr val="FF0000"/>
                </a:solidFill>
                <a:latin typeface="Times New Roman (Hebrew)" panose="02020603050405020304" pitchFamily="18" charset="0"/>
              </a:rPr>
              <a:t>w</a:t>
            </a:r>
            <a:r>
              <a:rPr kumimoji="0" lang="en-US" altLang="he-IL" sz="2400" i="1" dirty="0">
                <a:solidFill>
                  <a:srgbClr val="FF0000"/>
                </a:solidFill>
                <a:latin typeface="Times New Roman (Hebrew)" panose="02020603050405020304" pitchFamily="18" charset="0"/>
              </a:rPr>
              <a:t>=[</a:t>
            </a:r>
            <a:r>
              <a:rPr kumimoji="0" lang="en-US" altLang="he-IL" sz="2400" i="1" dirty="0" err="1">
                <a:solidFill>
                  <a:srgbClr val="FF0000"/>
                </a:solidFill>
                <a:latin typeface="Times New Roman (Hebrew)" panose="02020603050405020304" pitchFamily="18" charset="0"/>
              </a:rPr>
              <a:t>x</a:t>
            </a:r>
            <a:r>
              <a:rPr kumimoji="0" lang="en-US" altLang="he-IL" sz="2400" i="1" baseline="-25000" dirty="0" err="1">
                <a:solidFill>
                  <a:srgbClr val="FF0000"/>
                </a:solidFill>
                <a:latin typeface="Times New Roman (Hebrew)" panose="02020603050405020304" pitchFamily="18" charset="0"/>
              </a:rPr>
              <a:t>w</a:t>
            </a:r>
            <a:r>
              <a:rPr kumimoji="0" lang="en-US" altLang="he-IL" sz="2400" i="1" baseline="-25000" dirty="0">
                <a:solidFill>
                  <a:srgbClr val="FF0000"/>
                </a:solidFill>
                <a:latin typeface="Times New Roman (Hebrew)" panose="02020603050405020304" pitchFamily="18" charset="0"/>
              </a:rPr>
              <a:t> </a:t>
            </a:r>
            <a:r>
              <a:rPr kumimoji="0" lang="en-US" altLang="he-IL" sz="2400" i="1" dirty="0" err="1">
                <a:solidFill>
                  <a:srgbClr val="FF0000"/>
                </a:solidFill>
                <a:latin typeface="Times New Roman (Hebrew)" panose="02020603050405020304" pitchFamily="18" charset="0"/>
              </a:rPr>
              <a:t>y</a:t>
            </a:r>
            <a:r>
              <a:rPr kumimoji="0" lang="en-US" altLang="he-IL" sz="2400" i="1" baseline="-25000" dirty="0" err="1">
                <a:solidFill>
                  <a:srgbClr val="FF0000"/>
                </a:solidFill>
                <a:latin typeface="Times New Roman (Hebrew)" panose="02020603050405020304" pitchFamily="18" charset="0"/>
              </a:rPr>
              <a:t>w</a:t>
            </a:r>
            <a:r>
              <a:rPr kumimoji="0" lang="en-US" altLang="he-IL" sz="2400" i="1" dirty="0">
                <a:solidFill>
                  <a:srgbClr val="FF0000"/>
                </a:solidFill>
                <a:latin typeface="Times New Roman (Hebrew)" panose="02020603050405020304" pitchFamily="18" charset="0"/>
              </a:rPr>
              <a:t>]</a:t>
            </a:r>
            <a:r>
              <a:rPr kumimoji="0" lang="en-US" altLang="he-IL" sz="2400" i="1" baseline="30000" dirty="0">
                <a:solidFill>
                  <a:srgbClr val="FF0000"/>
                </a:solidFill>
                <a:latin typeface="Times New Roman (Hebrew)" panose="02020603050405020304" pitchFamily="18" charset="0"/>
              </a:rPr>
              <a:t>T</a:t>
            </a:r>
            <a:endParaRPr kumimoji="0" lang="en-US" altLang="he-IL" sz="2400" i="1" dirty="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124949" name="Text Box 19"/>
          <p:cNvSpPr txBox="1">
            <a:spLocks noChangeArrowheads="1"/>
          </p:cNvSpPr>
          <p:nvPr/>
        </p:nvSpPr>
        <p:spPr bwMode="auto">
          <a:xfrm>
            <a:off x="232198" y="2815527"/>
            <a:ext cx="358101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he-IL" i="1" dirty="0" err="1">
                <a:solidFill>
                  <a:srgbClr val="008000"/>
                </a:solidFill>
                <a:latin typeface="Times New Roman (Hebrew)" panose="02020603050405020304" pitchFamily="18" charset="0"/>
              </a:rPr>
              <a:t>P</a:t>
            </a:r>
            <a:r>
              <a:rPr kumimoji="0" lang="en-US" altLang="he-IL" i="1" baseline="-25000" dirty="0" err="1">
                <a:solidFill>
                  <a:srgbClr val="008000"/>
                </a:solidFill>
                <a:latin typeface="Times New Roman (Hebrew)" panose="02020603050405020304" pitchFamily="18" charset="0"/>
              </a:rPr>
              <a:t>cam</a:t>
            </a:r>
            <a:r>
              <a:rPr kumimoji="0" lang="en-US" altLang="he-IL" i="1" dirty="0">
                <a:solidFill>
                  <a:schemeClr val="tx1"/>
                </a:solidFill>
                <a:latin typeface="Times New Roman (Hebrew)" panose="02020603050405020304" pitchFamily="18" charset="0"/>
              </a:rPr>
              <a:t>=</a:t>
            </a:r>
            <a:r>
              <a:rPr kumimoji="0" lang="en-US" altLang="he-IL" i="1" baseline="-25000" dirty="0">
                <a:solidFill>
                  <a:srgbClr val="008000"/>
                </a:solidFill>
                <a:latin typeface="Times New Roman (Hebrew)" panose="02020603050405020304" pitchFamily="18" charset="0"/>
              </a:rPr>
              <a:t> </a:t>
            </a:r>
            <a:r>
              <a:rPr kumimoji="0" lang="en-US" altLang="he-IL" i="1" dirty="0" err="1">
                <a:solidFill>
                  <a:srgbClr val="FF0000"/>
                </a:solidFill>
                <a:latin typeface="Times New Roman (Hebrew)" panose="02020603050405020304" pitchFamily="18" charset="0"/>
              </a:rPr>
              <a:t>P</a:t>
            </a:r>
            <a:r>
              <a:rPr kumimoji="0" lang="en-US" altLang="he-IL" i="1" baseline="-25000" dirty="0" err="1">
                <a:solidFill>
                  <a:srgbClr val="FF0000"/>
                </a:solidFill>
                <a:latin typeface="Times New Roman (Hebrew)" panose="02020603050405020304" pitchFamily="18" charset="0"/>
              </a:rPr>
              <a:t>world</a:t>
            </a:r>
            <a:r>
              <a:rPr kumimoji="0" lang="en-US" altLang="he-IL" i="1" baseline="-25000" dirty="0">
                <a:solidFill>
                  <a:srgbClr val="FF0000"/>
                </a:solidFill>
                <a:latin typeface="Times New Roman (Hebrew)" panose="02020603050405020304" pitchFamily="18" charset="0"/>
              </a:rPr>
              <a:t> </a:t>
            </a:r>
            <a:r>
              <a:rPr kumimoji="0" lang="en-US" altLang="he-IL" i="1" dirty="0">
                <a:solidFill>
                  <a:schemeClr val="tx1"/>
                </a:solidFill>
                <a:latin typeface="Times New Roman (Hebrew)" panose="02020603050405020304" pitchFamily="18" charset="0"/>
              </a:rPr>
              <a:t>-</a:t>
            </a:r>
            <a:r>
              <a:rPr kumimoji="0" lang="en-US" altLang="he-IL" i="1" dirty="0">
                <a:solidFill>
                  <a:srgbClr val="FF0000"/>
                </a:solidFill>
                <a:latin typeface="Times New Roman (Hebrew)" panose="02020603050405020304" pitchFamily="18" charset="0"/>
              </a:rPr>
              <a:t> </a:t>
            </a:r>
            <a:r>
              <a:rPr kumimoji="0" lang="en-US" altLang="he-IL" i="1" dirty="0">
                <a:solidFill>
                  <a:schemeClr val="tx1"/>
                </a:solidFill>
                <a:latin typeface="Times New Roman (Hebrew)" panose="02020603050405020304" pitchFamily="18" charset="0"/>
              </a:rPr>
              <a:t>T</a:t>
            </a:r>
            <a:endParaRPr kumimoji="0" lang="en-US" altLang="en-US" i="1" dirty="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124950" name="Text Box 20"/>
          <p:cNvSpPr txBox="1">
            <a:spLocks noChangeArrowheads="1"/>
          </p:cNvSpPr>
          <p:nvPr/>
        </p:nvSpPr>
        <p:spPr bwMode="auto">
          <a:xfrm>
            <a:off x="8696131" y="4967778"/>
            <a:ext cx="5334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 algn="r" rtl="1">
              <a:spcBef>
                <a:spcPct val="50000"/>
              </a:spcBef>
              <a:buClrTx/>
              <a:buFontTx/>
              <a:buNone/>
            </a:pPr>
            <a:r>
              <a:rPr kumimoji="0" lang="en-US" altLang="he-IL" sz="2400">
                <a:solidFill>
                  <a:srgbClr val="008000"/>
                </a:solidFill>
                <a:latin typeface="Times New Roman (Hebrew)" panose="02020603050405020304" pitchFamily="18" charset="0"/>
              </a:rPr>
              <a:t>x</a:t>
            </a:r>
            <a:endParaRPr kumimoji="0" lang="en-US" altLang="he-IL" sz="24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124951" name="Text Box 21"/>
          <p:cNvSpPr txBox="1">
            <a:spLocks noChangeArrowheads="1"/>
          </p:cNvSpPr>
          <p:nvPr/>
        </p:nvSpPr>
        <p:spPr bwMode="auto">
          <a:xfrm>
            <a:off x="6638731" y="3824778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 algn="r" rtl="1">
              <a:spcBef>
                <a:spcPct val="50000"/>
              </a:spcBef>
              <a:buClrTx/>
              <a:buFontTx/>
              <a:buNone/>
            </a:pPr>
            <a:r>
              <a:rPr kumimoji="0" lang="en-US" altLang="he-IL" sz="2400">
                <a:solidFill>
                  <a:srgbClr val="FF0000"/>
                </a:solidFill>
                <a:latin typeface="Times New Roman (Hebrew)" panose="02020603050405020304" pitchFamily="18" charset="0"/>
              </a:rPr>
              <a:t>x</a:t>
            </a:r>
            <a:endParaRPr kumimoji="0" lang="en-US" altLang="he-IL" sz="24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804477"/>
      </p:ext>
    </p:extLst>
  </p:cSld>
  <p:clrMapOvr>
    <a:masterClrMapping/>
  </p:clrMapOvr>
  <p:transition spd="slow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Translation in 3D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he-IL" dirty="0"/>
                  <a:t>Let </a:t>
                </a:r>
                <a:r>
                  <a:rPr lang="en-US" altLang="he-IL" i="1" dirty="0">
                    <a:solidFill>
                      <a:srgbClr val="008000"/>
                    </a:solidFill>
                  </a:rPr>
                  <a:t>T=(</a:t>
                </a:r>
                <a:r>
                  <a:rPr lang="en-US" altLang="he-IL" i="1" dirty="0" err="1">
                    <a:solidFill>
                      <a:srgbClr val="008000"/>
                    </a:solidFill>
                  </a:rPr>
                  <a:t>T</a:t>
                </a:r>
                <a:r>
                  <a:rPr lang="en-US" altLang="he-IL" i="1" baseline="-25000" dirty="0" err="1">
                    <a:solidFill>
                      <a:srgbClr val="008000"/>
                    </a:solidFill>
                  </a:rPr>
                  <a:t>x</a:t>
                </a:r>
                <a:r>
                  <a:rPr lang="en-US" altLang="he-IL" i="1" dirty="0" err="1">
                    <a:solidFill>
                      <a:srgbClr val="008000"/>
                    </a:solidFill>
                  </a:rPr>
                  <a:t>,T</a:t>
                </a:r>
                <a:r>
                  <a:rPr lang="en-US" altLang="he-IL" i="1" baseline="-25000" dirty="0" err="1">
                    <a:solidFill>
                      <a:srgbClr val="008000"/>
                    </a:solidFill>
                  </a:rPr>
                  <a:t>y</a:t>
                </a:r>
                <a:r>
                  <a:rPr lang="en-US" altLang="he-IL" i="1" dirty="0" err="1">
                    <a:solidFill>
                      <a:srgbClr val="008000"/>
                    </a:solidFill>
                  </a:rPr>
                  <a:t>,T</a:t>
                </a:r>
                <a:r>
                  <a:rPr lang="en-US" altLang="he-IL" i="1" baseline="-25000" dirty="0" err="1">
                    <a:solidFill>
                      <a:srgbClr val="008000"/>
                    </a:solidFill>
                  </a:rPr>
                  <a:t>z</a:t>
                </a:r>
                <a:r>
                  <a:rPr lang="en-US" altLang="he-IL" i="1" dirty="0">
                    <a:solidFill>
                      <a:srgbClr val="008000"/>
                    </a:solidFill>
                  </a:rPr>
                  <a:t>)</a:t>
                </a:r>
                <a:r>
                  <a:rPr lang="en-US" altLang="he-IL" i="1" baseline="30000" dirty="0">
                    <a:solidFill>
                      <a:srgbClr val="008000"/>
                    </a:solidFill>
                  </a:rPr>
                  <a:t>T</a:t>
                </a:r>
                <a:endParaRPr lang="en-US" altLang="he-IL" i="1" dirty="0">
                  <a:solidFill>
                    <a:srgbClr val="008000"/>
                  </a:solidFill>
                </a:endParaRPr>
              </a:p>
              <a:p>
                <a:r>
                  <a:rPr lang="en-US" altLang="he-IL" dirty="0"/>
                  <a:t>Cartesian:   </a:t>
                </a:r>
                <a:r>
                  <a:rPr lang="en-US" altLang="he-IL" i="1" dirty="0" err="1">
                    <a:solidFill>
                      <a:srgbClr val="008000"/>
                    </a:solidFill>
                  </a:rPr>
                  <a:t>P</a:t>
                </a:r>
                <a:r>
                  <a:rPr lang="en-US" altLang="he-IL" i="1" baseline="-25000" dirty="0" err="1">
                    <a:solidFill>
                      <a:srgbClr val="008000"/>
                    </a:solidFill>
                  </a:rPr>
                  <a:t>Cam</a:t>
                </a:r>
                <a:r>
                  <a:rPr lang="en-US" altLang="he-IL" i="1" dirty="0">
                    <a:solidFill>
                      <a:srgbClr val="008000"/>
                    </a:solidFill>
                  </a:rPr>
                  <a:t>=</a:t>
                </a:r>
                <a:r>
                  <a:rPr lang="en-US" altLang="he-IL" i="1" dirty="0" err="1">
                    <a:solidFill>
                      <a:srgbClr val="008000"/>
                    </a:solidFill>
                  </a:rPr>
                  <a:t>P</a:t>
                </a:r>
                <a:r>
                  <a:rPr lang="en-US" altLang="he-IL" i="1" baseline="-25000" dirty="0" err="1">
                    <a:solidFill>
                      <a:srgbClr val="008000"/>
                    </a:solidFill>
                  </a:rPr>
                  <a:t>world</a:t>
                </a:r>
                <a:r>
                  <a:rPr lang="en-US" altLang="he-IL" i="1" dirty="0" err="1">
                    <a:solidFill>
                      <a:srgbClr val="008000"/>
                    </a:solidFill>
                  </a:rPr>
                  <a:t>T</a:t>
                </a:r>
                <a:endParaRPr lang="en-US" altLang="he-IL" i="1" dirty="0">
                  <a:solidFill>
                    <a:srgbClr val="008000"/>
                  </a:solidFill>
                </a:endParaRPr>
              </a:p>
              <a:p>
                <a:r>
                  <a:rPr lang="en-US" altLang="he-IL" dirty="0"/>
                  <a:t>Homogeneous: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i="1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2400" i="1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  <m:e>
                            <m:r>
                              <a:rPr lang="en-US" sz="24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  <m:r>
                      <a:rPr lang="en-US" sz="24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i="1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𝑍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solidFill>
                                            <a:srgbClr val="008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  <m:e>
                            <m:r>
                              <a:rPr lang="en-US" sz="24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endParaRPr lang="en-US" altLang="he-IL" dirty="0"/>
              </a:p>
              <a:p>
                <a:r>
                  <a:rPr lang="en-US" altLang="he-IL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39" t="-1898" b="-1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10C76D-B014-4D53-951F-DA4DE646BCB7}" type="slidenum">
              <a:rPr lang="he-IL" altLang="en-US" smtClean="0"/>
              <a:pPr>
                <a:defRPr/>
              </a:pPr>
              <a:t>55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Computer Vision by Y. Moses</a:t>
            </a:r>
          </a:p>
        </p:txBody>
      </p:sp>
      <p:pic>
        <p:nvPicPr>
          <p:cNvPr id="6" name="Content Placeholder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68492" y="3085733"/>
            <a:ext cx="3123825" cy="1772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07707" y="5410798"/>
                <a:ext cx="858416" cy="837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𝐶𝑎𝑚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𝑡𝑟𝑎𝑛𝑠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𝑤𝑜𝑟𝑙𝑑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707" y="5410798"/>
                <a:ext cx="858416" cy="837602"/>
              </a:xfrm>
              <a:prstGeom prst="rect">
                <a:avLst/>
              </a:prstGeom>
              <a:blipFill rotWithShape="0">
                <a:blip r:embed="rId4"/>
                <a:stretch>
                  <a:fillRect l="-1418" t="-3650" r="-2375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/>
          <p:cNvSpPr/>
          <p:nvPr/>
        </p:nvSpPr>
        <p:spPr bwMode="auto">
          <a:xfrm>
            <a:off x="6133447" y="3272209"/>
            <a:ext cx="1436195" cy="1514476"/>
          </a:xfrm>
          <a:prstGeom prst="roundRect">
            <a:avLst/>
          </a:prstGeom>
          <a:solidFill>
            <a:schemeClr val="bg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 (Hebrew)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30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2AD3BA3A-A241-4FB0-82B7-94D54B3ED7DE}" type="slidenum">
              <a:rPr kumimoji="0" lang="he-IL" altLang="en-US" sz="16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56</a:t>
            </a:fld>
            <a:endParaRPr kumimoji="0" lang="en-US" altLang="en-US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9027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t>Computer Vision by Y. Moses</a:t>
            </a:r>
          </a:p>
        </p:txBody>
      </p:sp>
      <p:sp>
        <p:nvSpPr>
          <p:cNvPr id="129028" name="Rectangle 2"/>
          <p:cNvSpPr>
            <a:spLocks noGrp="1" noChangeArrowheads="1"/>
          </p:cNvSpPr>
          <p:nvPr>
            <p:ph type="title"/>
          </p:nvPr>
        </p:nvSpPr>
        <p:spPr>
          <a:xfrm>
            <a:off x="617538" y="813491"/>
            <a:ext cx="7772400" cy="1143000"/>
          </a:xfrm>
        </p:spPr>
        <p:txBody>
          <a:bodyPr/>
          <a:lstStyle/>
          <a:p>
            <a:r>
              <a:rPr lang="en-US" altLang="he-IL" dirty="0"/>
              <a:t>Only Rotation in 2D</a:t>
            </a:r>
            <a:br>
              <a:rPr lang="en-US" altLang="he-IL" dirty="0"/>
            </a:br>
            <a:r>
              <a:rPr lang="en-US" altLang="he-IL" sz="3200" dirty="0" err="1">
                <a:solidFill>
                  <a:srgbClr val="008000"/>
                </a:solidFill>
              </a:rPr>
              <a:t>P</a:t>
            </a:r>
            <a:r>
              <a:rPr lang="en-US" altLang="he-IL" sz="3200" baseline="-25000" dirty="0" err="1">
                <a:solidFill>
                  <a:srgbClr val="008000"/>
                </a:solidFill>
              </a:rPr>
              <a:t>camera</a:t>
            </a:r>
            <a:r>
              <a:rPr lang="en-US" altLang="he-IL" sz="3200" dirty="0"/>
              <a:t>=</a:t>
            </a:r>
            <a:r>
              <a:rPr lang="en-US" altLang="he-IL" sz="3200" dirty="0" err="1"/>
              <a:t>R</a:t>
            </a:r>
            <a:r>
              <a:rPr lang="en-US" altLang="he-IL" sz="3200" dirty="0" err="1">
                <a:solidFill>
                  <a:srgbClr val="FF0000"/>
                </a:solidFill>
              </a:rPr>
              <a:t>P</a:t>
            </a:r>
            <a:r>
              <a:rPr lang="en-US" altLang="he-IL" sz="3200" baseline="-25000" dirty="0" err="1">
                <a:solidFill>
                  <a:srgbClr val="FF0000"/>
                </a:solidFill>
              </a:rPr>
              <a:t>world</a:t>
            </a:r>
            <a:br>
              <a:rPr lang="en-US" altLang="he-IL" dirty="0"/>
            </a:br>
            <a:endParaRPr lang="en-US" altLang="he-IL" dirty="0"/>
          </a:p>
        </p:txBody>
      </p:sp>
      <p:sp>
        <p:nvSpPr>
          <p:cNvPr id="129029" name="Text Box 3"/>
          <p:cNvSpPr txBox="1">
            <a:spLocks noChangeArrowheads="1"/>
          </p:cNvSpPr>
          <p:nvPr/>
        </p:nvSpPr>
        <p:spPr bwMode="auto">
          <a:xfrm>
            <a:off x="1676400" y="6096000"/>
            <a:ext cx="179491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he-IL" sz="2400" dirty="0" err="1">
                <a:solidFill>
                  <a:srgbClr val="FF0000"/>
                </a:solidFill>
                <a:latin typeface="Times New Roman (Hebrew)" panose="02020603050405020304" pitchFamily="18" charset="0"/>
              </a:rPr>
              <a:t>P</a:t>
            </a:r>
            <a:r>
              <a:rPr kumimoji="0" lang="en-US" altLang="he-IL" sz="2400" baseline="-25000" dirty="0" err="1">
                <a:solidFill>
                  <a:srgbClr val="FF0000"/>
                </a:solidFill>
                <a:latin typeface="Times New Roman (Hebrew)" panose="02020603050405020304" pitchFamily="18" charset="0"/>
              </a:rPr>
              <a:t>world</a:t>
            </a:r>
            <a:r>
              <a:rPr kumimoji="0" lang="en-US" altLang="he-IL" sz="2400" dirty="0">
                <a:solidFill>
                  <a:srgbClr val="FF0000"/>
                </a:solidFill>
                <a:latin typeface="Times New Roman (Hebrew)" panose="02020603050405020304" pitchFamily="18" charset="0"/>
              </a:rPr>
              <a:t>=(0 0) </a:t>
            </a:r>
            <a:r>
              <a:rPr kumimoji="0" lang="en-US" altLang="he-IL" sz="2400" baseline="30000" dirty="0">
                <a:solidFill>
                  <a:srgbClr val="FF0000"/>
                </a:solidFill>
                <a:latin typeface="Times New Roman (Hebrew)" panose="02020603050405020304" pitchFamily="18" charset="0"/>
              </a:rPr>
              <a:t>T</a:t>
            </a:r>
            <a:endParaRPr kumimoji="0" lang="en-US" altLang="he-IL" sz="2400" dirty="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grpSp>
        <p:nvGrpSpPr>
          <p:cNvPr id="129030" name="Group 4"/>
          <p:cNvGrpSpPr>
            <a:grpSpLocks/>
          </p:cNvGrpSpPr>
          <p:nvPr/>
        </p:nvGrpSpPr>
        <p:grpSpPr bwMode="auto">
          <a:xfrm rot="3478857">
            <a:off x="2787650" y="2027238"/>
            <a:ext cx="3440113" cy="3500437"/>
            <a:chOff x="3131" y="1833"/>
            <a:chExt cx="1074" cy="774"/>
          </a:xfrm>
        </p:grpSpPr>
        <p:sp>
          <p:nvSpPr>
            <p:cNvPr id="129048" name="Line 5"/>
            <p:cNvSpPr>
              <a:spLocks noChangeShapeType="1"/>
            </p:cNvSpPr>
            <p:nvPr/>
          </p:nvSpPr>
          <p:spPr bwMode="auto">
            <a:xfrm>
              <a:off x="3131" y="2607"/>
              <a:ext cx="1069" cy="0"/>
            </a:xfrm>
            <a:prstGeom prst="line">
              <a:avLst/>
            </a:prstGeom>
            <a:noFill/>
            <a:ln w="28575" cap="sq">
              <a:solidFill>
                <a:srgbClr val="008000"/>
              </a:solidFill>
              <a:round/>
              <a:headEnd type="arrow" w="med" len="med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49" name="Line 6"/>
            <p:cNvSpPr>
              <a:spLocks noChangeShapeType="1"/>
            </p:cNvSpPr>
            <p:nvPr/>
          </p:nvSpPr>
          <p:spPr bwMode="auto">
            <a:xfrm flipV="1">
              <a:off x="4205" y="1833"/>
              <a:ext cx="0" cy="774"/>
            </a:xfrm>
            <a:prstGeom prst="line">
              <a:avLst/>
            </a:prstGeom>
            <a:noFill/>
            <a:ln w="28575" cap="sq">
              <a:solidFill>
                <a:srgbClr val="008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9031" name="Text Box 7"/>
          <p:cNvSpPr txBox="1">
            <a:spLocks noChangeArrowheads="1"/>
          </p:cNvSpPr>
          <p:nvPr/>
        </p:nvSpPr>
        <p:spPr bwMode="auto">
          <a:xfrm>
            <a:off x="6880225" y="3959225"/>
            <a:ext cx="487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 algn="r" rtl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008000"/>
                </a:solidFill>
                <a:latin typeface="Times New Roman (Hebrew)" panose="02020603050405020304" pitchFamily="18" charset="0"/>
              </a:rPr>
              <a:t>x</a:t>
            </a:r>
            <a:endParaRPr kumimoji="0" lang="en-US" altLang="he-IL" sz="24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129032" name="Text Box 8"/>
          <p:cNvSpPr txBox="1">
            <a:spLocks noChangeArrowheads="1"/>
          </p:cNvSpPr>
          <p:nvPr/>
        </p:nvSpPr>
        <p:spPr bwMode="auto">
          <a:xfrm>
            <a:off x="1631950" y="3268663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 algn="r" rtl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008000"/>
                </a:solidFill>
                <a:latin typeface="Times New Roman (Hebrew)" panose="02020603050405020304" pitchFamily="18" charset="0"/>
              </a:rPr>
              <a:t>y</a:t>
            </a:r>
            <a:endParaRPr kumimoji="0" lang="en-US" altLang="he-IL" sz="24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129033" name="Oval 9"/>
          <p:cNvSpPr>
            <a:spLocks noChangeArrowheads="1"/>
          </p:cNvSpPr>
          <p:nvPr/>
        </p:nvSpPr>
        <p:spPr bwMode="auto">
          <a:xfrm>
            <a:off x="4608513" y="3121025"/>
            <a:ext cx="74612" cy="74613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he-IL" altLang="he-IL" sz="24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129034" name="Line 10"/>
          <p:cNvSpPr>
            <a:spLocks noChangeShapeType="1"/>
          </p:cNvSpPr>
          <p:nvPr/>
        </p:nvSpPr>
        <p:spPr bwMode="auto">
          <a:xfrm flipH="1">
            <a:off x="2825750" y="3146425"/>
            <a:ext cx="1792288" cy="1220788"/>
          </a:xfrm>
          <a:prstGeom prst="line">
            <a:avLst/>
          </a:prstGeom>
          <a:noFill/>
          <a:ln w="12700" cap="sq">
            <a:solidFill>
              <a:srgbClr val="008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35" name="Text Box 11"/>
          <p:cNvSpPr txBox="1">
            <a:spLocks noChangeArrowheads="1"/>
          </p:cNvSpPr>
          <p:nvPr/>
        </p:nvSpPr>
        <p:spPr bwMode="auto">
          <a:xfrm>
            <a:off x="4572000" y="2590800"/>
            <a:ext cx="16995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he-IL" sz="2400" dirty="0" err="1">
                <a:solidFill>
                  <a:srgbClr val="008000"/>
                </a:solidFill>
                <a:latin typeface="Times New Roman (Hebrew)" panose="02020603050405020304" pitchFamily="18" charset="0"/>
              </a:rPr>
              <a:t>P</a:t>
            </a:r>
            <a:r>
              <a:rPr kumimoji="0" lang="en-US" altLang="he-IL" sz="2400" baseline="-25000" dirty="0" err="1">
                <a:solidFill>
                  <a:srgbClr val="008000"/>
                </a:solidFill>
                <a:latin typeface="Times New Roman (Hebrew)" panose="02020603050405020304" pitchFamily="18" charset="0"/>
              </a:rPr>
              <a:t>cam</a:t>
            </a:r>
            <a:r>
              <a:rPr kumimoji="0" lang="en-US" altLang="he-IL" sz="2400" dirty="0">
                <a:solidFill>
                  <a:srgbClr val="008000"/>
                </a:solidFill>
                <a:latin typeface="Times New Roman (Hebrew)" panose="02020603050405020304" pitchFamily="18" charset="0"/>
              </a:rPr>
              <a:t>=(</a:t>
            </a:r>
            <a:r>
              <a:rPr kumimoji="0" lang="en-US" altLang="he-IL" sz="2400" dirty="0" err="1">
                <a:solidFill>
                  <a:srgbClr val="008000"/>
                </a:solidFill>
                <a:latin typeface="Times New Roman (Hebrew)" panose="02020603050405020304" pitchFamily="18" charset="0"/>
              </a:rPr>
              <a:t>x</a:t>
            </a:r>
            <a:r>
              <a:rPr kumimoji="0" lang="en-US" altLang="he-IL" sz="2400" baseline="-25000" dirty="0" err="1">
                <a:solidFill>
                  <a:srgbClr val="008000"/>
                </a:solidFill>
                <a:latin typeface="Times New Roman (Hebrew)" panose="02020603050405020304" pitchFamily="18" charset="0"/>
              </a:rPr>
              <a:t>r</a:t>
            </a:r>
            <a:r>
              <a:rPr kumimoji="0" lang="en-US" altLang="he-IL" sz="2400" baseline="-25000" dirty="0">
                <a:solidFill>
                  <a:srgbClr val="008000"/>
                </a:solidFill>
                <a:latin typeface="Times New Roman (Hebrew)" panose="02020603050405020304" pitchFamily="18" charset="0"/>
              </a:rPr>
              <a:t> </a:t>
            </a:r>
            <a:r>
              <a:rPr kumimoji="0" lang="en-US" altLang="he-IL" sz="2400" dirty="0" err="1">
                <a:solidFill>
                  <a:srgbClr val="008000"/>
                </a:solidFill>
                <a:latin typeface="Times New Roman (Hebrew)" panose="02020603050405020304" pitchFamily="18" charset="0"/>
              </a:rPr>
              <a:t>y</a:t>
            </a:r>
            <a:r>
              <a:rPr kumimoji="0" lang="en-US" altLang="he-IL" sz="2400" baseline="-25000" dirty="0" err="1">
                <a:solidFill>
                  <a:srgbClr val="008000"/>
                </a:solidFill>
                <a:latin typeface="Times New Roman (Hebrew)" panose="02020603050405020304" pitchFamily="18" charset="0"/>
              </a:rPr>
              <a:t>r</a:t>
            </a:r>
            <a:r>
              <a:rPr kumimoji="0" lang="en-US" altLang="he-IL" sz="2400" dirty="0">
                <a:solidFill>
                  <a:srgbClr val="008000"/>
                </a:solidFill>
                <a:latin typeface="Times New Roman (Hebrew)" panose="02020603050405020304" pitchFamily="18" charset="0"/>
              </a:rPr>
              <a:t>)</a:t>
            </a:r>
            <a:r>
              <a:rPr kumimoji="0" lang="en-US" altLang="he-IL" sz="2400" baseline="30000" dirty="0">
                <a:solidFill>
                  <a:srgbClr val="008000"/>
                </a:solidFill>
                <a:latin typeface="Times New Roman (Hebrew)" panose="02020603050405020304" pitchFamily="18" charset="0"/>
              </a:rPr>
              <a:t>T</a:t>
            </a:r>
            <a:endParaRPr kumimoji="0" lang="en-US" altLang="he-IL" sz="2400" dirty="0">
              <a:solidFill>
                <a:srgbClr val="008000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129036" name="Text Box 12"/>
          <p:cNvSpPr txBox="1">
            <a:spLocks noChangeArrowheads="1"/>
          </p:cNvSpPr>
          <p:nvPr/>
        </p:nvSpPr>
        <p:spPr bwMode="auto">
          <a:xfrm>
            <a:off x="1600200" y="5638800"/>
            <a:ext cx="15616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he-IL" sz="2400" dirty="0" err="1">
                <a:solidFill>
                  <a:srgbClr val="008000"/>
                </a:solidFill>
                <a:latin typeface="Times New Roman (Hebrew)" panose="02020603050405020304" pitchFamily="18" charset="0"/>
              </a:rPr>
              <a:t>P</a:t>
            </a:r>
            <a:r>
              <a:rPr kumimoji="0" lang="en-US" altLang="he-IL" sz="2400" baseline="-25000" dirty="0" err="1">
                <a:solidFill>
                  <a:srgbClr val="008000"/>
                </a:solidFill>
                <a:latin typeface="Times New Roman (Hebrew)" panose="02020603050405020304" pitchFamily="18" charset="0"/>
              </a:rPr>
              <a:t>cam</a:t>
            </a:r>
            <a:r>
              <a:rPr kumimoji="0" lang="en-US" altLang="he-IL" sz="2400" dirty="0">
                <a:solidFill>
                  <a:srgbClr val="008000"/>
                </a:solidFill>
                <a:latin typeface="Times New Roman (Hebrew)" panose="02020603050405020304" pitchFamily="18" charset="0"/>
              </a:rPr>
              <a:t>=(0</a:t>
            </a:r>
            <a:r>
              <a:rPr kumimoji="0" lang="en-US" altLang="he-IL" sz="2400" baseline="-25000" dirty="0">
                <a:solidFill>
                  <a:srgbClr val="008000"/>
                </a:solidFill>
                <a:latin typeface="Times New Roman (Hebrew)" panose="02020603050405020304" pitchFamily="18" charset="0"/>
              </a:rPr>
              <a:t> </a:t>
            </a:r>
            <a:r>
              <a:rPr kumimoji="0" lang="en-US" altLang="he-IL" sz="2400" dirty="0">
                <a:solidFill>
                  <a:srgbClr val="008000"/>
                </a:solidFill>
                <a:latin typeface="Times New Roman (Hebrew)" panose="02020603050405020304" pitchFamily="18" charset="0"/>
              </a:rPr>
              <a:t>0)</a:t>
            </a:r>
            <a:r>
              <a:rPr kumimoji="0" lang="en-US" altLang="he-IL" sz="2400" baseline="30000" dirty="0">
                <a:solidFill>
                  <a:srgbClr val="008000"/>
                </a:solidFill>
                <a:latin typeface="Times New Roman (Hebrew)" panose="02020603050405020304" pitchFamily="18" charset="0"/>
              </a:rPr>
              <a:t>T</a:t>
            </a:r>
            <a:endParaRPr kumimoji="0" lang="en-US" altLang="he-IL" sz="2400" dirty="0">
              <a:solidFill>
                <a:srgbClr val="008000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129037" name="Line 13"/>
          <p:cNvSpPr>
            <a:spLocks noChangeShapeType="1"/>
          </p:cNvSpPr>
          <p:nvPr/>
        </p:nvSpPr>
        <p:spPr bwMode="auto">
          <a:xfrm>
            <a:off x="4643438" y="3155950"/>
            <a:ext cx="1135062" cy="1835150"/>
          </a:xfrm>
          <a:prstGeom prst="line">
            <a:avLst/>
          </a:prstGeom>
          <a:noFill/>
          <a:ln w="12700" cap="sq">
            <a:solidFill>
              <a:srgbClr val="008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38" name="Line 14"/>
          <p:cNvSpPr>
            <a:spLocks noChangeShapeType="1"/>
          </p:cNvSpPr>
          <p:nvPr/>
        </p:nvSpPr>
        <p:spPr bwMode="auto">
          <a:xfrm rot="5426774" flipH="1">
            <a:off x="1928813" y="4165600"/>
            <a:ext cx="3944937" cy="30163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39" name="Line 15"/>
          <p:cNvSpPr>
            <a:spLocks noChangeShapeType="1"/>
          </p:cNvSpPr>
          <p:nvPr/>
        </p:nvSpPr>
        <p:spPr bwMode="auto">
          <a:xfrm rot="5426774" flipV="1">
            <a:off x="5607844" y="4477544"/>
            <a:ext cx="0" cy="3408362"/>
          </a:xfrm>
          <a:prstGeom prst="line">
            <a:avLst/>
          </a:prstGeom>
          <a:noFill/>
          <a:ln w="28575" cap="sq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40" name="Text Box 16"/>
          <p:cNvSpPr txBox="1">
            <a:spLocks noChangeArrowheads="1"/>
          </p:cNvSpPr>
          <p:nvPr/>
        </p:nvSpPr>
        <p:spPr bwMode="auto">
          <a:xfrm rot="133956">
            <a:off x="6750050" y="5681663"/>
            <a:ext cx="487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 algn="r" rtl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FF0000"/>
                </a:solidFill>
                <a:latin typeface="Times New Roman (Hebrew)" panose="02020603050405020304" pitchFamily="18" charset="0"/>
              </a:rPr>
              <a:t>x</a:t>
            </a:r>
            <a:endParaRPr kumimoji="0" lang="en-US" altLang="he-IL" sz="24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129041" name="Text Box 17"/>
          <p:cNvSpPr txBox="1">
            <a:spLocks noChangeArrowheads="1"/>
          </p:cNvSpPr>
          <p:nvPr/>
        </p:nvSpPr>
        <p:spPr bwMode="auto">
          <a:xfrm rot="251117">
            <a:off x="3417888" y="348615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 algn="r" rtl="1"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FF0000"/>
                </a:solidFill>
                <a:latin typeface="Times New Roman (Hebrew)" panose="02020603050405020304" pitchFamily="18" charset="0"/>
              </a:rPr>
              <a:t>y</a:t>
            </a:r>
            <a:endParaRPr kumimoji="0" lang="en-US" altLang="he-IL" sz="24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129042" name="Line 18"/>
          <p:cNvSpPr>
            <a:spLocks noChangeShapeType="1"/>
          </p:cNvSpPr>
          <p:nvPr/>
        </p:nvSpPr>
        <p:spPr bwMode="auto">
          <a:xfrm rot="21111337" flipH="1">
            <a:off x="4349750" y="3195638"/>
            <a:ext cx="520700" cy="2979737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43" name="Line 19"/>
          <p:cNvSpPr>
            <a:spLocks noChangeShapeType="1"/>
          </p:cNvSpPr>
          <p:nvPr/>
        </p:nvSpPr>
        <p:spPr bwMode="auto">
          <a:xfrm rot="-488663" flipH="1" flipV="1">
            <a:off x="3952875" y="3084513"/>
            <a:ext cx="622300" cy="119062"/>
          </a:xfrm>
          <a:prstGeom prst="line">
            <a:avLst/>
          </a:prstGeom>
          <a:noFill/>
          <a:ln w="12700" cap="sq">
            <a:solidFill>
              <a:srgbClr val="FF0000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44" name="Text Box 20"/>
          <p:cNvSpPr txBox="1">
            <a:spLocks noChangeArrowheads="1"/>
          </p:cNvSpPr>
          <p:nvPr/>
        </p:nvSpPr>
        <p:spPr bwMode="auto">
          <a:xfrm rot="8534">
            <a:off x="4958361" y="3266431"/>
            <a:ext cx="18133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he-IL" sz="2400" dirty="0" err="1">
                <a:solidFill>
                  <a:srgbClr val="FF0000"/>
                </a:solidFill>
                <a:latin typeface="Times New Roman (Hebrew)" panose="02020603050405020304" pitchFamily="18" charset="0"/>
              </a:rPr>
              <a:t>P</a:t>
            </a:r>
            <a:r>
              <a:rPr kumimoji="0" lang="en-US" altLang="he-IL" sz="2400" baseline="-25000" dirty="0" err="1">
                <a:solidFill>
                  <a:srgbClr val="FF0000"/>
                </a:solidFill>
                <a:latin typeface="Times New Roman (Hebrew)" panose="02020603050405020304" pitchFamily="18" charset="0"/>
              </a:rPr>
              <a:t>world</a:t>
            </a:r>
            <a:r>
              <a:rPr kumimoji="0" lang="en-US" altLang="he-IL" sz="2400" dirty="0">
                <a:solidFill>
                  <a:srgbClr val="FF0000"/>
                </a:solidFill>
                <a:latin typeface="Times New Roman (Hebrew)" panose="02020603050405020304" pitchFamily="18" charset="0"/>
              </a:rPr>
              <a:t>=(x</a:t>
            </a:r>
            <a:r>
              <a:rPr kumimoji="0" lang="en-US" altLang="he-IL" sz="2400" baseline="-25000" dirty="0">
                <a:solidFill>
                  <a:srgbClr val="FF0000"/>
                </a:solidFill>
                <a:latin typeface="Times New Roman (Hebrew)" panose="02020603050405020304" pitchFamily="18" charset="0"/>
              </a:rPr>
              <a:t>l </a:t>
            </a:r>
            <a:r>
              <a:rPr kumimoji="0" lang="en-US" altLang="he-IL" sz="2400" dirty="0" err="1">
                <a:solidFill>
                  <a:srgbClr val="FF0000"/>
                </a:solidFill>
                <a:latin typeface="Times New Roman (Hebrew)" panose="02020603050405020304" pitchFamily="18" charset="0"/>
              </a:rPr>
              <a:t>y</a:t>
            </a:r>
            <a:r>
              <a:rPr kumimoji="0" lang="en-US" altLang="he-IL" sz="2400" baseline="-25000" dirty="0" err="1">
                <a:solidFill>
                  <a:srgbClr val="FF0000"/>
                </a:solidFill>
                <a:latin typeface="Times New Roman (Hebrew)" panose="02020603050405020304" pitchFamily="18" charset="0"/>
              </a:rPr>
              <a:t>l</a:t>
            </a:r>
            <a:r>
              <a:rPr kumimoji="0" lang="en-US" altLang="he-IL" sz="2400" dirty="0">
                <a:solidFill>
                  <a:srgbClr val="FF0000"/>
                </a:solidFill>
                <a:latin typeface="Times New Roman (Hebrew)" panose="02020603050405020304" pitchFamily="18" charset="0"/>
              </a:rPr>
              <a:t>)</a:t>
            </a:r>
            <a:r>
              <a:rPr kumimoji="0" lang="en-US" altLang="he-IL" sz="2400" baseline="30000" dirty="0">
                <a:solidFill>
                  <a:srgbClr val="FF0000"/>
                </a:solidFill>
                <a:latin typeface="Times New Roman (Hebrew)" panose="02020603050405020304" pitchFamily="18" charset="0"/>
              </a:rPr>
              <a:t>T</a:t>
            </a:r>
            <a:endParaRPr kumimoji="0" lang="en-US" altLang="he-IL" sz="2400" dirty="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129045" name="Freeform 21"/>
          <p:cNvSpPr>
            <a:spLocks/>
          </p:cNvSpPr>
          <p:nvPr/>
        </p:nvSpPr>
        <p:spPr bwMode="auto">
          <a:xfrm>
            <a:off x="4953000" y="5486400"/>
            <a:ext cx="673100" cy="685800"/>
          </a:xfrm>
          <a:custGeom>
            <a:avLst/>
            <a:gdLst>
              <a:gd name="T0" fmla="*/ 0 w 424"/>
              <a:gd name="T1" fmla="*/ 0 h 432"/>
              <a:gd name="T2" fmla="*/ 2147483646 w 424"/>
              <a:gd name="T3" fmla="*/ 2147483646 h 432"/>
              <a:gd name="T4" fmla="*/ 2147483646 w 424"/>
              <a:gd name="T5" fmla="*/ 2147483646 h 432"/>
              <a:gd name="T6" fmla="*/ 0 60000 65536"/>
              <a:gd name="T7" fmla="*/ 0 60000 65536"/>
              <a:gd name="T8" fmla="*/ 0 60000 65536"/>
              <a:gd name="T9" fmla="*/ 0 w 424"/>
              <a:gd name="T10" fmla="*/ 0 h 432"/>
              <a:gd name="T11" fmla="*/ 424 w 424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4" h="432">
                <a:moveTo>
                  <a:pt x="0" y="0"/>
                </a:moveTo>
                <a:cubicBezTo>
                  <a:pt x="172" y="84"/>
                  <a:pt x="344" y="168"/>
                  <a:pt x="384" y="240"/>
                </a:cubicBezTo>
                <a:cubicBezTo>
                  <a:pt x="424" y="312"/>
                  <a:pt x="264" y="400"/>
                  <a:pt x="240" y="432"/>
                </a:cubicBez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9046" name="Text Box 22"/>
          <p:cNvSpPr txBox="1">
            <a:spLocks noChangeArrowheads="1"/>
          </p:cNvSpPr>
          <p:nvPr/>
        </p:nvSpPr>
        <p:spPr bwMode="auto">
          <a:xfrm>
            <a:off x="4648200" y="5638800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 algn="r" rtl="1">
              <a:spcBef>
                <a:spcPct val="0"/>
              </a:spcBef>
              <a:buClrTx/>
              <a:buFontTx/>
              <a:buNone/>
            </a:pPr>
            <a:r>
              <a:rPr kumimoji="0" lang="en-US" altLang="he-IL" sz="2400">
                <a:solidFill>
                  <a:schemeClr val="tx1"/>
                </a:solidFill>
                <a:latin typeface="Symbol" panose="05050102010706020507" pitchFamily="18" charset="2"/>
              </a:rPr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81538" y="1514924"/>
                <a:ext cx="3523144" cy="805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rgbClr val="008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008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b="0" i="0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b="0" i="1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b="0" i="0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in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0" smtClean="0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in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  <m:r>
                                  <a:rPr lang="en-US" i="1">
                                    <a:solidFill>
                                      <a:srgbClr val="008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8000"/>
                              </a:solidFill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538" y="1514924"/>
                <a:ext cx="3523144" cy="80567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4727051"/>
      </p:ext>
    </p:extLst>
  </p:cSld>
  <p:clrMapOvr>
    <a:masterClrMapping/>
  </p:clrMapOvr>
  <p:transition spd="slow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BC6B65DC-B31D-4643-9111-80F80CFF70B5}" type="slidenum">
              <a:rPr kumimoji="0" lang="he-IL" altLang="en-US" sz="16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57</a:t>
            </a:fld>
            <a:endParaRPr kumimoji="0" lang="en-US" altLang="en-US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1075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t>Computer Vision by Y. Moses</a:t>
            </a:r>
          </a:p>
        </p:txBody>
      </p:sp>
      <p:sp>
        <p:nvSpPr>
          <p:cNvPr id="13107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Rotation in 3D</a:t>
            </a:r>
            <a:endParaRPr lang="en-GB" alt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1077" name="Rectangle 1027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he-IL" dirty="0"/>
                  <a:t>Let </a:t>
                </a:r>
                <a:r>
                  <a:rPr lang="en-US" altLang="he-IL" dirty="0">
                    <a:solidFill>
                      <a:srgbClr val="008000"/>
                    </a:solidFill>
                  </a:rPr>
                  <a:t>R </a:t>
                </a:r>
                <a:r>
                  <a:rPr lang="en-US" altLang="he-IL" dirty="0"/>
                  <a:t>be a rotation matrix </a:t>
                </a:r>
                <a:r>
                  <a:rPr lang="en-US" altLang="he-IL" sz="2800" dirty="0"/>
                  <a:t>(</a:t>
                </a:r>
                <a:r>
                  <a:rPr lang="en-US" altLang="he-IL" sz="2800" dirty="0">
                    <a:solidFill>
                      <a:srgbClr val="008000"/>
                    </a:solidFill>
                  </a:rPr>
                  <a:t>RR</a:t>
                </a:r>
                <a:r>
                  <a:rPr lang="en-US" altLang="he-IL" sz="2800" baseline="30000" dirty="0">
                    <a:solidFill>
                      <a:srgbClr val="008000"/>
                    </a:solidFill>
                  </a:rPr>
                  <a:t>T</a:t>
                </a:r>
                <a:r>
                  <a:rPr lang="en-US" altLang="he-IL" sz="2800" dirty="0">
                    <a:solidFill>
                      <a:srgbClr val="008000"/>
                    </a:solidFill>
                  </a:rPr>
                  <a:t>=I</a:t>
                </a:r>
                <a:r>
                  <a:rPr lang="en-US" altLang="he-IL" sz="2800" dirty="0"/>
                  <a:t>).</a:t>
                </a:r>
                <a:endParaRPr lang="en-US" altLang="he-IL" dirty="0"/>
              </a:p>
              <a:p>
                <a:r>
                  <a:rPr lang="en-US" altLang="he-IL" dirty="0"/>
                  <a:t>Cartesian:  </a:t>
                </a:r>
                <a:r>
                  <a:rPr lang="en-US" altLang="he-IL" i="1" dirty="0" err="1">
                    <a:solidFill>
                      <a:srgbClr val="008000"/>
                    </a:solidFill>
                  </a:rPr>
                  <a:t>P</a:t>
                </a:r>
                <a:r>
                  <a:rPr lang="en-US" altLang="he-IL" i="1" baseline="-25000" dirty="0" err="1">
                    <a:solidFill>
                      <a:srgbClr val="008000"/>
                    </a:solidFill>
                  </a:rPr>
                  <a:t>Cam</a:t>
                </a:r>
                <a:r>
                  <a:rPr lang="en-US" altLang="he-IL" i="1" dirty="0">
                    <a:solidFill>
                      <a:srgbClr val="008000"/>
                    </a:solidFill>
                  </a:rPr>
                  <a:t>=</a:t>
                </a:r>
                <a:r>
                  <a:rPr lang="en-US" altLang="he-IL" i="1" dirty="0" err="1">
                    <a:solidFill>
                      <a:srgbClr val="008000"/>
                    </a:solidFill>
                  </a:rPr>
                  <a:t>RP</a:t>
                </a:r>
                <a:r>
                  <a:rPr lang="en-US" altLang="he-IL" i="1" baseline="-25000" dirty="0" err="1">
                    <a:solidFill>
                      <a:srgbClr val="008000"/>
                    </a:solidFill>
                  </a:rPr>
                  <a:t>world</a:t>
                </a:r>
                <a:endParaRPr lang="en-US" altLang="he-IL" i="1" baseline="-25000" dirty="0">
                  <a:solidFill>
                    <a:srgbClr val="008000"/>
                  </a:solidFill>
                </a:endParaRPr>
              </a:p>
              <a:p>
                <a:r>
                  <a:rPr lang="en-US" altLang="he-IL" dirty="0"/>
                  <a:t>Homogeneous: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𝐶𝑎𝑚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𝑤𝑜𝑟𝑙𝑑</m:t>
                        </m:r>
                      </m:sub>
                    </m:sSub>
                  </m:oMath>
                </a14:m>
                <a:br>
                  <a:rPr lang="en-US" altLang="he-IL" dirty="0"/>
                </a:br>
                <a:r>
                  <a:rPr lang="en-US" altLang="he-IL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he-IL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he-IL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he-IL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he-IL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he-IL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𝑐𝑎𝑚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he-IL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he-IL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he-IL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𝑐𝑎𝑚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he-IL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he-IL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altLang="he-IL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𝑐𝑎𝑚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he-IL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r>
                        <a:rPr lang="en-US" altLang="he-IL" b="0" i="1" smtClean="0">
                          <a:solidFill>
                            <a:srgbClr val="0066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he-IL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he-IL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he-IL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</m:t>
                              </m:r>
                              <m:r>
                                <a:rPr lang="en-US" altLang="he-IL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he-IL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altLang="he-IL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altLang="he-IL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altLang="he-IL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he-IL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 </m:t>
                              </m:r>
                              <m:r>
                                <a:rPr lang="en-US" altLang="he-IL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he-IL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he-IL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he-IL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he-IL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he-IL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he-IL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he-IL" b="0" i="1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  <m:d>
                        <m:dPr>
                          <m:ctrlPr>
                            <a:rPr lang="en-US" altLang="he-IL" i="1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he-IL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altLang="he-IL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he-IL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he-IL" b="0" i="1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𝑤𝑜𝑟𝑙𝑑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he-IL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he-IL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altLang="he-IL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𝑤𝑜𝑟𝑙𝑑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he-IL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he-IL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b>
                                  <m:r>
                                    <a:rPr lang="en-US" altLang="he-IL" i="1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𝑐𝑤𝑜𝑟𝑙𝑑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he-IL" i="1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altLang="he-IL" dirty="0"/>
              </a:p>
              <a:p>
                <a:endParaRPr lang="en-GB" altLang="he-IL" dirty="0"/>
              </a:p>
            </p:txBody>
          </p:sp>
        </mc:Choice>
        <mc:Fallback xmlns="">
          <p:sp>
            <p:nvSpPr>
              <p:cNvPr id="131077" name="Rectangle 102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1639" t="-1898" b="-7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501266" y="942846"/>
            <a:ext cx="881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Rounded Rectangle 6"/>
          <p:cNvSpPr/>
          <p:nvPr/>
        </p:nvSpPr>
        <p:spPr bwMode="auto">
          <a:xfrm>
            <a:off x="2846566" y="4603805"/>
            <a:ext cx="1455090" cy="1739845"/>
          </a:xfrm>
          <a:prstGeom prst="roundRect">
            <a:avLst/>
          </a:prstGeom>
          <a:solidFill>
            <a:schemeClr val="bg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 (Hebrew)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207647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932BBBBF-E1E6-4342-8C1D-9EA571833BD7}" type="slidenum">
              <a:rPr kumimoji="0" lang="he-IL" altLang="en-US" sz="16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58</a:t>
            </a:fld>
            <a:endParaRPr kumimoji="0" lang="en-US" altLang="en-US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3123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t>Computer Vision by Y. Moses</a:t>
            </a:r>
          </a:p>
        </p:txBody>
      </p:sp>
      <p:sp>
        <p:nvSpPr>
          <p:cNvPr id="13312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772400" cy="1143000"/>
          </a:xfrm>
        </p:spPr>
        <p:txBody>
          <a:bodyPr/>
          <a:lstStyle/>
          <a:p>
            <a:r>
              <a:rPr lang="en-US" altLang="he-IL" dirty="0"/>
              <a:t>Translation and Rotation</a:t>
            </a:r>
            <a:br>
              <a:rPr lang="en-US" altLang="he-IL" dirty="0"/>
            </a:br>
            <a:r>
              <a:rPr lang="en-US" altLang="he-IL" sz="3200" dirty="0" err="1">
                <a:solidFill>
                  <a:srgbClr val="008000"/>
                </a:solidFill>
              </a:rPr>
              <a:t>P</a:t>
            </a:r>
            <a:r>
              <a:rPr lang="en-US" altLang="he-IL" sz="3200" baseline="-25000" dirty="0" err="1">
                <a:solidFill>
                  <a:srgbClr val="008000"/>
                </a:solidFill>
              </a:rPr>
              <a:t>camera</a:t>
            </a:r>
            <a:r>
              <a:rPr lang="en-US" altLang="he-IL" sz="3200" dirty="0"/>
              <a:t>=R(</a:t>
            </a:r>
            <a:r>
              <a:rPr lang="en-US" altLang="he-IL" sz="3200" dirty="0" err="1">
                <a:solidFill>
                  <a:srgbClr val="FF0000"/>
                </a:solidFill>
              </a:rPr>
              <a:t>P</a:t>
            </a:r>
            <a:r>
              <a:rPr lang="en-US" altLang="he-IL" sz="3200" baseline="-25000" dirty="0" err="1">
                <a:solidFill>
                  <a:srgbClr val="FF0000"/>
                </a:solidFill>
              </a:rPr>
              <a:t>world</a:t>
            </a:r>
            <a:r>
              <a:rPr lang="en-US" altLang="he-IL" sz="3200" dirty="0"/>
              <a:t>-T)</a:t>
            </a:r>
            <a:endParaRPr lang="en-US" altLang="he-IL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430338" y="1646238"/>
            <a:ext cx="5735637" cy="4383087"/>
            <a:chOff x="901" y="1037"/>
            <a:chExt cx="3613" cy="2761"/>
          </a:xfrm>
        </p:grpSpPr>
        <p:grpSp>
          <p:nvGrpSpPr>
            <p:cNvPr id="133136" name="Group 5"/>
            <p:cNvGrpSpPr>
              <a:grpSpLocks/>
            </p:cNvGrpSpPr>
            <p:nvPr/>
          </p:nvGrpSpPr>
          <p:grpSpPr bwMode="auto">
            <a:xfrm>
              <a:off x="901" y="1037"/>
              <a:ext cx="3613" cy="2761"/>
              <a:chOff x="901" y="1037"/>
              <a:chExt cx="3613" cy="2761"/>
            </a:xfrm>
          </p:grpSpPr>
          <p:grpSp>
            <p:nvGrpSpPr>
              <p:cNvPr id="133138" name="Group 6"/>
              <p:cNvGrpSpPr>
                <a:grpSpLocks/>
              </p:cNvGrpSpPr>
              <p:nvPr/>
            </p:nvGrpSpPr>
            <p:grpSpPr bwMode="auto">
              <a:xfrm rot="3478857">
                <a:off x="1629" y="1018"/>
                <a:ext cx="2167" cy="2205"/>
                <a:chOff x="3131" y="1833"/>
                <a:chExt cx="1074" cy="774"/>
              </a:xfrm>
            </p:grpSpPr>
            <p:sp>
              <p:nvSpPr>
                <p:cNvPr id="133145" name="Line 7"/>
                <p:cNvSpPr>
                  <a:spLocks noChangeShapeType="1"/>
                </p:cNvSpPr>
                <p:nvPr/>
              </p:nvSpPr>
              <p:spPr bwMode="auto">
                <a:xfrm>
                  <a:off x="3131" y="2607"/>
                  <a:ext cx="1069" cy="0"/>
                </a:xfrm>
                <a:prstGeom prst="line">
                  <a:avLst/>
                </a:prstGeom>
                <a:noFill/>
                <a:ln w="28575" cap="sq">
                  <a:solidFill>
                    <a:srgbClr val="008000"/>
                  </a:solidFill>
                  <a:round/>
                  <a:headEnd type="arrow" w="med" len="med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146" name="Line 8"/>
                <p:cNvSpPr>
                  <a:spLocks noChangeShapeType="1"/>
                </p:cNvSpPr>
                <p:nvPr/>
              </p:nvSpPr>
              <p:spPr bwMode="auto">
                <a:xfrm flipV="1">
                  <a:off x="4205" y="1833"/>
                  <a:ext cx="0" cy="774"/>
                </a:xfrm>
                <a:prstGeom prst="line">
                  <a:avLst/>
                </a:prstGeom>
                <a:noFill/>
                <a:ln w="28575" cap="sq">
                  <a:solidFill>
                    <a:srgbClr val="008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33139" name="Text Box 9"/>
              <p:cNvSpPr txBox="1">
                <a:spLocks noChangeArrowheads="1"/>
              </p:cNvSpPr>
              <p:nvPr/>
            </p:nvSpPr>
            <p:spPr bwMode="auto">
              <a:xfrm>
                <a:off x="4206" y="2235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32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8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4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r" rtl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2400">
                    <a:solidFill>
                      <a:srgbClr val="008000"/>
                    </a:solidFill>
                    <a:latin typeface="Times New Roman (Hebrew)" panose="02020603050405020304" pitchFamily="18" charset="0"/>
                  </a:rPr>
                  <a:t>x</a:t>
                </a:r>
                <a:endParaRPr kumimoji="0" lang="en-US" altLang="he-IL" sz="2400">
                  <a:solidFill>
                    <a:schemeClr val="tx1"/>
                  </a:solidFill>
                  <a:latin typeface="Times New Roman (Hebrew)" panose="02020603050405020304" pitchFamily="18" charset="0"/>
                </a:endParaRPr>
              </a:p>
            </p:txBody>
          </p:sp>
          <p:sp>
            <p:nvSpPr>
              <p:cNvPr id="133140" name="Text Box 10"/>
              <p:cNvSpPr txBox="1">
                <a:spLocks noChangeArrowheads="1"/>
              </p:cNvSpPr>
              <p:nvPr/>
            </p:nvSpPr>
            <p:spPr bwMode="auto">
              <a:xfrm>
                <a:off x="901" y="1800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32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8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4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9pPr>
              </a:lstStyle>
              <a:p>
                <a:pPr algn="r" rtl="1"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en-US" sz="2400">
                    <a:solidFill>
                      <a:srgbClr val="008000"/>
                    </a:solidFill>
                    <a:latin typeface="Times New Roman (Hebrew)" panose="02020603050405020304" pitchFamily="18" charset="0"/>
                  </a:rPr>
                  <a:t>y</a:t>
                </a:r>
                <a:endParaRPr kumimoji="0" lang="en-US" altLang="he-IL" sz="2400">
                  <a:solidFill>
                    <a:schemeClr val="tx1"/>
                  </a:solidFill>
                  <a:latin typeface="Times New Roman (Hebrew)" panose="02020603050405020304" pitchFamily="18" charset="0"/>
                </a:endParaRPr>
              </a:p>
            </p:txBody>
          </p:sp>
          <p:sp>
            <p:nvSpPr>
              <p:cNvPr id="133141" name="Oval 11"/>
              <p:cNvSpPr>
                <a:spLocks noChangeArrowheads="1"/>
              </p:cNvSpPr>
              <p:nvPr/>
            </p:nvSpPr>
            <p:spPr bwMode="auto">
              <a:xfrm>
                <a:off x="2776" y="1707"/>
                <a:ext cx="47" cy="47"/>
              </a:xfrm>
              <a:prstGeom prst="ellipse">
                <a:avLst/>
              </a:prstGeom>
              <a:solidFill>
                <a:schemeClr val="accent1"/>
              </a:solidFill>
              <a:ln w="12700" cap="sq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32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8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4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endParaRPr kumimoji="0" lang="he-IL" altLang="he-IL" sz="2400">
                  <a:solidFill>
                    <a:schemeClr val="tx1"/>
                  </a:solidFill>
                  <a:latin typeface="Times New Roman (Hebrew)" panose="02020603050405020304" pitchFamily="18" charset="0"/>
                </a:endParaRPr>
              </a:p>
            </p:txBody>
          </p:sp>
          <p:sp>
            <p:nvSpPr>
              <p:cNvPr id="133142" name="Line 12"/>
              <p:cNvSpPr>
                <a:spLocks noChangeShapeType="1"/>
              </p:cNvSpPr>
              <p:nvPr/>
            </p:nvSpPr>
            <p:spPr bwMode="auto">
              <a:xfrm flipH="1">
                <a:off x="1653" y="1723"/>
                <a:ext cx="1129" cy="769"/>
              </a:xfrm>
              <a:prstGeom prst="line">
                <a:avLst/>
              </a:prstGeom>
              <a:noFill/>
              <a:ln w="12700" cap="sq">
                <a:solidFill>
                  <a:srgbClr val="008000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143" name="Text Box 13"/>
              <p:cNvSpPr txBox="1">
                <a:spLocks noChangeArrowheads="1"/>
              </p:cNvSpPr>
              <p:nvPr/>
            </p:nvSpPr>
            <p:spPr bwMode="auto">
              <a:xfrm>
                <a:off x="2889" y="1833"/>
                <a:ext cx="1099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32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8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4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he-IL" sz="2400" dirty="0" err="1">
                    <a:solidFill>
                      <a:srgbClr val="008000"/>
                    </a:solidFill>
                    <a:latin typeface="Times New Roman (Hebrew)" panose="02020603050405020304" pitchFamily="18" charset="0"/>
                  </a:rPr>
                  <a:t>P</a:t>
                </a:r>
                <a:r>
                  <a:rPr kumimoji="0" lang="en-US" altLang="he-IL" sz="2400" baseline="-25000" dirty="0" err="1">
                    <a:solidFill>
                      <a:srgbClr val="008000"/>
                    </a:solidFill>
                    <a:latin typeface="Times New Roman (Hebrew)" panose="02020603050405020304" pitchFamily="18" charset="0"/>
                  </a:rPr>
                  <a:t>cam</a:t>
                </a:r>
                <a:r>
                  <a:rPr kumimoji="0" lang="en-US" altLang="he-IL" sz="2400" dirty="0">
                    <a:solidFill>
                      <a:srgbClr val="008000"/>
                    </a:solidFill>
                    <a:latin typeface="Times New Roman (Hebrew)" panose="02020603050405020304" pitchFamily="18" charset="0"/>
                  </a:rPr>
                  <a:t>=[x</a:t>
                </a:r>
                <a:r>
                  <a:rPr kumimoji="0" lang="en-US" altLang="he-IL" sz="2400" baseline="-25000" dirty="0">
                    <a:solidFill>
                      <a:srgbClr val="008000"/>
                    </a:solidFill>
                    <a:latin typeface="Times New Roman (Hebrew)" panose="02020603050405020304" pitchFamily="18" charset="0"/>
                  </a:rPr>
                  <a:t>c </a:t>
                </a:r>
                <a:r>
                  <a:rPr kumimoji="0" lang="en-US" altLang="he-IL" sz="2400" dirty="0" err="1">
                    <a:solidFill>
                      <a:srgbClr val="008000"/>
                    </a:solidFill>
                    <a:latin typeface="Times New Roman (Hebrew)" panose="02020603050405020304" pitchFamily="18" charset="0"/>
                  </a:rPr>
                  <a:t>y</a:t>
                </a:r>
                <a:r>
                  <a:rPr kumimoji="0" lang="en-US" altLang="he-IL" sz="2400" baseline="-25000" dirty="0" err="1">
                    <a:solidFill>
                      <a:srgbClr val="008000"/>
                    </a:solidFill>
                    <a:latin typeface="Times New Roman (Hebrew)" panose="02020603050405020304" pitchFamily="18" charset="0"/>
                  </a:rPr>
                  <a:t>c</a:t>
                </a:r>
                <a:r>
                  <a:rPr kumimoji="0" lang="en-US" altLang="he-IL" sz="2400" dirty="0">
                    <a:solidFill>
                      <a:srgbClr val="008000"/>
                    </a:solidFill>
                    <a:latin typeface="Times New Roman (Hebrew)" panose="02020603050405020304" pitchFamily="18" charset="0"/>
                  </a:rPr>
                  <a:t>]</a:t>
                </a:r>
                <a:r>
                  <a:rPr kumimoji="0" lang="en-US" altLang="he-IL" sz="2400" baseline="30000" dirty="0">
                    <a:solidFill>
                      <a:srgbClr val="008000"/>
                    </a:solidFill>
                    <a:latin typeface="Times New Roman (Hebrew)" panose="02020603050405020304" pitchFamily="18" charset="0"/>
                  </a:rPr>
                  <a:t>T</a:t>
                </a:r>
                <a:endParaRPr kumimoji="0" lang="en-US" altLang="he-IL" sz="2400" dirty="0">
                  <a:solidFill>
                    <a:srgbClr val="008000"/>
                  </a:solidFill>
                  <a:latin typeface="Times New Roman (Hebrew)" panose="02020603050405020304" pitchFamily="18" charset="0"/>
                </a:endParaRPr>
              </a:p>
            </p:txBody>
          </p:sp>
          <p:sp>
            <p:nvSpPr>
              <p:cNvPr id="133144" name="Text Box 14"/>
              <p:cNvSpPr txBox="1">
                <a:spLocks noChangeArrowheads="1"/>
              </p:cNvSpPr>
              <p:nvPr/>
            </p:nvSpPr>
            <p:spPr bwMode="auto">
              <a:xfrm>
                <a:off x="2045" y="3507"/>
                <a:ext cx="234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32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8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4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990099"/>
                  </a:buClr>
                  <a:buFont typeface="Wingdings" panose="05000000000000000000" pitchFamily="2" charset="2"/>
                  <a:buChar char="§"/>
                  <a:defRPr kumimoji="1" sz="2000">
                    <a:solidFill>
                      <a:srgbClr val="003399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FontTx/>
                  <a:buNone/>
                </a:pPr>
                <a:r>
                  <a:rPr kumimoji="0" lang="en-US" altLang="he-IL" sz="2400" dirty="0">
                    <a:solidFill>
                      <a:srgbClr val="FF0000"/>
                    </a:solidFill>
                    <a:latin typeface="Times New Roman (Hebrew)" panose="02020603050405020304" pitchFamily="18" charset="0"/>
                  </a:rPr>
                  <a:t>T</a:t>
                </a:r>
              </a:p>
            </p:txBody>
          </p:sp>
        </p:grpSp>
        <p:sp>
          <p:nvSpPr>
            <p:cNvPr id="133137" name="Line 15"/>
            <p:cNvSpPr>
              <a:spLocks noChangeShapeType="1"/>
            </p:cNvSpPr>
            <p:nvPr/>
          </p:nvSpPr>
          <p:spPr bwMode="auto">
            <a:xfrm>
              <a:off x="2798" y="1729"/>
              <a:ext cx="715" cy="1156"/>
            </a:xfrm>
            <a:prstGeom prst="line">
              <a:avLst/>
            </a:prstGeom>
            <a:noFill/>
            <a:ln w="12700" cap="sq">
              <a:solidFill>
                <a:srgbClr val="008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814513" y="1466850"/>
            <a:ext cx="4792660" cy="2973388"/>
            <a:chOff x="1143" y="919"/>
            <a:chExt cx="3019" cy="1873"/>
          </a:xfrm>
        </p:grpSpPr>
        <p:grpSp>
          <p:nvGrpSpPr>
            <p:cNvPr id="133128" name="Group 17"/>
            <p:cNvGrpSpPr>
              <a:grpSpLocks/>
            </p:cNvGrpSpPr>
            <p:nvPr/>
          </p:nvGrpSpPr>
          <p:grpSpPr bwMode="auto">
            <a:xfrm rot="5915435">
              <a:off x="1585" y="766"/>
              <a:ext cx="1691" cy="2168"/>
              <a:chOff x="3131" y="1833"/>
              <a:chExt cx="1074" cy="774"/>
            </a:xfrm>
          </p:grpSpPr>
          <p:sp>
            <p:nvSpPr>
              <p:cNvPr id="133134" name="Line 18"/>
              <p:cNvSpPr>
                <a:spLocks noChangeShapeType="1"/>
              </p:cNvSpPr>
              <p:nvPr/>
            </p:nvSpPr>
            <p:spPr bwMode="auto">
              <a:xfrm>
                <a:off x="3131" y="2607"/>
                <a:ext cx="1069" cy="0"/>
              </a:xfrm>
              <a:prstGeom prst="line">
                <a:avLst/>
              </a:prstGeom>
              <a:noFill/>
              <a:ln w="28575" cap="sq">
                <a:solidFill>
                  <a:srgbClr val="FF0000"/>
                </a:solidFill>
                <a:round/>
                <a:headEnd type="arrow" w="med" len="med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135" name="Line 19"/>
              <p:cNvSpPr>
                <a:spLocks noChangeShapeType="1"/>
              </p:cNvSpPr>
              <p:nvPr/>
            </p:nvSpPr>
            <p:spPr bwMode="auto">
              <a:xfrm flipV="1">
                <a:off x="4205" y="1833"/>
                <a:ext cx="0" cy="774"/>
              </a:xfrm>
              <a:prstGeom prst="line">
                <a:avLst/>
              </a:prstGeom>
              <a:noFill/>
              <a:ln w="28575" cap="sq">
                <a:solidFill>
                  <a:srgbClr val="FF0000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3129" name="Text Box 20"/>
            <p:cNvSpPr txBox="1">
              <a:spLocks noChangeArrowheads="1"/>
            </p:cNvSpPr>
            <p:nvPr/>
          </p:nvSpPr>
          <p:spPr bwMode="auto">
            <a:xfrm>
              <a:off x="3042" y="2504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rgbClr val="003399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rgbClr val="003399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rgbClr val="003399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9pPr>
            </a:lstStyle>
            <a:p>
              <a:pPr algn="r" rtl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>
                  <a:solidFill>
                    <a:srgbClr val="FF0000"/>
                  </a:solidFill>
                  <a:latin typeface="Times New Roman (Hebrew)" panose="02020603050405020304" pitchFamily="18" charset="0"/>
                </a:rPr>
                <a:t>x</a:t>
              </a:r>
              <a:endParaRPr kumimoji="0" lang="en-US" altLang="he-IL" sz="2400">
                <a:solidFill>
                  <a:schemeClr val="tx1"/>
                </a:solidFill>
                <a:latin typeface="Times New Roman (Hebrew)" panose="02020603050405020304" pitchFamily="18" charset="0"/>
              </a:endParaRPr>
            </a:p>
          </p:txBody>
        </p:sp>
        <p:sp>
          <p:nvSpPr>
            <p:cNvPr id="133130" name="Text Box 21"/>
            <p:cNvSpPr txBox="1">
              <a:spLocks noChangeArrowheads="1"/>
            </p:cNvSpPr>
            <p:nvPr/>
          </p:nvSpPr>
          <p:spPr bwMode="auto">
            <a:xfrm>
              <a:off x="1143" y="919"/>
              <a:ext cx="30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rgbClr val="003399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rgbClr val="003399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rgbClr val="003399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9pPr>
            </a:lstStyle>
            <a:p>
              <a:pPr algn="r" rtl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>
                  <a:solidFill>
                    <a:srgbClr val="FF0000"/>
                  </a:solidFill>
                  <a:latin typeface="Times New Roman (Hebrew)" panose="02020603050405020304" pitchFamily="18" charset="0"/>
                </a:rPr>
                <a:t>y</a:t>
              </a:r>
              <a:endParaRPr kumimoji="0" lang="en-US" altLang="he-IL" sz="2400">
                <a:solidFill>
                  <a:schemeClr val="tx1"/>
                </a:solidFill>
                <a:latin typeface="Times New Roman (Hebrew)" panose="02020603050405020304" pitchFamily="18" charset="0"/>
              </a:endParaRPr>
            </a:p>
          </p:txBody>
        </p:sp>
        <p:sp>
          <p:nvSpPr>
            <p:cNvPr id="133131" name="Line 22"/>
            <p:cNvSpPr>
              <a:spLocks noChangeShapeType="1"/>
            </p:cNvSpPr>
            <p:nvPr/>
          </p:nvSpPr>
          <p:spPr bwMode="auto">
            <a:xfrm flipH="1">
              <a:off x="2628" y="1734"/>
              <a:ext cx="165" cy="998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32" name="Line 23"/>
            <p:cNvSpPr>
              <a:spLocks noChangeShapeType="1"/>
            </p:cNvSpPr>
            <p:nvPr/>
          </p:nvSpPr>
          <p:spPr bwMode="auto">
            <a:xfrm flipH="1" flipV="1">
              <a:off x="1380" y="1516"/>
              <a:ext cx="1418" cy="213"/>
            </a:xfrm>
            <a:prstGeom prst="line">
              <a:avLst/>
            </a:prstGeom>
            <a:noFill/>
            <a:ln w="12700" cap="sq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33" name="Text Box 24"/>
            <p:cNvSpPr txBox="1">
              <a:spLocks noChangeArrowheads="1"/>
            </p:cNvSpPr>
            <p:nvPr/>
          </p:nvSpPr>
          <p:spPr bwMode="auto">
            <a:xfrm>
              <a:off x="2907" y="1503"/>
              <a:ext cx="125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rgbClr val="003399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rgbClr val="003399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rgbClr val="003399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he-IL" sz="2400" dirty="0" err="1">
                  <a:solidFill>
                    <a:srgbClr val="FF0000"/>
                  </a:solidFill>
                  <a:latin typeface="Times New Roman (Hebrew)" panose="02020603050405020304" pitchFamily="18" charset="0"/>
                </a:rPr>
                <a:t>P</a:t>
              </a:r>
              <a:r>
                <a:rPr kumimoji="0" lang="en-US" altLang="he-IL" sz="2400" baseline="-25000" dirty="0" err="1">
                  <a:solidFill>
                    <a:srgbClr val="FF0000"/>
                  </a:solidFill>
                  <a:latin typeface="Times New Roman (Hebrew)" panose="02020603050405020304" pitchFamily="18" charset="0"/>
                </a:rPr>
                <a:t>world</a:t>
              </a:r>
              <a:r>
                <a:rPr kumimoji="0" lang="en-US" altLang="he-IL" sz="2400" dirty="0">
                  <a:solidFill>
                    <a:srgbClr val="FF0000"/>
                  </a:solidFill>
                  <a:latin typeface="Times New Roman (Hebrew)" panose="02020603050405020304" pitchFamily="18" charset="0"/>
                </a:rPr>
                <a:t>=[</a:t>
              </a:r>
              <a:r>
                <a:rPr kumimoji="0" lang="en-US" altLang="he-IL" sz="2400" dirty="0" err="1">
                  <a:solidFill>
                    <a:srgbClr val="FF0000"/>
                  </a:solidFill>
                  <a:latin typeface="Times New Roman (Hebrew)" panose="02020603050405020304" pitchFamily="18" charset="0"/>
                </a:rPr>
                <a:t>x</a:t>
              </a:r>
              <a:r>
                <a:rPr kumimoji="0" lang="en-US" altLang="he-IL" sz="2400" baseline="-25000" dirty="0" err="1">
                  <a:solidFill>
                    <a:srgbClr val="FF0000"/>
                  </a:solidFill>
                  <a:latin typeface="Times New Roman (Hebrew)" panose="02020603050405020304" pitchFamily="18" charset="0"/>
                </a:rPr>
                <a:t>w</a:t>
              </a:r>
              <a:r>
                <a:rPr kumimoji="0" lang="en-US" altLang="he-IL" sz="2400" baseline="-25000" dirty="0">
                  <a:solidFill>
                    <a:srgbClr val="FF0000"/>
                  </a:solidFill>
                  <a:latin typeface="Times New Roman (Hebrew)" panose="02020603050405020304" pitchFamily="18" charset="0"/>
                </a:rPr>
                <a:t> </a:t>
              </a:r>
              <a:r>
                <a:rPr kumimoji="0" lang="en-US" altLang="he-IL" sz="2400" dirty="0" err="1">
                  <a:solidFill>
                    <a:srgbClr val="FF0000"/>
                  </a:solidFill>
                  <a:latin typeface="Times New Roman (Hebrew)" panose="02020603050405020304" pitchFamily="18" charset="0"/>
                </a:rPr>
                <a:t>y</a:t>
              </a:r>
              <a:r>
                <a:rPr kumimoji="0" lang="en-US" altLang="he-IL" sz="2400" baseline="-25000" dirty="0" err="1">
                  <a:solidFill>
                    <a:srgbClr val="FF0000"/>
                  </a:solidFill>
                  <a:latin typeface="Times New Roman (Hebrew)" panose="02020603050405020304" pitchFamily="18" charset="0"/>
                </a:rPr>
                <a:t>w</a:t>
              </a:r>
              <a:r>
                <a:rPr kumimoji="0" lang="en-US" altLang="he-IL" sz="2400" dirty="0">
                  <a:solidFill>
                    <a:srgbClr val="FF0000"/>
                  </a:solidFill>
                  <a:latin typeface="Times New Roman (Hebrew)" panose="02020603050405020304" pitchFamily="18" charset="0"/>
                </a:rPr>
                <a:t>]</a:t>
              </a:r>
              <a:r>
                <a:rPr kumimoji="0" lang="en-US" altLang="he-IL" sz="2400" baseline="30000" dirty="0">
                  <a:solidFill>
                    <a:srgbClr val="FF0000"/>
                  </a:solidFill>
                  <a:latin typeface="Times New Roman (Hebrew)" panose="02020603050405020304" pitchFamily="18" charset="0"/>
                </a:rPr>
                <a:t>T</a:t>
              </a:r>
              <a:endParaRPr kumimoji="0" lang="en-US" altLang="he-IL" sz="2400" dirty="0">
                <a:solidFill>
                  <a:schemeClr val="tx1"/>
                </a:solidFill>
                <a:latin typeface="Times New Roman (Hebrew)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254409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Number Placeholder 5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7C5F84FB-BD32-48DB-982C-ECD297D1CC74}" type="slidenum">
              <a:rPr kumimoji="0" lang="he-IL" altLang="en-US" sz="16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59</a:t>
            </a:fld>
            <a:endParaRPr kumimoji="0" lang="en-US" altLang="en-US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5171" name="Footer Placeholder 6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t>Computer Vision by Y. Moses</a:t>
            </a:r>
          </a:p>
        </p:txBody>
      </p:sp>
      <p:sp>
        <p:nvSpPr>
          <p:cNvPr id="135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3D Rigid Transformation</a:t>
            </a:r>
            <a:endParaRPr lang="en-GB" alt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173" name="Rectangle 3"/>
              <p:cNvSpPr>
                <a:spLocks noGrp="1" noChangeArrowheads="1"/>
              </p:cNvSpPr>
              <p:nvPr>
                <p:ph type="body" sz="half" idx="4294967295"/>
              </p:nvPr>
            </p:nvSpPr>
            <p:spPr>
              <a:xfrm>
                <a:off x="384175" y="1905244"/>
                <a:ext cx="8074025" cy="4194175"/>
              </a:xfrm>
            </p:spPr>
            <p:txBody>
              <a:bodyPr/>
              <a:lstStyle/>
              <a:p>
                <a:r>
                  <a:rPr lang="en-US" altLang="he-IL" sz="2800" dirty="0"/>
                  <a:t>Let </a:t>
                </a:r>
                <a:r>
                  <a:rPr lang="en-US" altLang="he-IL" sz="2800" dirty="0">
                    <a:solidFill>
                      <a:srgbClr val="008000"/>
                    </a:solidFill>
                  </a:rPr>
                  <a:t>R </a:t>
                </a:r>
                <a:r>
                  <a:rPr lang="en-US" altLang="he-IL" sz="2800" dirty="0"/>
                  <a:t>be a rotation matrix, </a:t>
                </a:r>
                <a:r>
                  <a:rPr lang="en-US" altLang="he-IL" sz="2800" dirty="0">
                    <a:solidFill>
                      <a:srgbClr val="008000"/>
                    </a:solidFill>
                  </a:rPr>
                  <a:t>T </a:t>
                </a:r>
                <a:r>
                  <a:rPr lang="en-US" altLang="he-IL" sz="2800" dirty="0"/>
                  <a:t>be a  translation vector</a:t>
                </a:r>
              </a:p>
              <a:p>
                <a:r>
                  <a:rPr lang="en-US" altLang="he-IL" sz="2800" dirty="0" err="1"/>
                  <a:t>Caretesian</a:t>
                </a:r>
                <a:r>
                  <a:rPr lang="en-US" altLang="he-IL" sz="2800" dirty="0"/>
                  <a:t> :    </a:t>
                </a:r>
                <a:r>
                  <a:rPr lang="en-US" altLang="he-IL" sz="2800" dirty="0" err="1">
                    <a:solidFill>
                      <a:srgbClr val="008000"/>
                    </a:solidFill>
                  </a:rPr>
                  <a:t>P</a:t>
                </a:r>
                <a:r>
                  <a:rPr lang="en-US" altLang="he-IL" sz="2800" baseline="-25000" dirty="0" err="1">
                    <a:solidFill>
                      <a:srgbClr val="008000"/>
                    </a:solidFill>
                  </a:rPr>
                  <a:t>camera</a:t>
                </a:r>
                <a:r>
                  <a:rPr lang="en-US" altLang="he-IL" sz="2800" dirty="0">
                    <a:solidFill>
                      <a:srgbClr val="008000"/>
                    </a:solidFill>
                  </a:rPr>
                  <a:t>=R(</a:t>
                </a:r>
                <a:r>
                  <a:rPr lang="en-US" altLang="he-IL" sz="2800" dirty="0" err="1">
                    <a:solidFill>
                      <a:srgbClr val="008000"/>
                    </a:solidFill>
                  </a:rPr>
                  <a:t>P</a:t>
                </a:r>
                <a:r>
                  <a:rPr lang="en-US" altLang="he-IL" sz="2800" baseline="-25000" dirty="0" err="1">
                    <a:solidFill>
                      <a:srgbClr val="008000"/>
                    </a:solidFill>
                  </a:rPr>
                  <a:t>world</a:t>
                </a:r>
                <a:r>
                  <a:rPr lang="en-US" altLang="he-IL" sz="2800" dirty="0">
                    <a:solidFill>
                      <a:srgbClr val="008000"/>
                    </a:solidFill>
                  </a:rPr>
                  <a:t>-T)</a:t>
                </a:r>
              </a:p>
              <a:p>
                <a:r>
                  <a:rPr lang="en-US" altLang="he-IL" sz="2800" dirty="0"/>
                  <a:t>Homogeneous: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8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he-IL" sz="28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he-IL" sz="28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he-IL" sz="28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𝑐𝑎𝑚𝑒𝑟𝑎</m:t>
                        </m:r>
                      </m:sub>
                    </m:sSub>
                    <m:r>
                      <a:rPr lang="en-US" altLang="he-IL" sz="2800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he-IL" sz="28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he-IL" sz="2800" b="0" i="0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he-IL" sz="2800" b="0" i="0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ext</m:t>
                        </m:r>
                      </m:sub>
                    </m:sSub>
                    <m:sSub>
                      <m:sSubPr>
                        <m:ctrlPr>
                          <a:rPr lang="en-US" altLang="he-IL" sz="28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he-IL" sz="28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he-IL" sz="28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acc>
                      </m:e>
                      <m:sub>
                        <m:r>
                          <a:rPr lang="en-US" altLang="he-IL" sz="28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𝑤𝑜𝑟𝑙𝑑</m:t>
                        </m:r>
                      </m:sub>
                    </m:sSub>
                  </m:oMath>
                </a14:m>
                <a:r>
                  <a:rPr lang="en-US" altLang="he-IL" sz="2800" dirty="0"/>
                  <a:t>	where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4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sz="24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he-IL" sz="24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𝑒𝑥𝑡</m:t>
                        </m:r>
                      </m:sub>
                    </m:sSub>
                    <m:r>
                      <a:rPr lang="en-US" altLang="he-IL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he-IL" sz="24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sz="24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he-IL" sz="24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𝑟𝑜𝑡</m:t>
                        </m:r>
                      </m:sub>
                    </m:sSub>
                    <m:sSub>
                      <m:sSubPr>
                        <m:ctrlPr>
                          <a:rPr lang="en-US" altLang="he-IL" sz="24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sz="24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he-IL" sz="2400" b="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𝑡𝑟𝑎𝑛𝑠</m:t>
                        </m:r>
                      </m:sub>
                    </m:sSub>
                  </m:oMath>
                </a14:m>
                <a:endParaRPr lang="en-GB" altLang="he-IL" sz="2400" dirty="0"/>
              </a:p>
            </p:txBody>
          </p:sp>
        </mc:Choice>
        <mc:Fallback xmlns="">
          <p:sp>
            <p:nvSpPr>
              <p:cNvPr id="13517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384175" y="1905244"/>
                <a:ext cx="8074025" cy="4194175"/>
              </a:xfrm>
              <a:blipFill rotWithShape="0">
                <a:blip r:embed="rId3"/>
                <a:stretch>
                  <a:fillRect l="-1283" t="-15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98224" y="4130039"/>
            <a:ext cx="2844667" cy="18001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</p:pic>
      <p:sp>
        <p:nvSpPr>
          <p:cNvPr id="7" name="Rounded Rectangle 6"/>
          <p:cNvSpPr/>
          <p:nvPr/>
        </p:nvSpPr>
        <p:spPr bwMode="auto">
          <a:xfrm>
            <a:off x="5494338" y="4330418"/>
            <a:ext cx="1606177" cy="1394521"/>
          </a:xfrm>
          <a:prstGeom prst="roundRect">
            <a:avLst/>
          </a:prstGeom>
          <a:solidFill>
            <a:schemeClr val="bg1"/>
          </a:solidFill>
          <a:ln w="12700" cap="sq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e-IL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 (Hebrew)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67026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Different Focal Length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Compte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dirty="0">
                  <a:solidFill>
                    <a:srgbClr val="008000"/>
                  </a:solidFill>
                </a:endParaRP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US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𝑓𝑇</m:t>
                        </m:r>
                      </m:num>
                      <m:den>
                        <m:r>
                          <a:rPr lang="en-US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lang="en-US" dirty="0">
                  <a:solidFill>
                    <a:srgbClr val="008000"/>
                  </a:solidFill>
                </a:endParaRPr>
              </a:p>
              <a:p>
                <a:endParaRPr lang="en-US" dirty="0">
                  <a:solidFill>
                    <a:srgbClr val="008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639" t="-2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7510C76D-B014-4D53-951F-DA4DE646BCB7}" type="slidenum">
              <a:rPr lang="he-IL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Computer Vision by Y. Moses</a:t>
            </a: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3387725" y="4867275"/>
            <a:ext cx="143192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3625850" y="5459413"/>
            <a:ext cx="4746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he-IL" sz="1600" b="1">
                <a:solidFill>
                  <a:srgbClr val="FF0000"/>
                </a:solidFill>
                <a:latin typeface="Times New Roman (Hebrew)" panose="02020603050405020304" pitchFamily="18" charset="0"/>
              </a:rPr>
              <a:t>O</a:t>
            </a:r>
            <a:r>
              <a:rPr kumimoji="0" lang="en-US" altLang="he-IL" sz="1600" baseline="-25000">
                <a:solidFill>
                  <a:srgbClr val="FF0000"/>
                </a:solidFill>
                <a:latin typeface="Times New Roman (Hebrew)" panose="02020603050405020304" pitchFamily="18" charset="0"/>
              </a:rPr>
              <a:t>l</a:t>
            </a:r>
            <a:endParaRPr kumimoji="0" lang="en-US" altLang="he-IL" sz="1600">
              <a:solidFill>
                <a:srgbClr val="FF0000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324725" y="5459413"/>
            <a:ext cx="5032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he-IL" sz="1600" b="1">
                <a:solidFill>
                  <a:srgbClr val="008000"/>
                </a:solidFill>
                <a:latin typeface="Times New Roman (Hebrew)" panose="02020603050405020304" pitchFamily="18" charset="0"/>
              </a:rPr>
              <a:t>O</a:t>
            </a:r>
            <a:r>
              <a:rPr kumimoji="0" lang="en-US" altLang="he-IL" sz="1600" b="1" baseline="-25000">
                <a:solidFill>
                  <a:srgbClr val="008000"/>
                </a:solidFill>
                <a:latin typeface="Times New Roman (Hebrew)" panose="02020603050405020304" pitchFamily="18" charset="0"/>
              </a:rPr>
              <a:t>r</a:t>
            </a:r>
            <a:endParaRPr kumimoji="0" lang="en-US" altLang="he-IL" sz="1600">
              <a:solidFill>
                <a:srgbClr val="FF0000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9" name="Oval 9"/>
          <p:cNvSpPr>
            <a:spLocks noChangeArrowheads="1"/>
          </p:cNvSpPr>
          <p:nvPr/>
        </p:nvSpPr>
        <p:spPr bwMode="auto">
          <a:xfrm>
            <a:off x="3865563" y="5360988"/>
            <a:ext cx="119062" cy="98425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he-IL" altLang="he-IL" sz="24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10" name="Line 10"/>
          <p:cNvSpPr>
            <a:spLocks noChangeShapeType="1"/>
          </p:cNvSpPr>
          <p:nvPr/>
        </p:nvSpPr>
        <p:spPr bwMode="auto">
          <a:xfrm>
            <a:off x="6254750" y="4329113"/>
            <a:ext cx="1787525" cy="190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Oval 11"/>
          <p:cNvSpPr>
            <a:spLocks noChangeArrowheads="1"/>
          </p:cNvSpPr>
          <p:nvPr/>
        </p:nvSpPr>
        <p:spPr bwMode="auto">
          <a:xfrm>
            <a:off x="7443788" y="5360988"/>
            <a:ext cx="119062" cy="98425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he-IL" altLang="he-IL" sz="24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12" name="Line 12"/>
          <p:cNvSpPr>
            <a:spLocks noChangeShapeType="1"/>
          </p:cNvSpPr>
          <p:nvPr/>
        </p:nvSpPr>
        <p:spPr bwMode="auto">
          <a:xfrm flipV="1">
            <a:off x="3919538" y="2501900"/>
            <a:ext cx="0" cy="28590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13"/>
          <p:cNvSpPr>
            <a:spLocks noChangeShapeType="1"/>
          </p:cNvSpPr>
          <p:nvPr/>
        </p:nvSpPr>
        <p:spPr bwMode="auto">
          <a:xfrm flipV="1">
            <a:off x="7508875" y="2474913"/>
            <a:ext cx="0" cy="2859087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AutoShape 14"/>
          <p:cNvSpPr>
            <a:spLocks noChangeArrowheads="1"/>
          </p:cNvSpPr>
          <p:nvPr/>
        </p:nvSpPr>
        <p:spPr bwMode="auto">
          <a:xfrm>
            <a:off x="4799013" y="2381250"/>
            <a:ext cx="341312" cy="179388"/>
          </a:xfrm>
          <a:prstGeom prst="star5">
            <a:avLst/>
          </a:prstGeom>
          <a:solidFill>
            <a:srgbClr val="0033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H="1">
            <a:off x="3932238" y="2536825"/>
            <a:ext cx="1031875" cy="29241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16"/>
          <p:cNvSpPr>
            <a:spLocks noChangeShapeType="1"/>
          </p:cNvSpPr>
          <p:nvPr/>
        </p:nvSpPr>
        <p:spPr bwMode="auto">
          <a:xfrm>
            <a:off x="5013325" y="2509838"/>
            <a:ext cx="2495550" cy="291306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Oval 18"/>
          <p:cNvSpPr>
            <a:spLocks noChangeArrowheads="1"/>
          </p:cNvSpPr>
          <p:nvPr/>
        </p:nvSpPr>
        <p:spPr bwMode="auto">
          <a:xfrm>
            <a:off x="4098925" y="4789488"/>
            <a:ext cx="119063" cy="98425"/>
          </a:xfrm>
          <a:prstGeom prst="ellipse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he-IL" altLang="he-IL" sz="24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3840163" y="4554538"/>
            <a:ext cx="4175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he-IL" sz="1600">
                <a:solidFill>
                  <a:srgbClr val="FF0000"/>
                </a:solidFill>
                <a:latin typeface="Times New Roman (Hebrew)" panose="02020603050405020304" pitchFamily="18" charset="0"/>
              </a:rPr>
              <a:t>x</a:t>
            </a:r>
            <a:r>
              <a:rPr kumimoji="0" lang="en-US" altLang="he-IL" sz="1600" baseline="-25000">
                <a:solidFill>
                  <a:srgbClr val="FF0000"/>
                </a:solidFill>
                <a:latin typeface="Times New Roman (Hebrew)" panose="02020603050405020304" pitchFamily="18" charset="0"/>
              </a:rPr>
              <a:t>l</a:t>
            </a:r>
            <a:endParaRPr kumimoji="0" lang="en-US" altLang="he-IL" sz="1600">
              <a:solidFill>
                <a:srgbClr val="FF0000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19" name="Text Box 23"/>
          <p:cNvSpPr txBox="1">
            <a:spLocks noChangeArrowheads="1"/>
          </p:cNvSpPr>
          <p:nvPr/>
        </p:nvSpPr>
        <p:spPr bwMode="auto">
          <a:xfrm>
            <a:off x="3986213" y="4838700"/>
            <a:ext cx="4460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he-IL" sz="1600" b="1">
                <a:solidFill>
                  <a:srgbClr val="FF0000"/>
                </a:solidFill>
                <a:latin typeface="Times New Roman (Hebrew)" panose="02020603050405020304" pitchFamily="18" charset="0"/>
              </a:rPr>
              <a:t>p</a:t>
            </a:r>
            <a:r>
              <a:rPr kumimoji="0" lang="en-US" altLang="he-IL" sz="1600" baseline="-25000">
                <a:solidFill>
                  <a:srgbClr val="FF0000"/>
                </a:solidFill>
                <a:latin typeface="Times New Roman (Hebrew)" panose="02020603050405020304" pitchFamily="18" charset="0"/>
              </a:rPr>
              <a:t>l</a:t>
            </a:r>
            <a:endParaRPr kumimoji="0" lang="en-US" altLang="he-IL" sz="1600">
              <a:solidFill>
                <a:srgbClr val="FF0000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20" name="Text Box 25"/>
          <p:cNvSpPr txBox="1">
            <a:spLocks noChangeArrowheads="1"/>
          </p:cNvSpPr>
          <p:nvPr/>
        </p:nvSpPr>
        <p:spPr bwMode="auto">
          <a:xfrm>
            <a:off x="3330575" y="4867275"/>
            <a:ext cx="3952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he-IL" sz="1600" b="1">
                <a:solidFill>
                  <a:srgbClr val="FF0000"/>
                </a:solidFill>
                <a:latin typeface="Times New Roman (Hebrew)" panose="02020603050405020304" pitchFamily="18" charset="0"/>
              </a:rPr>
              <a:t>f</a:t>
            </a:r>
            <a:r>
              <a:rPr kumimoji="0" lang="en-US" altLang="he-IL" sz="1600" baseline="-25000">
                <a:solidFill>
                  <a:srgbClr val="FF0000"/>
                </a:solidFill>
                <a:latin typeface="Times New Roman (Hebrew)" panose="02020603050405020304" pitchFamily="18" charset="0"/>
              </a:rPr>
              <a:t>l</a:t>
            </a:r>
            <a:endParaRPr kumimoji="0" lang="en-US" altLang="he-IL" sz="1600">
              <a:solidFill>
                <a:srgbClr val="FF0000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21" name="Text Box 26"/>
          <p:cNvSpPr txBox="1">
            <a:spLocks noChangeArrowheads="1"/>
          </p:cNvSpPr>
          <p:nvPr/>
        </p:nvSpPr>
        <p:spPr bwMode="auto">
          <a:xfrm>
            <a:off x="7888288" y="4592638"/>
            <a:ext cx="314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he-IL" sz="1600" b="1">
                <a:solidFill>
                  <a:srgbClr val="008000"/>
                </a:solidFill>
                <a:latin typeface="Times New Roman (Hebrew)" panose="02020603050405020304" pitchFamily="18" charset="0"/>
              </a:rPr>
              <a:t>f</a:t>
            </a:r>
            <a:r>
              <a:rPr kumimoji="0" lang="en-US" altLang="he-IL" sz="1600" b="1" baseline="-25000">
                <a:solidFill>
                  <a:srgbClr val="008000"/>
                </a:solidFill>
                <a:latin typeface="Times New Roman (Hebrew)" panose="02020603050405020304" pitchFamily="18" charset="0"/>
              </a:rPr>
              <a:t>r</a:t>
            </a:r>
            <a:endParaRPr kumimoji="0" lang="en-US" altLang="he-IL" sz="1600">
              <a:solidFill>
                <a:srgbClr val="FF0000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22" name="Line 27"/>
          <p:cNvSpPr>
            <a:spLocks noChangeShapeType="1"/>
          </p:cNvSpPr>
          <p:nvPr/>
        </p:nvSpPr>
        <p:spPr bwMode="auto">
          <a:xfrm flipV="1">
            <a:off x="3905250" y="5402263"/>
            <a:ext cx="3602038" cy="952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Text Box 28"/>
          <p:cNvSpPr txBox="1">
            <a:spLocks noChangeArrowheads="1"/>
          </p:cNvSpPr>
          <p:nvPr/>
        </p:nvSpPr>
        <p:spPr bwMode="auto">
          <a:xfrm>
            <a:off x="5327650" y="5175250"/>
            <a:ext cx="441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he-IL" sz="2000" b="1">
                <a:solidFill>
                  <a:srgbClr val="990099"/>
                </a:solidFill>
                <a:latin typeface="Times New Roman (Hebrew)" panose="02020603050405020304" pitchFamily="18" charset="0"/>
              </a:rPr>
              <a:t>T</a:t>
            </a:r>
            <a:endParaRPr kumimoji="0" lang="en-US" altLang="he-IL" sz="1600">
              <a:solidFill>
                <a:srgbClr val="FF0000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24" name="Text Box 29"/>
          <p:cNvSpPr txBox="1">
            <a:spLocks noChangeArrowheads="1"/>
          </p:cNvSpPr>
          <p:nvPr/>
        </p:nvSpPr>
        <p:spPr bwMode="auto">
          <a:xfrm>
            <a:off x="4883150" y="3873500"/>
            <a:ext cx="444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he-IL" sz="2000" b="1">
                <a:solidFill>
                  <a:srgbClr val="0033CC"/>
                </a:solidFill>
                <a:latin typeface="Times New Roman (Hebrew)" panose="02020603050405020304" pitchFamily="18" charset="0"/>
              </a:rPr>
              <a:t>Z</a:t>
            </a:r>
            <a:endParaRPr kumimoji="0" lang="en-US" altLang="he-IL" sz="1600">
              <a:solidFill>
                <a:srgbClr val="FF0000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25" name="Text Box 30"/>
          <p:cNvSpPr txBox="1">
            <a:spLocks noChangeArrowheads="1"/>
          </p:cNvSpPr>
          <p:nvPr/>
        </p:nvSpPr>
        <p:spPr bwMode="auto">
          <a:xfrm>
            <a:off x="5081588" y="2020888"/>
            <a:ext cx="452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he-IL" sz="2000" b="1">
                <a:solidFill>
                  <a:srgbClr val="0033CC"/>
                </a:solidFill>
                <a:latin typeface="Times New Roman (Hebrew)" panose="02020603050405020304" pitchFamily="18" charset="0"/>
              </a:rPr>
              <a:t>P</a:t>
            </a:r>
            <a:endParaRPr kumimoji="0" lang="en-US" altLang="he-IL" sz="1600">
              <a:solidFill>
                <a:srgbClr val="FF0000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26" name="Line 33"/>
          <p:cNvSpPr>
            <a:spLocks noChangeShapeType="1"/>
          </p:cNvSpPr>
          <p:nvPr/>
        </p:nvSpPr>
        <p:spPr bwMode="auto">
          <a:xfrm>
            <a:off x="4960938" y="2536825"/>
            <a:ext cx="0" cy="289242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36"/>
          <p:cNvSpPr txBox="1">
            <a:spLocks noChangeArrowheads="1"/>
          </p:cNvSpPr>
          <p:nvPr/>
        </p:nvSpPr>
        <p:spPr bwMode="auto">
          <a:xfrm>
            <a:off x="6838950" y="3987800"/>
            <a:ext cx="3476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he-IL" sz="1600" b="1">
                <a:solidFill>
                  <a:srgbClr val="008000"/>
                </a:solidFill>
                <a:latin typeface="Times New Roman (Hebrew)" panose="02020603050405020304" pitchFamily="18" charset="0"/>
              </a:rPr>
              <a:t>x</a:t>
            </a:r>
            <a:r>
              <a:rPr kumimoji="0" lang="en-US" altLang="he-IL" sz="1600" b="1" baseline="-25000">
                <a:solidFill>
                  <a:srgbClr val="008000"/>
                </a:solidFill>
                <a:latin typeface="Times New Roman (Hebrew)" panose="02020603050405020304" pitchFamily="18" charset="0"/>
              </a:rPr>
              <a:t>r</a:t>
            </a:r>
            <a:endParaRPr kumimoji="0" lang="en-US" altLang="he-IL" sz="1600">
              <a:solidFill>
                <a:srgbClr val="FF0000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28" name="Text Box 42"/>
          <p:cNvSpPr txBox="1">
            <a:spLocks noChangeArrowheads="1"/>
          </p:cNvSpPr>
          <p:nvPr/>
        </p:nvSpPr>
        <p:spPr bwMode="auto">
          <a:xfrm>
            <a:off x="6188075" y="4021138"/>
            <a:ext cx="358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he-IL" sz="1600" b="1">
                <a:solidFill>
                  <a:srgbClr val="008000"/>
                </a:solidFill>
                <a:latin typeface="Times New Roman (Hebrew)" panose="02020603050405020304" pitchFamily="18" charset="0"/>
              </a:rPr>
              <a:t>p</a:t>
            </a:r>
            <a:r>
              <a:rPr kumimoji="0" lang="en-US" altLang="he-IL" sz="1600" b="1" baseline="-25000">
                <a:solidFill>
                  <a:srgbClr val="008000"/>
                </a:solidFill>
                <a:latin typeface="Times New Roman (Hebrew)" panose="02020603050405020304" pitchFamily="18" charset="0"/>
              </a:rPr>
              <a:t>r</a:t>
            </a:r>
            <a:endParaRPr kumimoji="0" lang="en-US" altLang="he-IL" sz="1600">
              <a:solidFill>
                <a:srgbClr val="FF0000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29" name="Oval 43"/>
          <p:cNvSpPr>
            <a:spLocks noChangeArrowheads="1"/>
          </p:cNvSpPr>
          <p:nvPr/>
        </p:nvSpPr>
        <p:spPr bwMode="auto">
          <a:xfrm>
            <a:off x="6534150" y="4262438"/>
            <a:ext cx="119063" cy="98425"/>
          </a:xfrm>
          <a:prstGeom prst="ellipse">
            <a:avLst/>
          </a:prstGeom>
          <a:solidFill>
            <a:srgbClr val="008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he-IL" altLang="he-IL" sz="24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30" name="AutoShape 44"/>
          <p:cNvSpPr>
            <a:spLocks/>
          </p:cNvSpPr>
          <p:nvPr/>
        </p:nvSpPr>
        <p:spPr bwMode="auto">
          <a:xfrm>
            <a:off x="7567613" y="4338638"/>
            <a:ext cx="239712" cy="1035050"/>
          </a:xfrm>
          <a:prstGeom prst="rightBrace">
            <a:avLst>
              <a:gd name="adj1" fmla="val 35982"/>
              <a:gd name="adj2" fmla="val 50921"/>
            </a:avLst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he-IL" altLang="he-IL" sz="24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grpSp>
        <p:nvGrpSpPr>
          <p:cNvPr id="31" name="Group 51"/>
          <p:cNvGrpSpPr>
            <a:grpSpLocks/>
          </p:cNvGrpSpPr>
          <p:nvPr/>
        </p:nvGrpSpPr>
        <p:grpSpPr bwMode="auto">
          <a:xfrm>
            <a:off x="6821488" y="4505325"/>
            <a:ext cx="1431925" cy="738188"/>
            <a:chOff x="4297" y="2838"/>
            <a:chExt cx="902" cy="465"/>
          </a:xfrm>
        </p:grpSpPr>
        <p:sp>
          <p:nvSpPr>
            <p:cNvPr id="32" name="Oval 52"/>
            <p:cNvSpPr>
              <a:spLocks noChangeArrowheads="1"/>
            </p:cNvSpPr>
            <p:nvPr/>
          </p:nvSpPr>
          <p:spPr bwMode="auto">
            <a:xfrm>
              <a:off x="4414" y="3042"/>
              <a:ext cx="75" cy="62"/>
            </a:xfrm>
            <a:prstGeom prst="ellipse">
              <a:avLst/>
            </a:prstGeom>
            <a:solidFill>
              <a:srgbClr val="0080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rgbClr val="003399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rgbClr val="003399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rgbClr val="003399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he-IL" altLang="he-IL" sz="2400">
                <a:solidFill>
                  <a:schemeClr val="tx1"/>
                </a:solidFill>
                <a:latin typeface="Times New Roman (Hebrew)" panose="02020603050405020304" pitchFamily="18" charset="0"/>
              </a:endParaRPr>
            </a:p>
          </p:txBody>
        </p:sp>
        <p:sp>
          <p:nvSpPr>
            <p:cNvPr id="33" name="Text Box 53"/>
            <p:cNvSpPr txBox="1">
              <a:spLocks noChangeArrowheads="1"/>
            </p:cNvSpPr>
            <p:nvPr/>
          </p:nvSpPr>
          <p:spPr bwMode="auto">
            <a:xfrm>
              <a:off x="4487" y="2838"/>
              <a:ext cx="26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rgbClr val="003399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rgbClr val="003399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rgbClr val="003399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he-IL" sz="1600" b="1">
                  <a:solidFill>
                    <a:srgbClr val="008000"/>
                  </a:solidFill>
                  <a:latin typeface="Times New Roman (Hebrew)" panose="02020603050405020304" pitchFamily="18" charset="0"/>
                </a:rPr>
                <a:t>x</a:t>
              </a:r>
              <a:r>
                <a:rPr kumimoji="0" lang="en-US" altLang="he-IL" sz="16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’</a:t>
              </a:r>
              <a:r>
                <a:rPr kumimoji="0" lang="en-US" altLang="he-IL" sz="1600" b="1" baseline="-25000">
                  <a:solidFill>
                    <a:srgbClr val="008000"/>
                  </a:solidFill>
                  <a:latin typeface="Times New Roman (Hebrew)" panose="02020603050405020304" pitchFamily="18" charset="0"/>
                </a:rPr>
                <a:t>r</a:t>
              </a:r>
              <a:endParaRPr kumimoji="0" lang="en-US" altLang="he-IL" sz="1600">
                <a:solidFill>
                  <a:srgbClr val="FF0000"/>
                </a:solidFill>
                <a:latin typeface="Times New Roman (Hebrew)" panose="02020603050405020304" pitchFamily="18" charset="0"/>
              </a:endParaRPr>
            </a:p>
          </p:txBody>
        </p:sp>
        <p:sp>
          <p:nvSpPr>
            <p:cNvPr id="34" name="Text Box 54"/>
            <p:cNvSpPr txBox="1">
              <a:spLocks noChangeArrowheads="1"/>
            </p:cNvSpPr>
            <p:nvPr/>
          </p:nvSpPr>
          <p:spPr bwMode="auto">
            <a:xfrm>
              <a:off x="4331" y="3091"/>
              <a:ext cx="27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rgbClr val="003399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rgbClr val="003399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rgbClr val="003399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he-IL" sz="1600" b="1">
                  <a:solidFill>
                    <a:srgbClr val="008000"/>
                  </a:solidFill>
                  <a:latin typeface="Times New Roman (Hebrew)" panose="02020603050405020304" pitchFamily="18" charset="0"/>
                </a:rPr>
                <a:t>P</a:t>
              </a:r>
              <a:r>
                <a:rPr kumimoji="0" lang="en-US" altLang="he-IL" sz="1600" b="1">
                  <a:solidFill>
                    <a:srgbClr val="008000"/>
                  </a:solidFill>
                  <a:latin typeface="Times New Roman" panose="02020603050405020304" pitchFamily="18" charset="0"/>
                </a:rPr>
                <a:t>’</a:t>
              </a:r>
              <a:r>
                <a:rPr kumimoji="0" lang="en-US" altLang="he-IL" sz="1600" b="1" baseline="-25000">
                  <a:solidFill>
                    <a:srgbClr val="008000"/>
                  </a:solidFill>
                  <a:latin typeface="Times New Roman (Hebrew)" panose="02020603050405020304" pitchFamily="18" charset="0"/>
                </a:rPr>
                <a:t>r</a:t>
              </a:r>
              <a:endParaRPr kumimoji="0" lang="en-US" altLang="he-IL" sz="1600">
                <a:solidFill>
                  <a:srgbClr val="FF0000"/>
                </a:solidFill>
                <a:latin typeface="Times New Roman (Hebrew)" panose="02020603050405020304" pitchFamily="18" charset="0"/>
              </a:endParaRPr>
            </a:p>
          </p:txBody>
        </p:sp>
        <p:sp>
          <p:nvSpPr>
            <p:cNvPr id="35" name="Line 55"/>
            <p:cNvSpPr>
              <a:spLocks noChangeShapeType="1"/>
            </p:cNvSpPr>
            <p:nvPr/>
          </p:nvSpPr>
          <p:spPr bwMode="auto">
            <a:xfrm>
              <a:off x="4297" y="3059"/>
              <a:ext cx="90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891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04B27D24-9B6B-402A-BA5B-1292DECB9D2B}" type="slidenum">
              <a:rPr kumimoji="0" lang="he-IL" altLang="en-US" sz="16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60</a:t>
            </a:fld>
            <a:endParaRPr kumimoji="0" lang="en-US" altLang="en-US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7219" name="Footer Placeholder 7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t>Computer Vision by Y. Moses</a:t>
            </a:r>
          </a:p>
        </p:txBody>
      </p:sp>
      <p:sp>
        <p:nvSpPr>
          <p:cNvPr id="13722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From Camera to Image Coordinate System</a:t>
            </a:r>
            <a:endParaRPr lang="en-GB" alt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221" name="Rectangle 1027"/>
              <p:cNvSpPr>
                <a:spLocks noGrp="1" noChangeArrowheads="1"/>
              </p:cNvSpPr>
              <p:nvPr>
                <p:ph type="body" sz="half" idx="4294967295"/>
              </p:nvPr>
            </p:nvSpPr>
            <p:spPr>
              <a:xfrm>
                <a:off x="457200" y="1885950"/>
                <a:ext cx="7742238" cy="4148138"/>
              </a:xfrm>
            </p:spPr>
            <p:txBody>
              <a:bodyPr/>
              <a:lstStyle/>
              <a:p>
                <a:r>
                  <a:rPr lang="en-US" altLang="he-IL" sz="2800" dirty="0"/>
                  <a:t>When camera and object are within the same coordinate system: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28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acc>
                      <m:accPr>
                        <m:chr m:val="̃"/>
                        <m:ctrlPr>
                          <a:rPr lang="en-US" sz="28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altLang="he-IL" sz="2800" dirty="0"/>
                  <a:t>    where</a:t>
                </a:r>
                <a:br>
                  <a:rPr lang="en-US" altLang="he-IL" sz="280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he-IL" sz="2400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he-IL" sz="24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he-IL" sz="24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sz="24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he-IL" sz="24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  <m:d>
                      <m:dPr>
                        <m:begChr m:val="["/>
                        <m:endChr m:val="|"/>
                        <m:ctrlPr>
                          <a:rPr lang="en-US" altLang="he-IL" sz="24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he-IL" sz="24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he-IL" sz="24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he-IL" sz="24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he-IL" sz="24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he-IL" sz="2400" dirty="0">
                    <a:solidFill>
                      <a:srgbClr val="008000"/>
                    </a:solidFill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8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8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e>
                              <m:r>
                                <a:rPr lang="en-US" sz="18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sz="18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  <m:r>
                          <a:rPr lang="en-US" sz="18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he-IL" sz="2800" dirty="0">
                  <a:solidFill>
                    <a:srgbClr val="008000"/>
                  </a:solidFill>
                </a:endParaRPr>
              </a:p>
              <a:p>
                <a:r>
                  <a:rPr lang="en-US" altLang="he-IL" sz="2800" dirty="0"/>
                  <a:t>When the camera has a different coordinate system: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he-IL" sz="28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he-IL" sz="28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he-IL" sz="28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he-IL" sz="28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he-IL" sz="2800" dirty="0">
                    <a:solidFill>
                      <a:srgbClr val="00800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he-IL" sz="28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he-IL" sz="28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altLang="he-IL" sz="2800" dirty="0"/>
                  <a:t>   where: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he-IL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he-IL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he-IL" sz="24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sz="24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he-IL" sz="24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  <m:d>
                      <m:dPr>
                        <m:begChr m:val="["/>
                        <m:endChr m:val="|"/>
                        <m:ctrlPr>
                          <a:rPr lang="en-US" altLang="he-IL" sz="24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he-IL" sz="24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he-IL" sz="24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he-IL" sz="24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he-IL" sz="24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]</m:t>
                    </m:r>
                    <m:sSub>
                      <m:sSubPr>
                        <m:ctrlPr>
                          <a:rPr lang="en-US" altLang="he-IL" sz="24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he-IL" sz="24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he-IL" sz="24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he-IL" sz="24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𝑒𝑥𝑡</m:t>
                            </m:r>
                          </m:sub>
                        </m:sSub>
                        <m:r>
                          <a:rPr lang="en-US" altLang="he-IL" sz="24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he-IL" sz="24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he-IL" sz="24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he-IL" sz="24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𝑖𝑛𝑡</m:t>
                            </m:r>
                          </m:sub>
                        </m:sSub>
                        <m:d>
                          <m:dPr>
                            <m:begChr m:val="["/>
                            <m:endChr m:val="|"/>
                            <m:ctrlPr>
                              <a:rPr lang="en-US" altLang="he-IL" sz="24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he-IL" sz="24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altLang="he-IL" sz="24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US" altLang="he-IL" sz="24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he-IL" sz="24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en-US" altLang="he-IL" sz="24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he-IL" sz="24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sSub>
                      <m:sSubPr>
                        <m:ctrlPr>
                          <a:rPr lang="en-US" altLang="he-IL" sz="24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sz="24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he-IL" sz="24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altLang="he-IL" sz="2400" b="0" i="1" dirty="0">
                  <a:solidFill>
                    <a:srgbClr val="008000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he-IL" sz="240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he-IL" sz="24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he-IL" sz="24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sz="24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he-IL" sz="24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  <m:d>
                      <m:dPr>
                        <m:begChr m:val="["/>
                        <m:endChr m:val="|"/>
                        <m:ctrlPr>
                          <a:rPr lang="en-US" altLang="he-IL" sz="24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he-IL" sz="24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he-IL" sz="24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he-IL" sz="24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he-IL" sz="24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he-IL" sz="2400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he-IL" sz="24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he-IL" sz="2400" b="0" i="0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he-IL" sz="2400" b="0" i="0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ext</m:t>
                        </m:r>
                      </m:sub>
                    </m:sSub>
                    <m:r>
                      <a:rPr lang="en-US" altLang="he-IL" sz="2400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he-IL" sz="24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he-IL" sz="2400" b="0" i="0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he-IL" sz="2400" b="0" i="0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int</m:t>
                        </m:r>
                      </m:sub>
                    </m:sSub>
                    <m:d>
                      <m:dPr>
                        <m:begChr m:val="["/>
                        <m:endChr m:val="|"/>
                        <m:ctrlPr>
                          <a:rPr lang="en-US" altLang="he-IL" sz="24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he-IL" sz="2400" b="0" i="0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  <m:r>
                          <a:rPr lang="en-US" altLang="he-IL" sz="2400" b="0" i="0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he-IL" sz="2400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he-IL" sz="2400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RT</m:t>
                    </m:r>
                    <m:r>
                      <a:rPr lang="en-US" altLang="he-IL" sz="2400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he-IL" sz="2400" dirty="0">
                  <a:solidFill>
                    <a:srgbClr val="008000"/>
                  </a:solidFill>
                </a:endParaRPr>
              </a:p>
              <a:p>
                <a:endParaRPr lang="en-US" altLang="he-IL" sz="2800" dirty="0"/>
              </a:p>
              <a:p>
                <a:pPr>
                  <a:buFont typeface="Wingdings" panose="05000000000000000000" pitchFamily="2" charset="2"/>
                  <a:buNone/>
                </a:pPr>
                <a:endParaRPr lang="en-GB" altLang="he-IL" sz="2800" dirty="0"/>
              </a:p>
            </p:txBody>
          </p:sp>
        </mc:Choice>
        <mc:Fallback xmlns="">
          <p:sp>
            <p:nvSpPr>
              <p:cNvPr id="137221" name="Rectangle 102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885950"/>
                <a:ext cx="7742238" cy="4148138"/>
              </a:xfrm>
              <a:blipFill rotWithShape="0">
                <a:blip r:embed="rId3"/>
                <a:stretch>
                  <a:fillRect l="-1339" t="-1468" r="-2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739441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Number Placeholder 6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04B27D24-9B6B-402A-BA5B-1292DECB9D2B}" type="slidenum">
              <a:rPr kumimoji="0" lang="he-IL" altLang="en-US" sz="16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61</a:t>
            </a:fld>
            <a:endParaRPr kumimoji="0" lang="en-US" altLang="en-US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37219" name="Footer Placeholder 7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t>Computer Vision by Y. Moses</a:t>
            </a:r>
          </a:p>
        </p:txBody>
      </p:sp>
      <p:sp>
        <p:nvSpPr>
          <p:cNvPr id="13722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From Camera to Image Coordinate System</a:t>
            </a:r>
            <a:endParaRPr lang="en-GB" alt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7221" name="Rectangle 1027"/>
              <p:cNvSpPr>
                <a:spLocks noGrp="1" noChangeArrowheads="1"/>
              </p:cNvSpPr>
              <p:nvPr>
                <p:ph type="body" sz="half" idx="4294967295"/>
              </p:nvPr>
            </p:nvSpPr>
            <p:spPr>
              <a:xfrm>
                <a:off x="457200" y="1885950"/>
                <a:ext cx="7742238" cy="4148138"/>
              </a:xfrm>
            </p:spPr>
            <p:txBody>
              <a:bodyPr/>
              <a:lstStyle/>
              <a:p>
                <a:r>
                  <a:rPr lang="en-US" altLang="he-IL" sz="2800" dirty="0"/>
                  <a:t>When camera and object are within the same coordinate system: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8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28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acc>
                      <m:accPr>
                        <m:chr m:val="̃"/>
                        <m:ctrlPr>
                          <a:rPr lang="en-US" sz="28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altLang="he-IL" sz="2800" dirty="0"/>
                  <a:t>    where</a:t>
                </a:r>
                <a:br>
                  <a:rPr lang="en-US" altLang="he-IL" sz="280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he-IL" sz="2400" b="0" i="0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he-IL" sz="24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he-IL" sz="24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sz="24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he-IL" sz="24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</m:oMath>
                </a14:m>
                <a:r>
                  <a:rPr lang="en-US" altLang="he-IL" sz="2400" dirty="0">
                    <a:solidFill>
                      <a:srgbClr val="008000"/>
                    </a:solidFill>
                  </a:rPr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8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8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e>
                              <m:r>
                                <a:rPr lang="en-US" sz="18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sz="18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008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  <m:r>
                          <a:rPr lang="en-US" sz="18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  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solidFill>
                                    <a:srgbClr val="008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he-IL" sz="2800" dirty="0">
                  <a:solidFill>
                    <a:srgbClr val="008000"/>
                  </a:solidFill>
                </a:endParaRPr>
              </a:p>
              <a:p>
                <a:r>
                  <a:rPr lang="en-US" altLang="he-IL" sz="2800" dirty="0"/>
                  <a:t>When the camera has a different coordinate system: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he-IL" sz="280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he-IL" sz="28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altLang="he-IL" sz="28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he-IL" sz="28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he-IL" sz="2800" dirty="0">
                    <a:solidFill>
                      <a:srgbClr val="008000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he-IL" sz="28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he-IL" sz="28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altLang="he-IL" sz="2800" dirty="0"/>
                  <a:t>   where: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he-IL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he-IL" sz="2400" b="0" i="1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he-IL" sz="24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sz="24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he-IL" sz="2400" i="1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𝑖𝑛𝑡</m:t>
                        </m:r>
                      </m:sub>
                    </m:sSub>
                    <m:r>
                      <a:rPr lang="en-US" altLang="he-IL" sz="2400" b="0" i="1" smtClean="0">
                        <a:solidFill>
                          <a:srgbClr val="008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he-IL" sz="24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he-IL" sz="24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he-IL" sz="24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he-IL" sz="2400" b="0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𝑒𝑥𝑡</m:t>
                            </m:r>
                          </m:sub>
                        </m:sSub>
                        <m:r>
                          <a:rPr lang="en-US" altLang="he-IL" sz="24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he-IL" sz="24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he-IL" sz="24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he-IL" sz="2400" i="1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𝑖𝑛𝑡</m:t>
                            </m:r>
                          </m:sub>
                        </m:sSub>
                        <m:r>
                          <a:rPr lang="en-US" altLang="he-IL" sz="24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he-IL" sz="24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sSub>
                      <m:sSubPr>
                        <m:ctrlPr>
                          <a:rPr lang="en-US" altLang="he-IL" sz="24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sz="24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he-IL" sz="2400" b="0" i="1" smtClean="0">
                            <a:solidFill>
                              <a:srgbClr val="008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altLang="he-IL" sz="2400" b="0" i="1" dirty="0">
                  <a:solidFill>
                    <a:srgbClr val="008000"/>
                  </a:solidFill>
                  <a:latin typeface="Cambria Math" panose="02040503050406030204" pitchFamily="18" charset="0"/>
                </a:endParaRPr>
              </a:p>
              <a:p>
                <a:pPr lvl="1"/>
                <a:endParaRPr lang="en-GB" altLang="he-IL" sz="2800" dirty="0"/>
              </a:p>
            </p:txBody>
          </p:sp>
        </mc:Choice>
        <mc:Fallback xmlns="">
          <p:sp>
            <p:nvSpPr>
              <p:cNvPr id="137221" name="Rectangle 102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457200" y="1885950"/>
                <a:ext cx="7742238" cy="4148138"/>
              </a:xfrm>
              <a:blipFill rotWithShape="0">
                <a:blip r:embed="rId3"/>
                <a:stretch>
                  <a:fillRect l="-1339" t="-1468" r="-2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86126"/>
      </p:ext>
    </p:extLst>
  </p:cSld>
  <p:clrMapOvr>
    <a:masterClrMapping/>
  </p:clrMapOvr>
  <p:transition spd="slow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Strereo</a:t>
            </a:r>
            <a:r>
              <a:rPr lang="en-US" dirty="0"/>
              <a:t> – general case</a:t>
            </a:r>
          </a:p>
          <a:p>
            <a:r>
              <a:rPr lang="en-US" dirty="0" err="1"/>
              <a:t>Epipolar</a:t>
            </a:r>
            <a:r>
              <a:rPr lang="en-US" dirty="0"/>
              <a:t> geometry </a:t>
            </a:r>
          </a:p>
          <a:p>
            <a:r>
              <a:rPr lang="en-US" dirty="0"/>
              <a:t>Rectification</a:t>
            </a:r>
          </a:p>
          <a:p>
            <a:r>
              <a:rPr lang="en-US" dirty="0"/>
              <a:t>Other type of stereo images</a:t>
            </a:r>
          </a:p>
          <a:p>
            <a:r>
              <a:rPr lang="en-US" dirty="0" err="1"/>
              <a:t>Homography</a:t>
            </a:r>
            <a:endParaRPr lang="en-US" dirty="0"/>
          </a:p>
          <a:p>
            <a:r>
              <a:rPr lang="en-US" dirty="0"/>
              <a:t>RANSAC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CF89D5-D331-4295-AFBB-3CFBA64CE643}" type="slidenum">
              <a:rPr lang="he-IL" altLang="en-US" smtClean="0"/>
              <a:pPr>
                <a:defRPr/>
              </a:pPr>
              <a:t>62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Computer Vision by Y. Moses</a:t>
            </a:r>
          </a:p>
        </p:txBody>
      </p:sp>
    </p:spTree>
    <p:extLst>
      <p:ext uri="{BB962C8B-B14F-4D97-AF65-F5344CB8AC3E}">
        <p14:creationId xmlns:p14="http://schemas.microsoft.com/office/powerpoint/2010/main" val="2842373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4483D8C5-15C4-4974-9CB3-2C2CF65C61AB}" type="slidenum">
              <a:rPr kumimoji="0" lang="he-IL" altLang="en-US" sz="16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7</a:t>
            </a:fld>
            <a:endParaRPr kumimoji="0" lang="en-US" altLang="en-US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5539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t>Computer Vision by Y. Moses</a:t>
            </a:r>
          </a:p>
        </p:txBody>
      </p:sp>
      <p:sp>
        <p:nvSpPr>
          <p:cNvPr id="655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General Case Triangulation</a:t>
            </a:r>
          </a:p>
        </p:txBody>
      </p:sp>
      <p:grpSp>
        <p:nvGrpSpPr>
          <p:cNvPr id="65541" name="Group 44"/>
          <p:cNvGrpSpPr>
            <a:grpSpLocks/>
          </p:cNvGrpSpPr>
          <p:nvPr/>
        </p:nvGrpSpPr>
        <p:grpSpPr bwMode="auto">
          <a:xfrm>
            <a:off x="423863" y="1946275"/>
            <a:ext cx="8375650" cy="3968750"/>
            <a:chOff x="267" y="1226"/>
            <a:chExt cx="5276" cy="2500"/>
          </a:xfrm>
        </p:grpSpPr>
        <p:sp>
          <p:nvSpPr>
            <p:cNvPr id="65544" name="Text Box 45"/>
            <p:cNvSpPr txBox="1">
              <a:spLocks noChangeArrowheads="1"/>
            </p:cNvSpPr>
            <p:nvPr/>
          </p:nvSpPr>
          <p:spPr bwMode="auto">
            <a:xfrm>
              <a:off x="4603" y="1898"/>
              <a:ext cx="9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rgbClr val="003399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rgbClr val="003399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rgbClr val="003399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he-IL" sz="1800">
                  <a:solidFill>
                    <a:schemeClr val="tx1"/>
                  </a:solidFill>
                  <a:latin typeface="Times New Roman (Hebrew)" panose="02020603050405020304" pitchFamily="18" charset="0"/>
                </a:rPr>
                <a:t>Right  Image</a:t>
              </a:r>
            </a:p>
          </p:txBody>
        </p:sp>
        <p:sp>
          <p:nvSpPr>
            <p:cNvPr id="65545" name="Rectangle 46" descr="Recycled paper"/>
            <p:cNvSpPr>
              <a:spLocks noChangeArrowheads="1"/>
            </p:cNvSpPr>
            <p:nvPr/>
          </p:nvSpPr>
          <p:spPr bwMode="auto">
            <a:xfrm rot="5400000">
              <a:off x="941" y="1922"/>
              <a:ext cx="1488" cy="1152"/>
            </a:xfrm>
            <a:prstGeom prst="parallelogram">
              <a:avLst>
                <a:gd name="adj" fmla="val 32292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rgbClr val="003399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rgbClr val="003399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rgbClr val="003399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buClr>
                  <a:schemeClr val="accent2"/>
                </a:buClr>
                <a:buFont typeface="Monotype Sorts"/>
                <a:buChar char="z"/>
              </a:pPr>
              <a:endParaRPr lang="en-US" altLang="en-US"/>
            </a:p>
          </p:txBody>
        </p:sp>
        <p:sp>
          <p:nvSpPr>
            <p:cNvPr id="65546" name="AutoShape 47" descr="Recycled paper"/>
            <p:cNvSpPr>
              <a:spLocks noChangeArrowheads="1"/>
            </p:cNvSpPr>
            <p:nvPr/>
          </p:nvSpPr>
          <p:spPr bwMode="auto">
            <a:xfrm rot="16200000" flipH="1">
              <a:off x="3366" y="2089"/>
              <a:ext cx="1293" cy="1200"/>
            </a:xfrm>
            <a:prstGeom prst="parallelogram">
              <a:avLst>
                <a:gd name="adj" fmla="val 26937"/>
              </a:avLst>
            </a:prstGeom>
            <a:blipFill dpi="0" rotWithShape="0">
              <a:blip r:embed="rId3"/>
              <a:srcRect/>
              <a:tile tx="0" ty="0" sx="100000" sy="100000" flip="none" algn="tl"/>
            </a:blip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rgbClr val="003399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rgbClr val="003399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rgbClr val="003399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buClr>
                  <a:schemeClr val="accent2"/>
                </a:buClr>
                <a:buFont typeface="Monotype Sorts"/>
                <a:buNone/>
              </a:pPr>
              <a:endParaRPr lang="en-US" altLang="en-US" sz="2400">
                <a:solidFill>
                  <a:schemeClr val="tx1"/>
                </a:solidFill>
              </a:endParaRPr>
            </a:p>
          </p:txBody>
        </p:sp>
        <p:sp>
          <p:nvSpPr>
            <p:cNvPr id="65547" name="Text Box 48"/>
            <p:cNvSpPr txBox="1">
              <a:spLocks noChangeArrowheads="1"/>
            </p:cNvSpPr>
            <p:nvPr/>
          </p:nvSpPr>
          <p:spPr bwMode="auto">
            <a:xfrm>
              <a:off x="374" y="3013"/>
              <a:ext cx="3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rgbClr val="003399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rgbClr val="003399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rgbClr val="003399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 b="1">
                  <a:solidFill>
                    <a:schemeClr val="tx1"/>
                  </a:solidFill>
                  <a:latin typeface="Times New Roman (Hebrew)" panose="02020603050405020304" pitchFamily="18" charset="0"/>
                </a:rPr>
                <a:t>+</a:t>
              </a:r>
              <a:endParaRPr kumimoji="0" lang="en-US" altLang="en-US" sz="2400">
                <a:solidFill>
                  <a:schemeClr val="tx1"/>
                </a:solidFill>
                <a:latin typeface="Times New Roman (Hebrew)" panose="02020603050405020304" pitchFamily="18" charset="0"/>
              </a:endParaRPr>
            </a:p>
          </p:txBody>
        </p:sp>
        <p:sp>
          <p:nvSpPr>
            <p:cNvPr id="65548" name="Text Box 49"/>
            <p:cNvSpPr txBox="1">
              <a:spLocks noChangeArrowheads="1"/>
            </p:cNvSpPr>
            <p:nvPr/>
          </p:nvSpPr>
          <p:spPr bwMode="auto">
            <a:xfrm>
              <a:off x="4816" y="3065"/>
              <a:ext cx="3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rgbClr val="003399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rgbClr val="003399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rgbClr val="003399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 b="1">
                  <a:solidFill>
                    <a:schemeClr val="tx1"/>
                  </a:solidFill>
                  <a:latin typeface="Times New Roman (Hebrew)" panose="02020603050405020304" pitchFamily="18" charset="0"/>
                </a:rPr>
                <a:t>+</a:t>
              </a:r>
              <a:endParaRPr kumimoji="0" lang="en-US" altLang="en-US" sz="2400">
                <a:solidFill>
                  <a:schemeClr val="tx1"/>
                </a:solidFill>
                <a:latin typeface="Times New Roman (Hebrew)" panose="02020603050405020304" pitchFamily="18" charset="0"/>
              </a:endParaRPr>
            </a:p>
          </p:txBody>
        </p:sp>
        <p:sp>
          <p:nvSpPr>
            <p:cNvPr id="65549" name="Line 50"/>
            <p:cNvSpPr>
              <a:spLocks noChangeShapeType="1"/>
            </p:cNvSpPr>
            <p:nvPr/>
          </p:nvSpPr>
          <p:spPr bwMode="auto">
            <a:xfrm flipV="1">
              <a:off x="485" y="2570"/>
              <a:ext cx="1152" cy="57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0" name="Line 51"/>
            <p:cNvSpPr>
              <a:spLocks noChangeShapeType="1"/>
            </p:cNvSpPr>
            <p:nvPr/>
          </p:nvSpPr>
          <p:spPr bwMode="auto">
            <a:xfrm flipV="1">
              <a:off x="2261" y="1370"/>
              <a:ext cx="1440" cy="81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1" name="Line 52"/>
            <p:cNvSpPr>
              <a:spLocks noChangeShapeType="1"/>
            </p:cNvSpPr>
            <p:nvPr/>
          </p:nvSpPr>
          <p:spPr bwMode="auto">
            <a:xfrm>
              <a:off x="2261" y="1226"/>
              <a:ext cx="1440" cy="1056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2" name="Line 53"/>
            <p:cNvSpPr>
              <a:spLocks noChangeShapeType="1"/>
            </p:cNvSpPr>
            <p:nvPr/>
          </p:nvSpPr>
          <p:spPr bwMode="auto">
            <a:xfrm flipH="1" flipV="1">
              <a:off x="4181" y="2618"/>
              <a:ext cx="816" cy="62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53" name="Oval 54"/>
            <p:cNvSpPr>
              <a:spLocks noChangeArrowheads="1"/>
            </p:cNvSpPr>
            <p:nvPr/>
          </p:nvSpPr>
          <p:spPr bwMode="auto">
            <a:xfrm>
              <a:off x="1589" y="2570"/>
              <a:ext cx="48" cy="48"/>
            </a:xfrm>
            <a:prstGeom prst="ellipse">
              <a:avLst/>
            </a:prstGeom>
            <a:solidFill>
              <a:srgbClr val="FF00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rgbClr val="003399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rgbClr val="003399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rgbClr val="003399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he-IL" altLang="he-IL" sz="2400">
                <a:solidFill>
                  <a:schemeClr val="tx1"/>
                </a:solidFill>
                <a:latin typeface="Times New Roman (Hebrew)" panose="02020603050405020304" pitchFamily="18" charset="0"/>
              </a:endParaRPr>
            </a:p>
          </p:txBody>
        </p:sp>
        <p:sp>
          <p:nvSpPr>
            <p:cNvPr id="65554" name="Oval 55"/>
            <p:cNvSpPr>
              <a:spLocks noChangeArrowheads="1"/>
            </p:cNvSpPr>
            <p:nvPr/>
          </p:nvSpPr>
          <p:spPr bwMode="auto">
            <a:xfrm>
              <a:off x="4133" y="2570"/>
              <a:ext cx="48" cy="48"/>
            </a:xfrm>
            <a:prstGeom prst="ellipse">
              <a:avLst/>
            </a:prstGeom>
            <a:solidFill>
              <a:srgbClr val="FF00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rgbClr val="003399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rgbClr val="003399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rgbClr val="003399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he-IL" altLang="he-IL" sz="2400">
                <a:solidFill>
                  <a:schemeClr val="tx1"/>
                </a:solidFill>
                <a:latin typeface="Times New Roman (Hebrew)" panose="02020603050405020304" pitchFamily="18" charset="0"/>
              </a:endParaRPr>
            </a:p>
          </p:txBody>
        </p:sp>
        <p:sp>
          <p:nvSpPr>
            <p:cNvPr id="65555" name="Oval 56"/>
            <p:cNvSpPr>
              <a:spLocks noChangeArrowheads="1"/>
            </p:cNvSpPr>
            <p:nvPr/>
          </p:nvSpPr>
          <p:spPr bwMode="auto">
            <a:xfrm>
              <a:off x="2981" y="1754"/>
              <a:ext cx="48" cy="48"/>
            </a:xfrm>
            <a:prstGeom prst="ellipse">
              <a:avLst/>
            </a:prstGeom>
            <a:solidFill>
              <a:srgbClr val="FF0000"/>
            </a:solidFill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rgbClr val="003399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rgbClr val="003399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rgbClr val="003399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he-IL" altLang="he-IL" sz="2400">
                <a:solidFill>
                  <a:schemeClr val="tx1"/>
                </a:solidFill>
                <a:latin typeface="Times New Roman (Hebrew)" panose="02020603050405020304" pitchFamily="18" charset="0"/>
              </a:endParaRPr>
            </a:p>
          </p:txBody>
        </p:sp>
        <p:sp>
          <p:nvSpPr>
            <p:cNvPr id="65556" name="Text Box 57"/>
            <p:cNvSpPr txBox="1">
              <a:spLocks noChangeArrowheads="1"/>
            </p:cNvSpPr>
            <p:nvPr/>
          </p:nvSpPr>
          <p:spPr bwMode="auto">
            <a:xfrm>
              <a:off x="3184" y="1658"/>
              <a:ext cx="8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rgbClr val="003399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rgbClr val="003399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rgbClr val="003399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he-IL" sz="1800">
                  <a:solidFill>
                    <a:schemeClr val="tx1"/>
                  </a:solidFill>
                  <a:latin typeface="Times New Roman (Hebrew)" panose="02020603050405020304" pitchFamily="18" charset="0"/>
                </a:rPr>
                <a:t>Object Point</a:t>
              </a:r>
            </a:p>
          </p:txBody>
        </p:sp>
        <p:sp>
          <p:nvSpPr>
            <p:cNvPr id="65557" name="Text Box 58"/>
            <p:cNvSpPr txBox="1">
              <a:spLocks noChangeArrowheads="1"/>
            </p:cNvSpPr>
            <p:nvPr/>
          </p:nvSpPr>
          <p:spPr bwMode="auto">
            <a:xfrm>
              <a:off x="267" y="1898"/>
              <a:ext cx="8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rgbClr val="003399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rgbClr val="003399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rgbClr val="003399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he-IL" sz="1800">
                  <a:solidFill>
                    <a:schemeClr val="tx1"/>
                  </a:solidFill>
                  <a:latin typeface="Times New Roman (Hebrew)" panose="02020603050405020304" pitchFamily="18" charset="0"/>
                </a:rPr>
                <a:t>Left Image</a:t>
              </a:r>
            </a:p>
          </p:txBody>
        </p:sp>
        <p:sp>
          <p:nvSpPr>
            <p:cNvPr id="65558" name="Text Box 59"/>
            <p:cNvSpPr txBox="1">
              <a:spLocks noChangeArrowheads="1"/>
            </p:cNvSpPr>
            <p:nvPr/>
          </p:nvSpPr>
          <p:spPr bwMode="auto">
            <a:xfrm>
              <a:off x="4337" y="3495"/>
              <a:ext cx="1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rgbClr val="003399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rgbClr val="003399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rgbClr val="003399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kumimoji="0" lang="en-US" altLang="he-IL" sz="1800">
                <a:solidFill>
                  <a:schemeClr val="tx1"/>
                </a:solidFill>
                <a:latin typeface="Times New Roman (Hebrew)" panose="02020603050405020304" pitchFamily="18" charset="0"/>
              </a:endParaRPr>
            </a:p>
          </p:txBody>
        </p:sp>
        <p:sp>
          <p:nvSpPr>
            <p:cNvPr id="65559" name="Line 60"/>
            <p:cNvSpPr>
              <a:spLocks noChangeShapeType="1"/>
            </p:cNvSpPr>
            <p:nvPr/>
          </p:nvSpPr>
          <p:spPr bwMode="auto">
            <a:xfrm flipV="1">
              <a:off x="497" y="3191"/>
              <a:ext cx="1693" cy="3"/>
            </a:xfrm>
            <a:prstGeom prst="line">
              <a:avLst/>
            </a:prstGeom>
            <a:noFill/>
            <a:ln w="28575" cap="sq">
              <a:solidFill>
                <a:srgbClr val="66CC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0" name="Freeform 61"/>
            <p:cNvSpPr>
              <a:spLocks/>
            </p:cNvSpPr>
            <p:nvPr/>
          </p:nvSpPr>
          <p:spPr bwMode="auto">
            <a:xfrm>
              <a:off x="833" y="2954"/>
              <a:ext cx="224" cy="240"/>
            </a:xfrm>
            <a:custGeom>
              <a:avLst/>
              <a:gdLst>
                <a:gd name="T0" fmla="*/ 0 w 224"/>
                <a:gd name="T1" fmla="*/ 0 h 240"/>
                <a:gd name="T2" fmla="*/ 192 w 224"/>
                <a:gd name="T3" fmla="*/ 96 h 240"/>
                <a:gd name="T4" fmla="*/ 192 w 224"/>
                <a:gd name="T5" fmla="*/ 240 h 240"/>
                <a:gd name="T6" fmla="*/ 0 60000 65536"/>
                <a:gd name="T7" fmla="*/ 0 60000 65536"/>
                <a:gd name="T8" fmla="*/ 0 60000 65536"/>
                <a:gd name="T9" fmla="*/ 0 w 224"/>
                <a:gd name="T10" fmla="*/ 0 h 240"/>
                <a:gd name="T11" fmla="*/ 224 w 224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24" h="240">
                  <a:moveTo>
                    <a:pt x="0" y="0"/>
                  </a:moveTo>
                  <a:cubicBezTo>
                    <a:pt x="80" y="28"/>
                    <a:pt x="160" y="56"/>
                    <a:pt x="192" y="96"/>
                  </a:cubicBezTo>
                  <a:cubicBezTo>
                    <a:pt x="224" y="136"/>
                    <a:pt x="208" y="188"/>
                    <a:pt x="192" y="240"/>
                  </a:cubicBezTo>
                </a:path>
              </a:pathLst>
            </a:custGeom>
            <a:noFill/>
            <a:ln w="19050" cap="sq" cmpd="sng">
              <a:solidFill>
                <a:srgbClr val="66CC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1" name="Freeform 62"/>
            <p:cNvSpPr>
              <a:spLocks/>
            </p:cNvSpPr>
            <p:nvPr/>
          </p:nvSpPr>
          <p:spPr bwMode="auto">
            <a:xfrm>
              <a:off x="4561" y="3002"/>
              <a:ext cx="112" cy="240"/>
            </a:xfrm>
            <a:custGeom>
              <a:avLst/>
              <a:gdLst>
                <a:gd name="T0" fmla="*/ 112 w 112"/>
                <a:gd name="T1" fmla="*/ 0 h 240"/>
                <a:gd name="T2" fmla="*/ 16 w 112"/>
                <a:gd name="T3" fmla="*/ 96 h 240"/>
                <a:gd name="T4" fmla="*/ 16 w 112"/>
                <a:gd name="T5" fmla="*/ 240 h 240"/>
                <a:gd name="T6" fmla="*/ 0 60000 65536"/>
                <a:gd name="T7" fmla="*/ 0 60000 65536"/>
                <a:gd name="T8" fmla="*/ 0 60000 65536"/>
                <a:gd name="T9" fmla="*/ 0 w 112"/>
                <a:gd name="T10" fmla="*/ 0 h 240"/>
                <a:gd name="T11" fmla="*/ 112 w 112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2" h="240">
                  <a:moveTo>
                    <a:pt x="112" y="0"/>
                  </a:moveTo>
                  <a:cubicBezTo>
                    <a:pt x="72" y="28"/>
                    <a:pt x="32" y="56"/>
                    <a:pt x="16" y="96"/>
                  </a:cubicBezTo>
                  <a:cubicBezTo>
                    <a:pt x="0" y="136"/>
                    <a:pt x="8" y="188"/>
                    <a:pt x="16" y="240"/>
                  </a:cubicBezTo>
                </a:path>
              </a:pathLst>
            </a:custGeom>
            <a:noFill/>
            <a:ln w="28575" cap="sq" cmpd="sng">
              <a:solidFill>
                <a:srgbClr val="66CC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2" name="Text Box 63"/>
            <p:cNvSpPr txBox="1">
              <a:spLocks noChangeArrowheads="1"/>
            </p:cNvSpPr>
            <p:nvPr/>
          </p:nvSpPr>
          <p:spPr bwMode="auto">
            <a:xfrm>
              <a:off x="545" y="2954"/>
              <a:ext cx="3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rgbClr val="003399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rgbClr val="003399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rgbClr val="003399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400">
                  <a:solidFill>
                    <a:srgbClr val="66CCFF"/>
                  </a:solidFill>
                  <a:latin typeface="Symbol" panose="05050102010706020507" pitchFamily="18" charset="2"/>
                </a:rPr>
                <a:t>a</a:t>
              </a:r>
              <a:endParaRPr kumimoji="0" lang="en-US" altLang="he-IL" sz="2400">
                <a:solidFill>
                  <a:schemeClr val="tx1"/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65563" name="Text Box 64"/>
            <p:cNvSpPr txBox="1">
              <a:spLocks noChangeArrowheads="1"/>
            </p:cNvSpPr>
            <p:nvPr/>
          </p:nvSpPr>
          <p:spPr bwMode="auto">
            <a:xfrm>
              <a:off x="4529" y="3002"/>
              <a:ext cx="31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rgbClr val="003399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rgbClr val="003399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rgbClr val="003399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he-IL" sz="2400">
                  <a:solidFill>
                    <a:srgbClr val="66CCFF"/>
                  </a:solidFill>
                  <a:latin typeface="Symbol" panose="05050102010706020507" pitchFamily="18" charset="2"/>
                </a:rPr>
                <a:t>b</a:t>
              </a:r>
              <a:endParaRPr kumimoji="0" lang="en-US" altLang="he-IL" sz="2400">
                <a:solidFill>
                  <a:schemeClr val="tx1"/>
                </a:solidFill>
                <a:latin typeface="Symbol" panose="05050102010706020507" pitchFamily="18" charset="2"/>
              </a:endParaRPr>
            </a:p>
          </p:txBody>
        </p:sp>
        <p:sp>
          <p:nvSpPr>
            <p:cNvPr id="65564" name="Line 65"/>
            <p:cNvSpPr>
              <a:spLocks noChangeShapeType="1"/>
            </p:cNvSpPr>
            <p:nvPr/>
          </p:nvSpPr>
          <p:spPr bwMode="auto">
            <a:xfrm flipV="1">
              <a:off x="3556" y="3184"/>
              <a:ext cx="1335" cy="16"/>
            </a:xfrm>
            <a:prstGeom prst="line">
              <a:avLst/>
            </a:prstGeom>
            <a:noFill/>
            <a:ln w="28575" cap="sq">
              <a:solidFill>
                <a:srgbClr val="66CC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5" name="Line 66"/>
            <p:cNvSpPr>
              <a:spLocks noChangeShapeType="1"/>
            </p:cNvSpPr>
            <p:nvPr/>
          </p:nvSpPr>
          <p:spPr bwMode="auto">
            <a:xfrm>
              <a:off x="2264" y="3195"/>
              <a:ext cx="1148" cy="3"/>
            </a:xfrm>
            <a:prstGeom prst="line">
              <a:avLst/>
            </a:prstGeom>
            <a:noFill/>
            <a:ln w="28575" cap="sq">
              <a:solidFill>
                <a:srgbClr val="66CCFF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566" name="Text Box 67"/>
            <p:cNvSpPr txBox="1">
              <a:spLocks noChangeArrowheads="1"/>
            </p:cNvSpPr>
            <p:nvPr/>
          </p:nvSpPr>
          <p:spPr bwMode="auto">
            <a:xfrm>
              <a:off x="297" y="3208"/>
              <a:ext cx="38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rgbClr val="003399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rgbClr val="003399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rgbClr val="003399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9pPr>
            </a:lstStyle>
            <a:p>
              <a:pPr rtl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he-IL" sz="2000" b="1">
                  <a:solidFill>
                    <a:srgbClr val="0033CC"/>
                  </a:solidFill>
                  <a:latin typeface="Comic Sans MS" panose="030F0702030302020204" pitchFamily="66" charset="0"/>
                </a:rPr>
                <a:t>Cop</a:t>
              </a:r>
              <a:endParaRPr kumimoji="0" lang="en-US" altLang="he-IL" sz="1800">
                <a:solidFill>
                  <a:schemeClr val="tx1"/>
                </a:solidFill>
                <a:latin typeface="Times New Roman (Hebrew)" panose="02020603050405020304" pitchFamily="18" charset="0"/>
              </a:endParaRPr>
            </a:p>
          </p:txBody>
        </p:sp>
        <p:sp>
          <p:nvSpPr>
            <p:cNvPr id="65567" name="Text Box 68"/>
            <p:cNvSpPr txBox="1">
              <a:spLocks noChangeArrowheads="1"/>
            </p:cNvSpPr>
            <p:nvPr/>
          </p:nvSpPr>
          <p:spPr bwMode="auto">
            <a:xfrm>
              <a:off x="4775" y="3262"/>
              <a:ext cx="38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rgbClr val="003399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rgbClr val="003399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rgbClr val="003399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9pPr>
            </a:lstStyle>
            <a:p>
              <a:pPr rtl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he-IL" sz="2000" b="1">
                  <a:solidFill>
                    <a:srgbClr val="0033CC"/>
                  </a:solidFill>
                  <a:latin typeface="Comic Sans MS" panose="030F0702030302020204" pitchFamily="66" charset="0"/>
                </a:rPr>
                <a:t>Cop</a:t>
              </a:r>
              <a:endParaRPr kumimoji="0" lang="en-US" altLang="he-IL" sz="1800">
                <a:solidFill>
                  <a:schemeClr val="tx1"/>
                </a:solidFill>
                <a:latin typeface="Times New Roman (Hebrew)" panose="02020603050405020304" pitchFamily="18" charset="0"/>
              </a:endParaRPr>
            </a:p>
          </p:txBody>
        </p:sp>
        <p:sp>
          <p:nvSpPr>
            <p:cNvPr id="65568" name="Line 69"/>
            <p:cNvSpPr>
              <a:spLocks noChangeShapeType="1"/>
            </p:cNvSpPr>
            <p:nvPr/>
          </p:nvSpPr>
          <p:spPr bwMode="auto">
            <a:xfrm flipV="1">
              <a:off x="482" y="2533"/>
              <a:ext cx="723" cy="62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69" name="Line 70"/>
            <p:cNvSpPr>
              <a:spLocks noChangeShapeType="1"/>
            </p:cNvSpPr>
            <p:nvPr/>
          </p:nvSpPr>
          <p:spPr bwMode="auto">
            <a:xfrm>
              <a:off x="4062" y="2986"/>
              <a:ext cx="875" cy="22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70" name="Text Box 71"/>
            <p:cNvSpPr txBox="1">
              <a:spLocks noChangeArrowheads="1"/>
            </p:cNvSpPr>
            <p:nvPr/>
          </p:nvSpPr>
          <p:spPr bwMode="auto">
            <a:xfrm>
              <a:off x="981" y="2446"/>
              <a:ext cx="2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rgbClr val="003399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rgbClr val="003399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rgbClr val="003399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9pPr>
            </a:lstStyle>
            <a:p>
              <a:pPr rtl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he-IL" sz="1400" b="1">
                  <a:solidFill>
                    <a:srgbClr val="0033CC"/>
                  </a:solidFill>
                  <a:latin typeface="Comic Sans MS" panose="030F0702030302020204" pitchFamily="66" charset="0"/>
                </a:rPr>
                <a:t>O</a:t>
              </a:r>
              <a:endParaRPr kumimoji="0" lang="en-US" altLang="he-IL" sz="1200">
                <a:solidFill>
                  <a:schemeClr val="tx1"/>
                </a:solidFill>
                <a:latin typeface="Times New Roman (Hebrew)" panose="02020603050405020304" pitchFamily="18" charset="0"/>
              </a:endParaRPr>
            </a:p>
          </p:txBody>
        </p:sp>
        <p:sp>
          <p:nvSpPr>
            <p:cNvPr id="65571" name="Text Box 72"/>
            <p:cNvSpPr txBox="1">
              <a:spLocks noChangeArrowheads="1"/>
            </p:cNvSpPr>
            <p:nvPr/>
          </p:nvSpPr>
          <p:spPr bwMode="auto">
            <a:xfrm>
              <a:off x="3863" y="2947"/>
              <a:ext cx="20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3200">
                  <a:solidFill>
                    <a:srgbClr val="003399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800">
                  <a:solidFill>
                    <a:srgbClr val="003399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400">
                  <a:solidFill>
                    <a:srgbClr val="003399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990099"/>
                </a:buClr>
                <a:buFont typeface="Wingdings" panose="05000000000000000000" pitchFamily="2" charset="2"/>
                <a:buChar char="§"/>
                <a:defRPr kumimoji="1" sz="2000">
                  <a:solidFill>
                    <a:srgbClr val="003399"/>
                  </a:solidFill>
                  <a:latin typeface="Tahoma" panose="020B0604030504040204" pitchFamily="34" charset="0"/>
                </a:defRPr>
              </a:lvl9pPr>
            </a:lstStyle>
            <a:p>
              <a:pPr rtl="1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he-IL" sz="1400" b="1">
                  <a:solidFill>
                    <a:srgbClr val="0033CC"/>
                  </a:solidFill>
                  <a:latin typeface="Comic Sans MS" panose="030F0702030302020204" pitchFamily="66" charset="0"/>
                </a:rPr>
                <a:t>O</a:t>
              </a:r>
              <a:endParaRPr kumimoji="0" lang="en-US" altLang="he-IL" sz="1200">
                <a:solidFill>
                  <a:schemeClr val="tx1"/>
                </a:solidFill>
                <a:latin typeface="Times New Roman (Hebrew)" panose="02020603050405020304" pitchFamily="18" charset="0"/>
              </a:endParaRPr>
            </a:p>
          </p:txBody>
        </p:sp>
        <p:sp>
          <p:nvSpPr>
            <p:cNvPr id="65572" name="Line 73"/>
            <p:cNvSpPr>
              <a:spLocks noChangeShapeType="1"/>
            </p:cNvSpPr>
            <p:nvPr/>
          </p:nvSpPr>
          <p:spPr bwMode="auto">
            <a:xfrm>
              <a:off x="4067" y="2909"/>
              <a:ext cx="65" cy="24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73" name="Line 74"/>
            <p:cNvSpPr>
              <a:spLocks noChangeShapeType="1"/>
            </p:cNvSpPr>
            <p:nvPr/>
          </p:nvSpPr>
          <p:spPr bwMode="auto">
            <a:xfrm>
              <a:off x="4132" y="2933"/>
              <a:ext cx="18" cy="7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74" name="Line 75"/>
            <p:cNvSpPr>
              <a:spLocks noChangeShapeType="1"/>
            </p:cNvSpPr>
            <p:nvPr/>
          </p:nvSpPr>
          <p:spPr bwMode="auto">
            <a:xfrm>
              <a:off x="1123" y="2592"/>
              <a:ext cx="88" cy="5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5575" name="Line 76"/>
            <p:cNvSpPr>
              <a:spLocks noChangeShapeType="1"/>
            </p:cNvSpPr>
            <p:nvPr/>
          </p:nvSpPr>
          <p:spPr bwMode="auto">
            <a:xfrm flipV="1">
              <a:off x="1205" y="2586"/>
              <a:ext cx="59" cy="5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5542" name="TextBox 37"/>
          <p:cNvSpPr txBox="1">
            <a:spLocks noChangeArrowheads="1"/>
          </p:cNvSpPr>
          <p:nvPr/>
        </p:nvSpPr>
        <p:spPr bwMode="auto">
          <a:xfrm>
            <a:off x="2057400" y="5486400"/>
            <a:ext cx="4894263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he-IL" sz="2400">
                <a:solidFill>
                  <a:schemeClr val="tx1"/>
                </a:solidFill>
                <a:latin typeface="Times New Roman (Hebrew)" panose="02020603050405020304" pitchFamily="18" charset="0"/>
              </a:rPr>
              <a:t>Possible to use trigonometry but next class we will use projective geometry</a:t>
            </a:r>
          </a:p>
        </p:txBody>
      </p:sp>
      <p:sp>
        <p:nvSpPr>
          <p:cNvPr id="65543" name="Rounded Rectangle 39"/>
          <p:cNvSpPr>
            <a:spLocks noChangeArrowheads="1"/>
          </p:cNvSpPr>
          <p:nvPr/>
        </p:nvSpPr>
        <p:spPr bwMode="auto">
          <a:xfrm>
            <a:off x="1784350" y="5580063"/>
            <a:ext cx="5097463" cy="855662"/>
          </a:xfrm>
          <a:prstGeom prst="roundRect">
            <a:avLst>
              <a:gd name="adj" fmla="val 16667"/>
            </a:avLst>
          </a:prstGeom>
          <a:solidFill>
            <a:schemeClr val="accent1">
              <a:alpha val="20000"/>
            </a:schemeClr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he-IL" altLang="he-IL" sz="24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fld id="{6061CED5-1B7D-4A4B-83F0-D4F5D6D4F4D9}" type="slidenum">
              <a:rPr kumimoji="0" lang="he-IL" altLang="en-US" sz="1600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50000"/>
                </a:spcBef>
                <a:buClrTx/>
                <a:buFontTx/>
                <a:buNone/>
              </a:pPr>
              <a:t>8</a:t>
            </a:fld>
            <a:endParaRPr kumimoji="0" lang="en-US" altLang="en-US" sz="16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7587" name="Footer Placeholder 5"/>
          <p:cNvSpPr>
            <a:spLocks noGrp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t>Computer Vision by Y. Moses</a:t>
            </a:r>
          </a:p>
        </p:txBody>
      </p:sp>
      <p:sp>
        <p:nvSpPr>
          <p:cNvPr id="67588" name="Rectangle 41"/>
          <p:cNvSpPr>
            <a:spLocks noGrp="1" noChangeArrowheads="1"/>
          </p:cNvSpPr>
          <p:nvPr>
            <p:ph type="body" idx="1"/>
          </p:nvPr>
        </p:nvSpPr>
        <p:spPr>
          <a:xfrm>
            <a:off x="320675" y="1858963"/>
            <a:ext cx="8178800" cy="4171950"/>
          </a:xfrm>
          <a:noFill/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he-IL" sz="2400" b="1">
                <a:solidFill>
                  <a:srgbClr val="008000"/>
                </a:solidFill>
              </a:rPr>
              <a:t>Intrinsic parameters:</a:t>
            </a:r>
            <a:r>
              <a:rPr lang="en-US" altLang="he-IL" sz="2400" b="1">
                <a:solidFill>
                  <a:srgbClr val="990099"/>
                </a:solidFill>
              </a:rPr>
              <a:t> </a:t>
            </a:r>
          </a:p>
          <a:p>
            <a:r>
              <a:rPr lang="en-US" altLang="he-IL" sz="2400"/>
              <a:t>Focal length</a:t>
            </a:r>
          </a:p>
          <a:p>
            <a:r>
              <a:rPr lang="en-US" altLang="he-IL" sz="2400"/>
              <a:t>Principal point</a:t>
            </a:r>
          </a:p>
          <a:p>
            <a:r>
              <a:rPr lang="en-US" altLang="he-IL" sz="2400"/>
              <a:t>Scaling</a:t>
            </a:r>
          </a:p>
          <a:p>
            <a:pPr>
              <a:buFont typeface="Wingdings" panose="05000000000000000000" pitchFamily="2" charset="2"/>
              <a:buNone/>
            </a:pPr>
            <a:endParaRPr lang="en-US" altLang="he-IL" sz="2400" b="1">
              <a:solidFill>
                <a:srgbClr val="008000"/>
              </a:solidFill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he-IL" sz="2400" b="1">
                <a:solidFill>
                  <a:srgbClr val="008000"/>
                </a:solidFill>
              </a:rPr>
              <a:t>Extrinsic parameters</a:t>
            </a:r>
          </a:p>
          <a:p>
            <a:r>
              <a:rPr lang="en-US" altLang="he-IL" sz="2400"/>
              <a:t>The relative position and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he-IL" sz="2400"/>
              <a:t>	orientation of the two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he-IL" sz="2400"/>
              <a:t>	cameras</a:t>
            </a:r>
            <a:endParaRPr lang="en-US" altLang="he-IL" b="1">
              <a:solidFill>
                <a:srgbClr val="990099"/>
              </a:solidFill>
            </a:endParaRPr>
          </a:p>
        </p:txBody>
      </p:sp>
      <p:sp>
        <p:nvSpPr>
          <p:cNvPr id="67589" name="Line 5"/>
          <p:cNvSpPr>
            <a:spLocks noChangeShapeType="1"/>
          </p:cNvSpPr>
          <p:nvPr/>
        </p:nvSpPr>
        <p:spPr bwMode="auto">
          <a:xfrm>
            <a:off x="4773613" y="5338763"/>
            <a:ext cx="1346200" cy="338137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0" name="Text Box 7"/>
          <p:cNvSpPr txBox="1">
            <a:spLocks noChangeArrowheads="1"/>
          </p:cNvSpPr>
          <p:nvPr/>
        </p:nvSpPr>
        <p:spPr bwMode="auto">
          <a:xfrm>
            <a:off x="8339138" y="5338763"/>
            <a:ext cx="5064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he-IL" sz="1600" b="1">
                <a:solidFill>
                  <a:srgbClr val="008000"/>
                </a:solidFill>
                <a:latin typeface="Times New Roman (Hebrew)" panose="02020603050405020304" pitchFamily="18" charset="0"/>
              </a:rPr>
              <a:t>O</a:t>
            </a:r>
            <a:r>
              <a:rPr kumimoji="0" lang="en-US" altLang="he-IL" sz="1600" b="1" baseline="-25000">
                <a:solidFill>
                  <a:srgbClr val="008000"/>
                </a:solidFill>
                <a:latin typeface="Times New Roman (Hebrew)" panose="02020603050405020304" pitchFamily="18" charset="0"/>
              </a:rPr>
              <a:t>r</a:t>
            </a:r>
            <a:endParaRPr kumimoji="0" lang="en-US" altLang="he-IL" sz="1600">
              <a:solidFill>
                <a:srgbClr val="FF0000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67591" name="Text Box 34"/>
          <p:cNvSpPr txBox="1">
            <a:spLocks noChangeArrowheads="1"/>
          </p:cNvSpPr>
          <p:nvPr/>
        </p:nvSpPr>
        <p:spPr bwMode="auto">
          <a:xfrm>
            <a:off x="8470900" y="4673600"/>
            <a:ext cx="4000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he-IL" sz="1600" b="1">
                <a:solidFill>
                  <a:schemeClr val="tx1"/>
                </a:solidFill>
                <a:latin typeface="Times New Roman (Hebrew)" panose="02020603050405020304" pitchFamily="18" charset="0"/>
              </a:rPr>
              <a:t>f</a:t>
            </a:r>
            <a:r>
              <a:rPr kumimoji="0" lang="en-US" altLang="he-IL" sz="1600" baseline="-25000">
                <a:solidFill>
                  <a:schemeClr val="tx1"/>
                </a:solidFill>
                <a:latin typeface="Times New Roman (Hebrew)" panose="02020603050405020304" pitchFamily="18" charset="0"/>
              </a:rPr>
              <a:t>r</a:t>
            </a:r>
            <a:endParaRPr kumimoji="0" lang="en-US" altLang="he-IL" sz="1600">
              <a:solidFill>
                <a:srgbClr val="FF0000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67592" name="Text Box 6"/>
          <p:cNvSpPr txBox="1">
            <a:spLocks noChangeArrowheads="1"/>
          </p:cNvSpPr>
          <p:nvPr/>
        </p:nvSpPr>
        <p:spPr bwMode="auto">
          <a:xfrm>
            <a:off x="5224463" y="5962650"/>
            <a:ext cx="4746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he-IL" sz="1600" b="1">
                <a:solidFill>
                  <a:srgbClr val="FF0000"/>
                </a:solidFill>
                <a:latin typeface="Times New Roman (Hebrew)" panose="02020603050405020304" pitchFamily="18" charset="0"/>
              </a:rPr>
              <a:t>O</a:t>
            </a:r>
            <a:r>
              <a:rPr kumimoji="0" lang="en-US" altLang="he-IL" sz="1600" baseline="-25000">
                <a:solidFill>
                  <a:srgbClr val="FF0000"/>
                </a:solidFill>
                <a:latin typeface="Times New Roman (Hebrew)" panose="02020603050405020304" pitchFamily="18" charset="0"/>
              </a:rPr>
              <a:t>l</a:t>
            </a:r>
            <a:endParaRPr kumimoji="0" lang="en-US" altLang="he-IL" sz="1600">
              <a:solidFill>
                <a:srgbClr val="FF0000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67593" name="Oval 8"/>
          <p:cNvSpPr>
            <a:spLocks noChangeArrowheads="1"/>
          </p:cNvSpPr>
          <p:nvPr/>
        </p:nvSpPr>
        <p:spPr bwMode="auto">
          <a:xfrm>
            <a:off x="5410200" y="5873750"/>
            <a:ext cx="92075" cy="88900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he-IL" altLang="he-IL" sz="24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67594" name="Line 9"/>
          <p:cNvSpPr>
            <a:spLocks noChangeShapeType="1"/>
          </p:cNvSpPr>
          <p:nvPr/>
        </p:nvSpPr>
        <p:spPr bwMode="auto">
          <a:xfrm flipV="1">
            <a:off x="7454900" y="4791075"/>
            <a:ext cx="709613" cy="72390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5" name="Oval 10"/>
          <p:cNvSpPr>
            <a:spLocks noChangeArrowheads="1"/>
          </p:cNvSpPr>
          <p:nvPr/>
        </p:nvSpPr>
        <p:spPr bwMode="auto">
          <a:xfrm>
            <a:off x="8175625" y="5873750"/>
            <a:ext cx="92075" cy="88900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he-IL" altLang="he-IL" sz="24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67596" name="Line 11"/>
          <p:cNvSpPr>
            <a:spLocks noChangeShapeType="1"/>
          </p:cNvSpPr>
          <p:nvPr/>
        </p:nvSpPr>
        <p:spPr bwMode="auto">
          <a:xfrm flipV="1">
            <a:off x="5438775" y="3559175"/>
            <a:ext cx="603250" cy="23622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7" name="Line 12"/>
          <p:cNvSpPr>
            <a:spLocks noChangeShapeType="1"/>
          </p:cNvSpPr>
          <p:nvPr/>
        </p:nvSpPr>
        <p:spPr bwMode="auto">
          <a:xfrm flipH="1" flipV="1">
            <a:off x="6692900" y="4191000"/>
            <a:ext cx="1574800" cy="177323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65" name="AutoShape 13"/>
          <p:cNvSpPr>
            <a:spLocks noChangeArrowheads="1"/>
          </p:cNvSpPr>
          <p:nvPr/>
        </p:nvSpPr>
        <p:spPr bwMode="auto">
          <a:xfrm>
            <a:off x="6480175" y="3259138"/>
            <a:ext cx="263525" cy="163512"/>
          </a:xfrm>
          <a:prstGeom prst="star5">
            <a:avLst/>
          </a:prstGeom>
          <a:solidFill>
            <a:srgbClr val="0033CC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67599" name="Line 14"/>
          <p:cNvSpPr>
            <a:spLocks noChangeShapeType="1"/>
          </p:cNvSpPr>
          <p:nvPr/>
        </p:nvSpPr>
        <p:spPr bwMode="auto">
          <a:xfrm flipH="1">
            <a:off x="5461000" y="3408363"/>
            <a:ext cx="1133475" cy="2555875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0" name="Line 15"/>
          <p:cNvSpPr>
            <a:spLocks noChangeShapeType="1"/>
          </p:cNvSpPr>
          <p:nvPr/>
        </p:nvSpPr>
        <p:spPr bwMode="auto">
          <a:xfrm>
            <a:off x="6605588" y="3368675"/>
            <a:ext cx="1620837" cy="256063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1" name="Oval 16"/>
          <p:cNvSpPr>
            <a:spLocks noChangeArrowheads="1"/>
          </p:cNvSpPr>
          <p:nvPr/>
        </p:nvSpPr>
        <p:spPr bwMode="auto">
          <a:xfrm>
            <a:off x="7705725" y="5133975"/>
            <a:ext cx="92075" cy="88900"/>
          </a:xfrm>
          <a:prstGeom prst="ellipse">
            <a:avLst/>
          </a:prstGeom>
          <a:solidFill>
            <a:srgbClr val="008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he-IL" altLang="he-IL" sz="24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67602" name="Oval 17"/>
          <p:cNvSpPr>
            <a:spLocks noChangeArrowheads="1"/>
          </p:cNvSpPr>
          <p:nvPr/>
        </p:nvSpPr>
        <p:spPr bwMode="auto">
          <a:xfrm>
            <a:off x="5610225" y="5537200"/>
            <a:ext cx="92075" cy="88900"/>
          </a:xfrm>
          <a:prstGeom prst="ellipse">
            <a:avLst/>
          </a:prstGeom>
          <a:solidFill>
            <a:srgbClr val="FF0000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he-IL" altLang="he-IL" sz="24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67603" name="Oval 18"/>
          <p:cNvSpPr>
            <a:spLocks noChangeArrowheads="1"/>
          </p:cNvSpPr>
          <p:nvPr/>
        </p:nvSpPr>
        <p:spPr bwMode="auto">
          <a:xfrm>
            <a:off x="5481638" y="5502275"/>
            <a:ext cx="92075" cy="88900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he-IL" altLang="he-IL" sz="24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67604" name="Oval 19"/>
          <p:cNvSpPr>
            <a:spLocks noChangeArrowheads="1"/>
          </p:cNvSpPr>
          <p:nvPr/>
        </p:nvSpPr>
        <p:spPr bwMode="auto">
          <a:xfrm>
            <a:off x="7624763" y="5248275"/>
            <a:ext cx="92075" cy="90488"/>
          </a:xfrm>
          <a:prstGeom prst="ellipse">
            <a:avLst/>
          </a:prstGeom>
          <a:solidFill>
            <a:schemeClr val="tx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he-IL" altLang="he-IL" sz="24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67605" name="Text Box 24"/>
          <p:cNvSpPr txBox="1">
            <a:spLocks noChangeArrowheads="1"/>
          </p:cNvSpPr>
          <p:nvPr/>
        </p:nvSpPr>
        <p:spPr bwMode="auto">
          <a:xfrm>
            <a:off x="5176838" y="5527675"/>
            <a:ext cx="3952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he-IL" sz="1600" b="1">
                <a:solidFill>
                  <a:schemeClr val="tx1"/>
                </a:solidFill>
                <a:latin typeface="Times New Roman (Hebrew)" panose="02020603050405020304" pitchFamily="18" charset="0"/>
              </a:rPr>
              <a:t>f</a:t>
            </a:r>
            <a:r>
              <a:rPr kumimoji="0" lang="en-US" altLang="he-IL" sz="1600" baseline="-25000">
                <a:solidFill>
                  <a:schemeClr val="tx1"/>
                </a:solidFill>
                <a:latin typeface="Times New Roman (Hebrew)" panose="02020603050405020304" pitchFamily="18" charset="0"/>
              </a:rPr>
              <a:t>l</a:t>
            </a:r>
            <a:endParaRPr kumimoji="0" lang="en-US" altLang="he-IL" sz="1600">
              <a:solidFill>
                <a:srgbClr val="FF0000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67606" name="Line 26"/>
          <p:cNvSpPr>
            <a:spLocks noChangeShapeType="1"/>
          </p:cNvSpPr>
          <p:nvPr/>
        </p:nvSpPr>
        <p:spPr bwMode="auto">
          <a:xfrm flipV="1">
            <a:off x="5440363" y="5911850"/>
            <a:ext cx="2784475" cy="7938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7" name="Text Box 27"/>
          <p:cNvSpPr txBox="1">
            <a:spLocks noChangeArrowheads="1"/>
          </p:cNvSpPr>
          <p:nvPr/>
        </p:nvSpPr>
        <p:spPr bwMode="auto">
          <a:xfrm>
            <a:off x="6654800" y="5940425"/>
            <a:ext cx="4413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he-IL" sz="2000" b="1">
                <a:solidFill>
                  <a:srgbClr val="990099"/>
                </a:solidFill>
                <a:latin typeface="Times New Roman (Hebrew)" panose="02020603050405020304" pitchFamily="18" charset="0"/>
              </a:rPr>
              <a:t>T</a:t>
            </a:r>
            <a:endParaRPr kumimoji="0" lang="en-US" altLang="he-IL" sz="1600">
              <a:solidFill>
                <a:srgbClr val="FF0000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67608" name="Text Box 30"/>
          <p:cNvSpPr txBox="1">
            <a:spLocks noChangeArrowheads="1"/>
          </p:cNvSpPr>
          <p:nvPr/>
        </p:nvSpPr>
        <p:spPr bwMode="auto">
          <a:xfrm>
            <a:off x="6350000" y="2846388"/>
            <a:ext cx="452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he-IL" sz="2000" b="1">
                <a:solidFill>
                  <a:srgbClr val="0033CC"/>
                </a:solidFill>
                <a:latin typeface="Times New Roman (Hebrew)" panose="02020603050405020304" pitchFamily="18" charset="0"/>
              </a:rPr>
              <a:t>P</a:t>
            </a:r>
            <a:endParaRPr kumimoji="0" lang="en-US" altLang="he-IL" sz="1600">
              <a:solidFill>
                <a:srgbClr val="FF0000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67609" name="Line 35"/>
          <p:cNvSpPr>
            <a:spLocks noChangeShapeType="1"/>
          </p:cNvSpPr>
          <p:nvPr/>
        </p:nvSpPr>
        <p:spPr bwMode="auto">
          <a:xfrm>
            <a:off x="6076950" y="5722938"/>
            <a:ext cx="615950" cy="188912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10" name="Line 36"/>
          <p:cNvSpPr>
            <a:spLocks noChangeShapeType="1"/>
          </p:cNvSpPr>
          <p:nvPr/>
        </p:nvSpPr>
        <p:spPr bwMode="auto">
          <a:xfrm flipH="1">
            <a:off x="7092950" y="5495925"/>
            <a:ext cx="361950" cy="415925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11" name="Freeform 37"/>
          <p:cNvSpPr>
            <a:spLocks/>
          </p:cNvSpPr>
          <p:nvPr/>
        </p:nvSpPr>
        <p:spPr bwMode="auto">
          <a:xfrm>
            <a:off x="7353300" y="5572125"/>
            <a:ext cx="274638" cy="344488"/>
          </a:xfrm>
          <a:custGeom>
            <a:avLst/>
            <a:gdLst>
              <a:gd name="T0" fmla="*/ 0 w 224"/>
              <a:gd name="T1" fmla="*/ 0 h 240"/>
              <a:gd name="T2" fmla="*/ 2147483646 w 224"/>
              <a:gd name="T3" fmla="*/ 2147483646 h 240"/>
              <a:gd name="T4" fmla="*/ 2147483646 w 224"/>
              <a:gd name="T5" fmla="*/ 2147483646 h 240"/>
              <a:gd name="T6" fmla="*/ 0 60000 65536"/>
              <a:gd name="T7" fmla="*/ 0 60000 65536"/>
              <a:gd name="T8" fmla="*/ 0 60000 65536"/>
              <a:gd name="T9" fmla="*/ 0 w 224"/>
              <a:gd name="T10" fmla="*/ 0 h 240"/>
              <a:gd name="T11" fmla="*/ 224 w 224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4" h="240">
                <a:moveTo>
                  <a:pt x="0" y="0"/>
                </a:moveTo>
                <a:cubicBezTo>
                  <a:pt x="80" y="28"/>
                  <a:pt x="160" y="56"/>
                  <a:pt x="192" y="96"/>
                </a:cubicBezTo>
                <a:cubicBezTo>
                  <a:pt x="224" y="136"/>
                  <a:pt x="208" y="188"/>
                  <a:pt x="192" y="240"/>
                </a:cubicBezTo>
              </a:path>
            </a:pathLst>
          </a:custGeom>
          <a:noFill/>
          <a:ln w="19050" cap="sq" cmpd="sng">
            <a:solidFill>
              <a:srgbClr val="990099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12" name="Text Box 38"/>
          <p:cNvSpPr txBox="1">
            <a:spLocks noChangeArrowheads="1"/>
          </p:cNvSpPr>
          <p:nvPr/>
        </p:nvSpPr>
        <p:spPr bwMode="auto">
          <a:xfrm>
            <a:off x="7189788" y="5561013"/>
            <a:ext cx="527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en-US" sz="2400">
                <a:solidFill>
                  <a:srgbClr val="990099"/>
                </a:solidFill>
                <a:latin typeface="Symbol" panose="05050102010706020507" pitchFamily="18" charset="2"/>
              </a:rPr>
              <a:t>a</a:t>
            </a:r>
            <a:endParaRPr kumimoji="0" lang="en-US" altLang="he-IL" sz="2400">
              <a:solidFill>
                <a:schemeClr val="tx1"/>
              </a:solidFill>
              <a:latin typeface="Symbol" panose="05050102010706020507" pitchFamily="18" charset="2"/>
            </a:endParaRPr>
          </a:p>
        </p:txBody>
      </p:sp>
      <p:sp>
        <p:nvSpPr>
          <p:cNvPr id="67613" name="Freeform 39"/>
          <p:cNvSpPr>
            <a:spLocks/>
          </p:cNvSpPr>
          <p:nvPr/>
        </p:nvSpPr>
        <p:spPr bwMode="auto">
          <a:xfrm>
            <a:off x="6049963" y="5759450"/>
            <a:ext cx="58737" cy="203200"/>
          </a:xfrm>
          <a:custGeom>
            <a:avLst/>
            <a:gdLst>
              <a:gd name="T0" fmla="*/ 2147483646 w 112"/>
              <a:gd name="T1" fmla="*/ 0 h 240"/>
              <a:gd name="T2" fmla="*/ 2147483646 w 112"/>
              <a:gd name="T3" fmla="*/ 2147483646 h 240"/>
              <a:gd name="T4" fmla="*/ 2147483646 w 112"/>
              <a:gd name="T5" fmla="*/ 2147483646 h 240"/>
              <a:gd name="T6" fmla="*/ 0 60000 65536"/>
              <a:gd name="T7" fmla="*/ 0 60000 65536"/>
              <a:gd name="T8" fmla="*/ 0 60000 65536"/>
              <a:gd name="T9" fmla="*/ 0 w 112"/>
              <a:gd name="T10" fmla="*/ 0 h 240"/>
              <a:gd name="T11" fmla="*/ 112 w 112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2" h="240">
                <a:moveTo>
                  <a:pt x="112" y="0"/>
                </a:moveTo>
                <a:cubicBezTo>
                  <a:pt x="72" y="28"/>
                  <a:pt x="32" y="56"/>
                  <a:pt x="16" y="96"/>
                </a:cubicBezTo>
                <a:cubicBezTo>
                  <a:pt x="0" y="136"/>
                  <a:pt x="8" y="188"/>
                  <a:pt x="16" y="240"/>
                </a:cubicBezTo>
              </a:path>
            </a:pathLst>
          </a:custGeom>
          <a:noFill/>
          <a:ln w="28575" cap="sq" cmpd="sng">
            <a:solidFill>
              <a:srgbClr val="990099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14" name="Text Box 40"/>
          <p:cNvSpPr txBox="1">
            <a:spLocks noChangeArrowheads="1"/>
          </p:cNvSpPr>
          <p:nvPr/>
        </p:nvSpPr>
        <p:spPr bwMode="auto">
          <a:xfrm>
            <a:off x="6119813" y="5624513"/>
            <a:ext cx="501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en-US" altLang="he-IL" sz="2400">
                <a:solidFill>
                  <a:srgbClr val="990099"/>
                </a:solidFill>
                <a:latin typeface="Symbol" panose="05050102010706020507" pitchFamily="18" charset="2"/>
              </a:rPr>
              <a:t>b</a:t>
            </a:r>
            <a:endParaRPr kumimoji="0" lang="en-US" altLang="he-IL" sz="2400">
              <a:solidFill>
                <a:schemeClr val="tx1"/>
              </a:solidFill>
              <a:latin typeface="Symbol" panose="05050102010706020507" pitchFamily="18" charset="2"/>
            </a:endParaRPr>
          </a:p>
        </p:txBody>
      </p:sp>
      <p:sp>
        <p:nvSpPr>
          <p:cNvPr id="67615" name="Rectangle 4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altLang="he-IL"/>
              <a:t>The Parameters of a </a:t>
            </a:r>
            <a:br>
              <a:rPr lang="en-US" altLang="he-IL"/>
            </a:br>
            <a:r>
              <a:rPr lang="en-US" altLang="he-IL"/>
              <a:t>Stereo System </a:t>
            </a:r>
          </a:p>
        </p:txBody>
      </p:sp>
      <p:sp>
        <p:nvSpPr>
          <p:cNvPr id="67616" name="Oval 45"/>
          <p:cNvSpPr>
            <a:spLocks noChangeArrowheads="1"/>
          </p:cNvSpPr>
          <p:nvPr/>
        </p:nvSpPr>
        <p:spPr bwMode="auto">
          <a:xfrm>
            <a:off x="5408613" y="5867400"/>
            <a:ext cx="95250" cy="112713"/>
          </a:xfrm>
          <a:prstGeom prst="ellipse">
            <a:avLst/>
          </a:prstGeom>
          <a:solidFill>
            <a:srgbClr val="66CC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he-IL" altLang="he-IL" sz="24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  <p:sp>
        <p:nvSpPr>
          <p:cNvPr id="67617" name="Oval 46"/>
          <p:cNvSpPr>
            <a:spLocks noChangeArrowheads="1"/>
          </p:cNvSpPr>
          <p:nvPr/>
        </p:nvSpPr>
        <p:spPr bwMode="auto">
          <a:xfrm>
            <a:off x="8164513" y="5870575"/>
            <a:ext cx="95250" cy="112713"/>
          </a:xfrm>
          <a:prstGeom prst="ellipse">
            <a:avLst/>
          </a:prstGeom>
          <a:solidFill>
            <a:srgbClr val="66CCFF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3200">
                <a:solidFill>
                  <a:srgbClr val="003399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800">
                <a:solidFill>
                  <a:srgbClr val="003399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400">
                <a:solidFill>
                  <a:srgbClr val="003399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Font typeface="Wingdings" panose="05000000000000000000" pitchFamily="2" charset="2"/>
              <a:buChar char="§"/>
              <a:defRPr kumimoji="1" sz="2000">
                <a:solidFill>
                  <a:srgbClr val="003399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kumimoji="0" lang="he-IL" altLang="he-IL" sz="2400">
              <a:solidFill>
                <a:schemeClr val="tx1"/>
              </a:solidFill>
              <a:latin typeface="Times New Roman (Hebrew)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fld id="{36FB6C19-F273-4984-9D4F-5FFD3C05DA19}" type="slidenum">
              <a:rPr lang="he-IL" altLang="en-US" smtClean="0"/>
              <a:pPr/>
              <a:t>9</a:t>
            </a:fld>
            <a:endParaRPr lang="en-US" altLang="en-US"/>
          </a:p>
        </p:txBody>
      </p:sp>
      <p:sp>
        <p:nvSpPr>
          <p:cNvPr id="69635" name="Footer Placeholder 5"/>
          <p:cNvSpPr>
            <a:spLocks noGrp="1"/>
          </p:cNvSpPr>
          <p:nvPr>
            <p:ph type="ftr" sz="quarter" idx="12"/>
          </p:nvPr>
        </p:nvSpPr>
        <p:spPr>
          <a:noFill/>
        </p:spPr>
        <p:txBody>
          <a:bodyPr/>
          <a:lstStyle/>
          <a:p>
            <a:r>
              <a:rPr lang="en-US" altLang="en-US"/>
              <a:t>Computer Vision by Y. Moses</a:t>
            </a:r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Correspondence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Similarity of patches</a:t>
            </a:r>
          </a:p>
          <a:p>
            <a:r>
              <a:rPr lang="en-US" dirty="0"/>
              <a:t>Geometric constraints:</a:t>
            </a:r>
          </a:p>
          <a:p>
            <a:pPr lvl="1"/>
            <a:r>
              <a:rPr lang="en-US" dirty="0"/>
              <a:t>Epipolar geometry</a:t>
            </a:r>
          </a:p>
          <a:p>
            <a:r>
              <a:rPr lang="en-US" dirty="0"/>
              <a:t>Global constraints:</a:t>
            </a:r>
          </a:p>
          <a:p>
            <a:pPr lvl="1"/>
            <a:r>
              <a:rPr lang="en-US" dirty="0"/>
              <a:t>Shape smoothness</a:t>
            </a:r>
          </a:p>
          <a:p>
            <a:pPr lvl="1"/>
            <a:r>
              <a:rPr lang="en-US" dirty="0"/>
              <a:t>Order preserving</a:t>
            </a:r>
          </a:p>
          <a:p>
            <a:pPr lvl="1"/>
            <a:r>
              <a:rPr lang="en-US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2857079953"/>
      </p:ext>
    </p:extLst>
  </p:cSld>
  <p:clrMapOvr>
    <a:masterClrMapping/>
  </p:clrMapOvr>
</p:sld>
</file>

<file path=ppt/theme/theme1.xml><?xml version="1.0" encoding="utf-8"?>
<a:theme xmlns:a="http://schemas.openxmlformats.org/drawingml/2006/main" name="cv-03">
  <a:themeElements>
    <a:clrScheme name="cv-03 2">
      <a:dk1>
        <a:srgbClr val="000000"/>
      </a:dk1>
      <a:lt1>
        <a:srgbClr val="FFFFFF"/>
      </a:lt1>
      <a:dk2>
        <a:srgbClr val="000000"/>
      </a:dk2>
      <a:lt2>
        <a:srgbClr val="5E574E"/>
      </a:lt2>
      <a:accent1>
        <a:srgbClr val="FF6600"/>
      </a:accent1>
      <a:accent2>
        <a:srgbClr val="FFCC00"/>
      </a:accent2>
      <a:accent3>
        <a:srgbClr val="FFFFFF"/>
      </a:accent3>
      <a:accent4>
        <a:srgbClr val="000000"/>
      </a:accent4>
      <a:accent5>
        <a:srgbClr val="FFB8AA"/>
      </a:accent5>
      <a:accent6>
        <a:srgbClr val="E7B900"/>
      </a:accent6>
      <a:hlink>
        <a:srgbClr val="996633"/>
      </a:hlink>
      <a:folHlink>
        <a:srgbClr val="808000"/>
      </a:folHlink>
    </a:clrScheme>
    <a:fontScheme name="cv-03">
      <a:majorFont>
        <a:latin typeface="Arial Black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(Hebrew)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 (Hebrew)" pitchFamily="18" charset="0"/>
          </a:defRPr>
        </a:defPPr>
      </a:lstStyle>
    </a:lnDef>
  </a:objectDefaults>
  <a:extraClrSchemeLst>
    <a:extraClrScheme>
      <a:clrScheme name="cv-03 1">
        <a:dk1>
          <a:srgbClr val="5E574E"/>
        </a:dk1>
        <a:lt1>
          <a:srgbClr val="FFFFCC"/>
        </a:lt1>
        <a:dk2>
          <a:srgbClr val="0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AA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-03 2">
        <a:dk1>
          <a:srgbClr val="000000"/>
        </a:dk1>
        <a:lt1>
          <a:srgbClr val="FFFFFF"/>
        </a:lt1>
        <a:dk2>
          <a:srgbClr val="0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996633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-03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-03 4">
        <a:dk1>
          <a:srgbClr val="000000"/>
        </a:dk1>
        <a:lt1>
          <a:srgbClr val="FFFFFF"/>
        </a:lt1>
        <a:dk2>
          <a:srgbClr val="800000"/>
        </a:dk2>
        <a:lt2>
          <a:srgbClr val="5E574E"/>
        </a:lt2>
        <a:accent1>
          <a:srgbClr val="FF6600"/>
        </a:accent1>
        <a:accent2>
          <a:srgbClr val="FFCC00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B900"/>
        </a:accent6>
        <a:hlink>
          <a:srgbClr val="FF00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-03 5">
        <a:dk1>
          <a:srgbClr val="000066"/>
        </a:dk1>
        <a:lt1>
          <a:srgbClr val="FFFFFF"/>
        </a:lt1>
        <a:dk2>
          <a:srgbClr val="0000FF"/>
        </a:dk2>
        <a:lt2>
          <a:srgbClr val="000000"/>
        </a:lt2>
        <a:accent1>
          <a:srgbClr val="0066FF"/>
        </a:accent1>
        <a:accent2>
          <a:srgbClr val="33CCCC"/>
        </a:accent2>
        <a:accent3>
          <a:srgbClr val="FFFFFF"/>
        </a:accent3>
        <a:accent4>
          <a:srgbClr val="000056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-03 6">
        <a:dk1>
          <a:srgbClr val="000000"/>
        </a:dk1>
        <a:lt1>
          <a:srgbClr val="FFFFFF"/>
        </a:lt1>
        <a:dk2>
          <a:srgbClr val="000066"/>
        </a:dk2>
        <a:lt2>
          <a:srgbClr val="FFCC00"/>
        </a:lt2>
        <a:accent1>
          <a:srgbClr val="0066FF"/>
        </a:accent1>
        <a:accent2>
          <a:srgbClr val="33CCCC"/>
        </a:accent2>
        <a:accent3>
          <a:srgbClr val="AAAAB8"/>
        </a:accent3>
        <a:accent4>
          <a:srgbClr val="DADADA"/>
        </a:accent4>
        <a:accent5>
          <a:srgbClr val="AAB8FF"/>
        </a:accent5>
        <a:accent6>
          <a:srgbClr val="2DB9B9"/>
        </a:accent6>
        <a:hlink>
          <a:srgbClr val="FF00FF"/>
        </a:hlink>
        <a:folHlink>
          <a:srgbClr val="9933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-03 7">
        <a:dk1>
          <a:srgbClr val="5E574E"/>
        </a:dk1>
        <a:lt1>
          <a:srgbClr val="FFFFCC"/>
        </a:lt1>
        <a:dk2>
          <a:srgbClr val="800000"/>
        </a:dk2>
        <a:lt2>
          <a:srgbClr val="FFCC00"/>
        </a:lt2>
        <a:accent1>
          <a:srgbClr val="CC9900"/>
        </a:accent1>
        <a:accent2>
          <a:srgbClr val="FF6600"/>
        </a:accent2>
        <a:accent3>
          <a:srgbClr val="C0AAAA"/>
        </a:accent3>
        <a:accent4>
          <a:srgbClr val="DADAAE"/>
        </a:accent4>
        <a:accent5>
          <a:srgbClr val="E2CAAA"/>
        </a:accent5>
        <a:accent6>
          <a:srgbClr val="E75C00"/>
        </a:accent6>
        <a:hlink>
          <a:srgbClr val="FF00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D:\yael\cv-03.pot</Template>
  <TotalTime>12227</TotalTime>
  <Words>2578</Words>
  <Application>Microsoft Office PowerPoint</Application>
  <PresentationFormat>On-screen Show (4:3)</PresentationFormat>
  <Paragraphs>667</Paragraphs>
  <Slides>62</Slides>
  <Notes>40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62</vt:i4>
      </vt:variant>
    </vt:vector>
  </HeadingPairs>
  <TitlesOfParts>
    <vt:vector size="76" baseType="lpstr">
      <vt:lpstr>Arial</vt:lpstr>
      <vt:lpstr>Arial Black</vt:lpstr>
      <vt:lpstr>Cambria Math</vt:lpstr>
      <vt:lpstr>Comic Sans MS</vt:lpstr>
      <vt:lpstr>Monotype Sorts</vt:lpstr>
      <vt:lpstr>Symbol</vt:lpstr>
      <vt:lpstr>Tahoma</vt:lpstr>
      <vt:lpstr>Times New Roman</vt:lpstr>
      <vt:lpstr>Times New Roman (Hebrew)</vt:lpstr>
      <vt:lpstr>Wingdings</vt:lpstr>
      <vt:lpstr>cv-03</vt:lpstr>
      <vt:lpstr>Clip</vt:lpstr>
      <vt:lpstr>Equation</vt:lpstr>
      <vt:lpstr>משוואה</vt:lpstr>
      <vt:lpstr>Class 4</vt:lpstr>
      <vt:lpstr>PowerPoint Presentation</vt:lpstr>
      <vt:lpstr>Today - Geometry</vt:lpstr>
      <vt:lpstr>PowerPoint Presentation</vt:lpstr>
      <vt:lpstr>Depth from Disparity</vt:lpstr>
      <vt:lpstr>Different Focal Length</vt:lpstr>
      <vt:lpstr>General Case Triangulation</vt:lpstr>
      <vt:lpstr>The Parameters of a  Stereo System </vt:lpstr>
      <vt:lpstr>Correspondence</vt:lpstr>
      <vt:lpstr>Correspondence </vt:lpstr>
      <vt:lpstr>Epipolar Lines</vt:lpstr>
      <vt:lpstr>Patch Similarity</vt:lpstr>
      <vt:lpstr>Norm. Cross Correlation</vt:lpstr>
      <vt:lpstr>Attribute Constraints</vt:lpstr>
      <vt:lpstr>Challenges?</vt:lpstr>
      <vt:lpstr>Challenges</vt:lpstr>
      <vt:lpstr>Uniqueness Constraint</vt:lpstr>
      <vt:lpstr>Ordering Constraints</vt:lpstr>
      <vt:lpstr>Disparity Smoothness Constraint</vt:lpstr>
      <vt:lpstr>Mutual Correspondence Constraint</vt:lpstr>
      <vt:lpstr>Optimization</vt:lpstr>
      <vt:lpstr>Vectorized Implementation</vt:lpstr>
      <vt:lpstr>Vectorized Implementation</vt:lpstr>
      <vt:lpstr>1D: Dynamic Programing</vt:lpstr>
      <vt:lpstr>High Level Energy Function</vt:lpstr>
      <vt:lpstr>General Cameras</vt:lpstr>
      <vt:lpstr>Pinhole Camera: Algebra</vt:lpstr>
      <vt:lpstr>Pinhole Camera: Algebra</vt:lpstr>
      <vt:lpstr>Geometry and Algebra</vt:lpstr>
      <vt:lpstr>Reminder</vt:lpstr>
      <vt:lpstr>Projective Space </vt:lpstr>
      <vt:lpstr>Point</vt:lpstr>
      <vt:lpstr>Line</vt:lpstr>
      <vt:lpstr>Degrees of Freedom</vt:lpstr>
      <vt:lpstr>Intersection of lines</vt:lpstr>
      <vt:lpstr>Intersection of Parallel Lines</vt:lpstr>
      <vt:lpstr>A line through two points</vt:lpstr>
      <vt:lpstr>Addition</vt:lpstr>
      <vt:lpstr>Scalar Multiplication</vt:lpstr>
      <vt:lpstr>Next</vt:lpstr>
      <vt:lpstr>General Coordinate System</vt:lpstr>
      <vt:lpstr>Algebraic Formulation Pinhole Camera</vt:lpstr>
      <vt:lpstr>Intrinsic Parameters</vt:lpstr>
      <vt:lpstr>Change of Image Coordinates</vt:lpstr>
      <vt:lpstr>Intrinsic Parameters</vt:lpstr>
      <vt:lpstr>Principal Point Offset</vt:lpstr>
      <vt:lpstr>Pixel Scaling</vt:lpstr>
      <vt:lpstr>Internal Parameters</vt:lpstr>
      <vt:lpstr>Questions</vt:lpstr>
      <vt:lpstr>An Image Pair</vt:lpstr>
      <vt:lpstr>Notation</vt:lpstr>
      <vt:lpstr>Change of Camera Coordinates</vt:lpstr>
      <vt:lpstr>PowerPoint Presentation</vt:lpstr>
      <vt:lpstr>Only Translation In 2D: </vt:lpstr>
      <vt:lpstr>Translation in 3D</vt:lpstr>
      <vt:lpstr>Only Rotation in 2D Pcamera=RPworld </vt:lpstr>
      <vt:lpstr>Rotation in 3D</vt:lpstr>
      <vt:lpstr>Translation and Rotation Pcamera=R(Pworld-T)</vt:lpstr>
      <vt:lpstr>3D Rigid Transformation</vt:lpstr>
      <vt:lpstr>From Camera to Image Coordinate System</vt:lpstr>
      <vt:lpstr>From Camera to Image Coordinate System</vt:lpstr>
      <vt:lpstr>Next</vt:lpstr>
    </vt:vector>
  </TitlesOfParts>
  <Company>idc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Class-4 Stereo</dc:title>
  <dc:creator>idc</dc:creator>
  <cp:lastModifiedBy>Moses Yael</cp:lastModifiedBy>
  <cp:revision>448</cp:revision>
  <cp:lastPrinted>2000-05-01T13:44:35Z</cp:lastPrinted>
  <dcterms:created xsi:type="dcterms:W3CDTF">1999-12-13T07:22:19Z</dcterms:created>
  <dcterms:modified xsi:type="dcterms:W3CDTF">2024-01-10T16:43:44Z</dcterms:modified>
</cp:coreProperties>
</file>