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93" r:id="rId3"/>
    <p:sldId id="277" r:id="rId4"/>
    <p:sldId id="288" r:id="rId5"/>
    <p:sldId id="292" r:id="rId6"/>
    <p:sldId id="304" r:id="rId7"/>
    <p:sldId id="305" r:id="rId8"/>
    <p:sldId id="306" r:id="rId9"/>
    <p:sldId id="307" r:id="rId10"/>
    <p:sldId id="294" r:id="rId11"/>
    <p:sldId id="299" r:id="rId12"/>
    <p:sldId id="289" r:id="rId13"/>
    <p:sldId id="302" r:id="rId14"/>
    <p:sldId id="303" r:id="rId15"/>
    <p:sldId id="300" r:id="rId16"/>
    <p:sldId id="30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B4B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0945" autoAdjust="0"/>
  </p:normalViewPr>
  <p:slideViewPr>
    <p:cSldViewPr>
      <p:cViewPr varScale="1">
        <p:scale>
          <a:sx n="119" d="100"/>
          <a:sy n="119" d="100"/>
        </p:scale>
        <p:origin x="14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BDC94-5FF5-4AFC-B3C5-11FFF1D7B584}" type="datetimeFigureOut">
              <a:rPr lang="en-US" smtClean="0"/>
              <a:pPr/>
              <a:t>8/19/19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A41A5-B638-43F9-9543-337A49B0B0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3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34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81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7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38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28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71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16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92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14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94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66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2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6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4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1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2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8/19/19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6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8/19/19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2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8/19/19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8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8/19/19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2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8/19/19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8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8/19/19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0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09A44-0444-4000-988E-DFF20BB268BA}" type="datetimeFigureOut">
              <a:rPr lang="en-US" smtClean="0"/>
              <a:pPr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3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r>
              <a:rPr lang="he-IL" sz="4000" b="1" u="sng" dirty="0">
                <a:solidFill>
                  <a:schemeClr val="bg1"/>
                </a:solidFill>
                <a:cs typeface="+mn-cs"/>
              </a:rPr>
              <a:t>הוראות המחקר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066800"/>
            <a:ext cx="9144000" cy="57912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he-IL" sz="2800" dirty="0">
                <a:solidFill>
                  <a:schemeClr val="bg1"/>
                </a:solidFill>
              </a:rPr>
              <a:t>מטרת הניסוי היא ללמוד על העדפותיך. </a:t>
            </a:r>
            <a:r>
              <a:rPr lang="en-US" sz="2800" dirty="0">
                <a:solidFill>
                  <a:schemeClr val="bg1"/>
                </a:solidFill>
              </a:rPr>
              <a:t> </a:t>
            </a:r>
            <a:endParaRPr lang="he-IL" sz="2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>
                <a:solidFill>
                  <a:schemeClr val="bg1"/>
                </a:solidFill>
              </a:rPr>
              <a:t>הניסוי מחולק למספר חלקים.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he-IL" sz="2800" dirty="0">
                <a:solidFill>
                  <a:schemeClr val="bg1"/>
                </a:solidFill>
              </a:rPr>
              <a:t>הנחיות מפורטות יינתנו לך לפני תחילת כל חלק.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he-IL" sz="2800" dirty="0">
                <a:solidFill>
                  <a:schemeClr val="bg1"/>
                </a:solidFill>
              </a:rPr>
              <a:t>בנוסף, כדי לעזור בהבנת ההנחיות – לפני כל חלק יהיה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he-IL" sz="2800" dirty="0">
                <a:solidFill>
                  <a:schemeClr val="bg1"/>
                </a:solidFill>
              </a:rPr>
              <a:t>שלב הדגמה קצר (דמו). </a:t>
            </a:r>
          </a:p>
          <a:p>
            <a:pPr marL="0" indent="0" algn="ctr" rtl="1">
              <a:buNone/>
            </a:pPr>
            <a:endParaRPr lang="he-IL" sz="2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>
                <a:solidFill>
                  <a:schemeClr val="bg1"/>
                </a:solidFill>
              </a:rPr>
              <a:t>אם אינך מבין/ה את ההנחיות לפני חלק כלשהו בניסוי,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he-IL" sz="2800" dirty="0">
                <a:solidFill>
                  <a:schemeClr val="bg1"/>
                </a:solidFill>
              </a:rPr>
              <a:t>אל תהסס/י לפנות אל הנסיין/</a:t>
            </a:r>
            <a:r>
              <a:rPr lang="he-IL" sz="2800" dirty="0" err="1">
                <a:solidFill>
                  <a:schemeClr val="bg1"/>
                </a:solidFill>
              </a:rPr>
              <a:t>ית</a:t>
            </a:r>
            <a:r>
              <a:rPr lang="he-IL" sz="2800" dirty="0">
                <a:solidFill>
                  <a:schemeClr val="bg1"/>
                </a:solidFill>
              </a:rPr>
              <a:t> ולשאול אותו/ה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he-IL" sz="2800" dirty="0">
                <a:solidFill>
                  <a:schemeClr val="bg1"/>
                </a:solidFill>
              </a:rPr>
              <a:t>כל שאלה שתרצה/י.</a:t>
            </a:r>
          </a:p>
          <a:p>
            <a:pPr marL="0" indent="0" algn="ctr" rtl="1">
              <a:buNone/>
            </a:pPr>
            <a:endParaRPr lang="he-IL" sz="2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>
                <a:solidFill>
                  <a:srgbClr val="92D050"/>
                </a:solidFill>
              </a:rPr>
              <a:t>לחץ</a:t>
            </a:r>
            <a:r>
              <a:rPr lang="en-US" sz="2800" dirty="0">
                <a:solidFill>
                  <a:srgbClr val="92D050"/>
                </a:solidFill>
              </a:rPr>
              <a:t>/</a:t>
            </a:r>
            <a:r>
              <a:rPr lang="he-IL" sz="2800" dirty="0">
                <a:solidFill>
                  <a:srgbClr val="92D050"/>
                </a:solidFill>
              </a:rPr>
              <a:t>י על מקש הרווח כדי להתחיל בניסוי</a:t>
            </a:r>
          </a:p>
          <a:p>
            <a:pPr marL="0" indent="0" algn="ctr" rtl="1">
              <a:buNone/>
            </a:pPr>
            <a:endParaRPr lang="he-I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499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1BA5-5B04-5541-8075-31C6EBBF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40C81-F1DE-9E4B-ABB4-F5A2E0D5B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85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בחירה בין שתי תמונות - הדגמה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0"/>
            <a:ext cx="9220200" cy="5791200"/>
          </a:xfrm>
        </p:spPr>
        <p:txBody>
          <a:bodyPr>
            <a:normAutofit fontScale="92500" lnSpcReduction="2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חלק זה דומה לחלק הראשון שביצעת.</a:t>
            </a: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שתי תמונות יופיעו על המסך בכל פעם. בכל צעד תתבקש/י לבחור בתמונה שמוצאת חן בעיניך יותר.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he-IL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הפעם, לרשותך </a:t>
            </a:r>
            <a:r>
              <a:rPr lang="he-IL" b="1" u="sng" dirty="0">
                <a:solidFill>
                  <a:schemeClr val="bg1"/>
                </a:solidFill>
              </a:rPr>
              <a:t>1.5</a:t>
            </a:r>
            <a:r>
              <a:rPr lang="he-IL" dirty="0">
                <a:solidFill>
                  <a:schemeClr val="bg1"/>
                </a:solidFill>
              </a:rPr>
              <a:t> שניות בלבד לבצע את הבחירה בכל פעם, אנא בחר/י במהירות.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lnSpc>
                <a:spcPct val="120000"/>
              </a:lnSpc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ביד ימין באצבע האמצעית או המורה בכדי 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rgbClr val="92D050"/>
                </a:solidFill>
              </a:rPr>
              <a:t>זהו שלב הדגמה ולאחריו יחל החלק המלא.</a:t>
            </a:r>
          </a:p>
          <a:p>
            <a:pPr marL="0" indent="0" algn="ctr" rtl="1">
              <a:buNone/>
            </a:pPr>
            <a:endParaRPr lang="he-IL" dirty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לחץ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he-IL" dirty="0">
                <a:solidFill>
                  <a:schemeClr val="bg1"/>
                </a:solidFill>
              </a:rPr>
              <a:t>י על אחד הכפתורים כדי להתחיל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832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בחירה בין שתי תמונות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0"/>
            <a:ext cx="9220200" cy="5791200"/>
          </a:xfrm>
        </p:spPr>
        <p:txBody>
          <a:bodyPr>
            <a:normAutofit fontScale="92500" lnSpcReduction="2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חלק זה דומה לחלק הראשון שביצעת.</a:t>
            </a: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שתי תמונות יופיעו על המסך בכל פעם. בכל צעד תתבקש/י לבחור בתמונה שמוצאת חן בעיניך יותר.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he-IL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הפעם, לרשותך </a:t>
            </a:r>
            <a:r>
              <a:rPr lang="he-IL" b="1" u="sng" dirty="0">
                <a:solidFill>
                  <a:schemeClr val="bg1"/>
                </a:solidFill>
              </a:rPr>
              <a:t>1.5</a:t>
            </a:r>
            <a:r>
              <a:rPr lang="he-IL" dirty="0">
                <a:solidFill>
                  <a:schemeClr val="bg1"/>
                </a:solidFill>
              </a:rPr>
              <a:t> שניות בלבד לבצע את הבחירה בכל פעם, אנא בחר/י במהירות.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lnSpc>
                <a:spcPct val="120000"/>
              </a:lnSpc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ביד ימין באצבע האמצעית או המורה בכדי 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rgbClr val="92D050"/>
                </a:solidFill>
              </a:rPr>
              <a:t>זהו החלק המלא.</a:t>
            </a:r>
          </a:p>
          <a:p>
            <a:pPr marL="0" indent="0" algn="ctr" rtl="1">
              <a:buNone/>
            </a:pPr>
            <a:endParaRPr lang="he-IL" dirty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לחץ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he-IL" dirty="0">
                <a:solidFill>
                  <a:schemeClr val="bg1"/>
                </a:solidFill>
              </a:rPr>
              <a:t>י על אחד הכפתורים כדי להתחיל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65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בחירה בין שתי תמונות - הדגמה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0"/>
            <a:ext cx="9220200" cy="5791200"/>
          </a:xfrm>
        </p:spPr>
        <p:txBody>
          <a:bodyPr>
            <a:normAutofit fontScale="92500" lnSpcReduction="2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חלק זה דומה לחלק הראשון שביצעת.</a:t>
            </a: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שתי תמונות יופיעו על המסך בכל פעם. בכל צעד תתבקש/י לבחור בתמונה שמוצאת חן בעיניך יותר.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he-IL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הפעם, לרשותך </a:t>
            </a:r>
            <a:r>
              <a:rPr lang="he-IL" b="1" u="sng" dirty="0">
                <a:solidFill>
                  <a:schemeClr val="bg1"/>
                </a:solidFill>
              </a:rPr>
              <a:t>1.5</a:t>
            </a:r>
            <a:r>
              <a:rPr lang="he-IL" dirty="0">
                <a:solidFill>
                  <a:schemeClr val="bg1"/>
                </a:solidFill>
              </a:rPr>
              <a:t> שניות בלבד לבצע את הבחירה בכל פעם, אנא בחר/י במהירות.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lnSpc>
                <a:spcPct val="120000"/>
              </a:lnSpc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 </a:t>
            </a:r>
            <a:r>
              <a:rPr lang="en-US" b="1" dirty="0">
                <a:solidFill>
                  <a:schemeClr val="bg1"/>
                </a:solidFill>
              </a:rPr>
              <a:t>‘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’</a:t>
            </a:r>
            <a:r>
              <a:rPr lang="he-IL" b="1" dirty="0">
                <a:solidFill>
                  <a:schemeClr val="bg1"/>
                </a:solidFill>
              </a:rPr>
              <a:t> או </a:t>
            </a:r>
            <a:r>
              <a:rPr lang="en-US" b="1" dirty="0">
                <a:solidFill>
                  <a:schemeClr val="bg1"/>
                </a:solidFill>
              </a:rPr>
              <a:t>‘u’</a:t>
            </a:r>
            <a:r>
              <a:rPr lang="he-IL" b="1" dirty="0">
                <a:solidFill>
                  <a:schemeClr val="bg1"/>
                </a:solidFill>
              </a:rPr>
              <a:t> במקלדת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he-IL" b="1" dirty="0">
                <a:solidFill>
                  <a:schemeClr val="bg1"/>
                </a:solidFill>
              </a:rPr>
              <a:t>בכדי 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rgbClr val="92D050"/>
                </a:solidFill>
              </a:rPr>
              <a:t>זהו שלב הדגמה ולאחריו יחל החלק המלא.</a:t>
            </a:r>
          </a:p>
          <a:p>
            <a:pPr marL="0" indent="0" algn="ctr" rtl="1">
              <a:buNone/>
            </a:pPr>
            <a:endParaRPr lang="he-IL" dirty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לחץ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he-IL" dirty="0">
                <a:solidFill>
                  <a:schemeClr val="bg1"/>
                </a:solidFill>
              </a:rPr>
              <a:t>י על אחד הכפתורים כדי להתחיל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928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בחירה בין שתי תמונות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0"/>
            <a:ext cx="9220200" cy="5791200"/>
          </a:xfrm>
        </p:spPr>
        <p:txBody>
          <a:bodyPr>
            <a:normAutofit fontScale="92500" lnSpcReduction="2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חלק זה דומה לחלק הראשון שביצעת.</a:t>
            </a: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שתי תמונות יופיעו על המסך בכל פעם. בכל צעד תתבקש/י לבחור בתמונה שמוצאת חן בעיניך יותר.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he-IL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הפעם, לרשותך </a:t>
            </a:r>
            <a:r>
              <a:rPr lang="he-IL" b="1" u="sng" dirty="0">
                <a:solidFill>
                  <a:schemeClr val="bg1"/>
                </a:solidFill>
              </a:rPr>
              <a:t>1.5</a:t>
            </a:r>
            <a:r>
              <a:rPr lang="he-IL" dirty="0">
                <a:solidFill>
                  <a:schemeClr val="bg1"/>
                </a:solidFill>
              </a:rPr>
              <a:t> שניות בלבד לבצע את הבחירה בכל פעם, אנא בחר/י במהירות.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lnSpc>
                <a:spcPct val="120000"/>
              </a:lnSpc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 </a:t>
            </a:r>
            <a:r>
              <a:rPr lang="en-US" b="1" dirty="0">
                <a:solidFill>
                  <a:schemeClr val="bg1"/>
                </a:solidFill>
              </a:rPr>
              <a:t>‘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’</a:t>
            </a:r>
            <a:r>
              <a:rPr lang="he-IL" b="1" dirty="0">
                <a:solidFill>
                  <a:schemeClr val="bg1"/>
                </a:solidFill>
              </a:rPr>
              <a:t> או </a:t>
            </a:r>
            <a:r>
              <a:rPr lang="en-US" b="1" dirty="0">
                <a:solidFill>
                  <a:schemeClr val="bg1"/>
                </a:solidFill>
              </a:rPr>
              <a:t>‘u’</a:t>
            </a:r>
            <a:r>
              <a:rPr lang="he-IL" b="1" dirty="0">
                <a:solidFill>
                  <a:schemeClr val="bg1"/>
                </a:solidFill>
              </a:rPr>
              <a:t> במקלדת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he-IL" b="1" dirty="0">
                <a:solidFill>
                  <a:schemeClr val="bg1"/>
                </a:solidFill>
              </a:rPr>
              <a:t>בכדי 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rgbClr val="92D050"/>
                </a:solidFill>
              </a:rPr>
              <a:t>זהו החלק המלא.</a:t>
            </a:r>
          </a:p>
          <a:p>
            <a:pPr marL="0" indent="0" algn="ctr" rtl="1">
              <a:buNone/>
            </a:pPr>
            <a:endParaRPr lang="he-IL" dirty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לחץ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he-IL" dirty="0">
                <a:solidFill>
                  <a:schemeClr val="bg1"/>
                </a:solidFill>
              </a:rPr>
              <a:t>י על אחד הכפתורים כדי להתחיל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456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8948-442D-1C4E-815C-DC6CCF58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5A41A-9001-F64D-8ED7-BF67B9A10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89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Autofit/>
          </a:bodyPr>
          <a:lstStyle/>
          <a:p>
            <a:r>
              <a:rPr lang="he-IL" sz="4000" b="1" dirty="0">
                <a:cs typeface="+mn-cs"/>
              </a:rPr>
              <a:t>סריקת מנוחה בעיניים פקוחות</a:t>
            </a:r>
            <a:endParaRPr lang="en-US" sz="4000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0"/>
            <a:ext cx="9220200" cy="5791200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endParaRPr lang="en-US" dirty="0"/>
          </a:p>
          <a:p>
            <a:pPr marL="0" indent="0" algn="ctr" rtl="1">
              <a:buNone/>
            </a:pPr>
            <a:r>
              <a:rPr lang="he-IL" dirty="0"/>
              <a:t>כעת יופיע מסך אפור למשך 10 דקות.</a:t>
            </a:r>
            <a:endParaRPr lang="en-US" dirty="0"/>
          </a:p>
          <a:p>
            <a:pPr marL="0" indent="0" algn="ctr" rtl="1">
              <a:buNone/>
            </a:pPr>
            <a:r>
              <a:rPr lang="he-IL" dirty="0"/>
              <a:t>עליך להישאר </a:t>
            </a:r>
            <a:r>
              <a:rPr lang="he-IL" dirty="0" err="1"/>
              <a:t>עירני</a:t>
            </a:r>
            <a:r>
              <a:rPr lang="he-IL" dirty="0"/>
              <a:t>/ת ועם עיניים פקוחות.</a:t>
            </a:r>
          </a:p>
          <a:p>
            <a:pPr marL="0" indent="0" algn="ctr" rtl="1">
              <a:buNone/>
            </a:pPr>
            <a:endParaRPr lang="he-IL" dirty="0"/>
          </a:p>
          <a:p>
            <a:pPr marL="0" indent="0" algn="ctr" rtl="1">
              <a:buNone/>
            </a:pPr>
            <a:r>
              <a:rPr lang="he-IL" dirty="0"/>
              <a:t>לחץ</a:t>
            </a:r>
            <a:r>
              <a:rPr lang="en-US" dirty="0"/>
              <a:t>/</a:t>
            </a:r>
            <a:r>
              <a:rPr lang="he-IL" dirty="0"/>
              <a:t>י על אחד הכפתורים כדי להתחיל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8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E7A1-26E8-1B4D-B538-831F3D3B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74638"/>
            <a:ext cx="8229600" cy="1143000"/>
          </a:xfrm>
        </p:spPr>
        <p:txBody>
          <a:bodyPr/>
          <a:lstStyle/>
          <a:p>
            <a:r>
              <a:rPr lang="en-US" dirty="0"/>
              <a:t>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B981B-DEA8-1146-A9E1-AACA649B5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600201"/>
            <a:ext cx="8229600" cy="45259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5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בחירה בין שתי תמונות - הדגמה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0"/>
            <a:ext cx="9220200" cy="5791200"/>
          </a:xfrm>
        </p:spPr>
        <p:txBody>
          <a:bodyPr>
            <a:normAutofit fontScale="92500" lnSpcReduction="1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שתי תמונות יופיעו על המסך בכל פעם. בכל צעד תתבקש/י לבחור את התמונה שמוצאת חן בעיניך יותר. </a:t>
            </a:r>
          </a:p>
          <a:p>
            <a:pPr marL="0" indent="0" algn="ctr" rtl="1">
              <a:buNone/>
            </a:pP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לרשותך </a:t>
            </a:r>
            <a:r>
              <a:rPr lang="en-US" b="1" dirty="0">
                <a:solidFill>
                  <a:schemeClr val="bg1"/>
                </a:solidFill>
              </a:rPr>
              <a:t>2</a:t>
            </a:r>
            <a:r>
              <a:rPr lang="he-IL" dirty="0">
                <a:solidFill>
                  <a:schemeClr val="bg1"/>
                </a:solidFill>
              </a:rPr>
              <a:t> שניות בלבד לבצע את הבחירה בכל פעם;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אנא בחר/י במהירות. נבקש ממך ללחוץ על המקשים באמצעות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he-IL" dirty="0">
                <a:solidFill>
                  <a:schemeClr val="bg1"/>
                </a:solidFill>
              </a:rPr>
              <a:t>האצבע המורה והאצבע האמצעית של יד ימין.</a:t>
            </a: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 </a:t>
            </a:r>
            <a:r>
              <a:rPr lang="en-US" b="1" dirty="0">
                <a:solidFill>
                  <a:schemeClr val="bg1"/>
                </a:solidFill>
              </a:rPr>
              <a:t>‘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’</a:t>
            </a:r>
            <a:r>
              <a:rPr lang="he-IL" b="1" dirty="0">
                <a:solidFill>
                  <a:schemeClr val="bg1"/>
                </a:solidFill>
              </a:rPr>
              <a:t> או </a:t>
            </a:r>
            <a:r>
              <a:rPr lang="en-US" b="1" dirty="0">
                <a:solidFill>
                  <a:schemeClr val="bg1"/>
                </a:solidFill>
              </a:rPr>
              <a:t>‘u’</a:t>
            </a:r>
            <a:r>
              <a:rPr lang="he-IL" b="1" dirty="0">
                <a:solidFill>
                  <a:schemeClr val="bg1"/>
                </a:solidFill>
              </a:rPr>
              <a:t> במקלדת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he-IL" b="1" dirty="0">
                <a:solidFill>
                  <a:schemeClr val="bg1"/>
                </a:solidFill>
              </a:rPr>
              <a:t>בכדי 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rgbClr val="92D050"/>
                </a:solidFill>
              </a:rPr>
              <a:t>זהו שלב הדגמה ולאחריו יחל החלק המלא.</a:t>
            </a: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לחץ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he-IL" dirty="0">
                <a:solidFill>
                  <a:schemeClr val="bg1"/>
                </a:solidFill>
              </a:rPr>
              <a:t>י על מקש הרווח כדי להתחיל</a:t>
            </a:r>
            <a:endParaRPr lang="he-IL" dirty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endParaRPr lang="he-IL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56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בחירה בין שתי תמונות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0"/>
            <a:ext cx="9220200" cy="5791200"/>
          </a:xfrm>
        </p:spPr>
        <p:txBody>
          <a:bodyPr>
            <a:normAutofit fontScale="92500" lnSpcReduction="1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שתי תמונות יופיעו על המסך בכל פעם. בכל צעד תתבקש/י לבחור את התמונה שמוצאת חן בעיניך יותר. </a:t>
            </a:r>
          </a:p>
          <a:p>
            <a:pPr marL="0" indent="0" algn="ctr" rtl="1">
              <a:buNone/>
            </a:pP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לרשותך </a:t>
            </a:r>
            <a:r>
              <a:rPr lang="en-US" b="1" dirty="0">
                <a:solidFill>
                  <a:schemeClr val="bg1"/>
                </a:solidFill>
              </a:rPr>
              <a:t>2</a:t>
            </a:r>
            <a:r>
              <a:rPr lang="he-IL" dirty="0">
                <a:solidFill>
                  <a:schemeClr val="bg1"/>
                </a:solidFill>
              </a:rPr>
              <a:t> שניות בלבד לבצע את הבחירה בכל פעם;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אנא בחר/י במהירות. נבקש ממך ללחוץ על המקשים באמצעות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he-IL" dirty="0">
                <a:solidFill>
                  <a:schemeClr val="bg1"/>
                </a:solidFill>
              </a:rPr>
              <a:t>האצבע המורה והאצבע האמצעית של יד ימין.</a:t>
            </a: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 </a:t>
            </a:r>
            <a:r>
              <a:rPr lang="en-US" b="1" dirty="0">
                <a:solidFill>
                  <a:schemeClr val="bg1"/>
                </a:solidFill>
              </a:rPr>
              <a:t>‘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’</a:t>
            </a:r>
            <a:r>
              <a:rPr lang="he-IL" b="1" dirty="0">
                <a:solidFill>
                  <a:schemeClr val="bg1"/>
                </a:solidFill>
              </a:rPr>
              <a:t> או </a:t>
            </a:r>
            <a:r>
              <a:rPr lang="en-US" b="1" dirty="0">
                <a:solidFill>
                  <a:schemeClr val="bg1"/>
                </a:solidFill>
              </a:rPr>
              <a:t>‘u’</a:t>
            </a:r>
            <a:r>
              <a:rPr lang="he-IL" b="1" dirty="0">
                <a:solidFill>
                  <a:schemeClr val="bg1"/>
                </a:solidFill>
              </a:rPr>
              <a:t> במקלדת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he-IL" b="1" dirty="0">
                <a:solidFill>
                  <a:schemeClr val="bg1"/>
                </a:solidFill>
              </a:rPr>
              <a:t>בכדי 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rgbClr val="92D050"/>
                </a:solidFill>
              </a:rPr>
              <a:t>זהו החלק המלא.</a:t>
            </a: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לחץ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he-IL" dirty="0">
                <a:solidFill>
                  <a:schemeClr val="bg1"/>
                </a:solidFill>
              </a:rPr>
              <a:t>י על מקש הרווח כדי להתחיל</a:t>
            </a:r>
            <a:endParaRPr lang="he-IL" dirty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endParaRPr lang="he-IL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21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BCFD-7686-D941-909E-3C766B17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7BF0B-B3CE-CF41-BD9F-A34738D02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8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chemeClr val="bg1"/>
                </a:solidFill>
                <a:cs typeface="+mn-cs"/>
              </a:rPr>
              <a:t>לחיצה על כפתור בתגובה לאות - הדגמה </a:t>
            </a:r>
            <a:endParaRPr lang="en-US" sz="28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12192000" cy="57150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בחלק זה תוצג תמונה אחת בכל צעד. בחלק מהצעדים יופיע אות במרכז התמונה. עליך ללחוץ על הכפתור </a:t>
            </a:r>
            <a:r>
              <a:rPr lang="en-US" sz="2400" dirty="0">
                <a:solidFill>
                  <a:schemeClr val="bg1"/>
                </a:solidFill>
              </a:rPr>
              <a:t>‘b’</a:t>
            </a:r>
            <a:r>
              <a:rPr lang="he-IL" sz="2400" dirty="0">
                <a:solidFill>
                  <a:schemeClr val="bg1"/>
                </a:solidFill>
              </a:rPr>
              <a:t> בתגובה לתמונה עם אות, במהירות האפשרית, </a:t>
            </a:r>
            <a:r>
              <a:rPr lang="he-IL" sz="2400" b="1" u="sng" dirty="0">
                <a:solidFill>
                  <a:schemeClr val="bg1"/>
                </a:solidFill>
              </a:rPr>
              <a:t>לפני</a:t>
            </a:r>
            <a:r>
              <a:rPr lang="he-IL" sz="2400" u="sng" dirty="0">
                <a:solidFill>
                  <a:schemeClr val="bg1"/>
                </a:solidFill>
              </a:rPr>
              <a:t> שהתמונה נעלמת מהמסך</a:t>
            </a:r>
            <a:r>
              <a:rPr lang="he-IL" sz="2400" dirty="0">
                <a:solidFill>
                  <a:schemeClr val="bg1"/>
                </a:solidFill>
              </a:rPr>
              <a:t>. </a:t>
            </a:r>
          </a:p>
          <a:p>
            <a:pPr marL="0" indent="0" algn="ctr" rtl="1">
              <a:buNone/>
            </a:pPr>
            <a:endParaRPr lang="he-IL" sz="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שימ/י לב כי ישנם 3 סוגי תמונות:</a:t>
            </a: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1. תמונות עם צימוד קבוע לאות (ב-100% מהמקרים האות יופיע עם התמונה) </a:t>
            </a: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2. תמונות עם צימוד מקרי (ב-50% מהמקרים האות יופיע עם התמונה)</a:t>
            </a: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3. תמונות ללא צימוד (האות לעולם לא יופיע עם התמונה)</a:t>
            </a:r>
          </a:p>
          <a:p>
            <a:pPr marL="0" indent="0" algn="ctr" rtl="1">
              <a:buNone/>
            </a:pPr>
            <a:endParaRPr lang="he-IL" sz="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עליך ללחוץ מהר ככל האפשר ברגע הופעת האות או כאשר הינך סבור/ה שיופיע האות. 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עליך לשמור על רמה גבוהה ככל האפשר של </a:t>
            </a:r>
            <a:r>
              <a:rPr lang="he-IL" sz="2400" u="sng" dirty="0">
                <a:solidFill>
                  <a:schemeClr val="bg1"/>
                </a:solidFill>
              </a:rPr>
              <a:t>מהירות ודיוק</a:t>
            </a:r>
            <a:r>
              <a:rPr lang="he-IL" sz="2400" dirty="0">
                <a:solidFill>
                  <a:schemeClr val="bg1"/>
                </a:solidFill>
              </a:rPr>
              <a:t>.</a:t>
            </a:r>
            <a:endParaRPr lang="en-US" sz="2400" u="sng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400" b="1" dirty="0">
                <a:solidFill>
                  <a:schemeClr val="bg1"/>
                </a:solidFill>
              </a:rPr>
              <a:t>לחץ/י על הכפתור </a:t>
            </a:r>
            <a:r>
              <a:rPr lang="en-US" sz="2400" b="1" dirty="0">
                <a:solidFill>
                  <a:schemeClr val="bg1"/>
                </a:solidFill>
              </a:rPr>
              <a:t>’b’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he-IL" sz="2400" b="1" dirty="0">
                <a:solidFill>
                  <a:schemeClr val="bg1"/>
                </a:solidFill>
              </a:rPr>
              <a:t>עם האצבע המורה של יד ימין.</a:t>
            </a:r>
            <a:endParaRPr lang="en-US" sz="24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he-IL" sz="800" dirty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r>
              <a:rPr lang="he-IL" sz="2400" dirty="0">
                <a:solidFill>
                  <a:srgbClr val="92D050"/>
                </a:solidFill>
              </a:rPr>
              <a:t>זהו שלב הדגמה ולאחריו יחל החלק המלא.</a:t>
            </a: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לחץ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he-IL" sz="2400" dirty="0">
                <a:solidFill>
                  <a:schemeClr val="bg1"/>
                </a:solidFill>
              </a:rPr>
              <a:t>י על אחד הכפתורים כדי להתחיל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58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chemeClr val="bg1"/>
                </a:solidFill>
                <a:cs typeface="+mn-cs"/>
              </a:rPr>
              <a:t>לחיצה על כפתור בתגובה לאות</a:t>
            </a:r>
            <a:endParaRPr lang="en-US" sz="28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12192000" cy="57150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בחלק זה תוצג תמונה אחת בכל צעד. בחלק מהצעדים יופיע אות במרכז התמונה. עליך ללחוץ על הכפתור </a:t>
            </a:r>
            <a:r>
              <a:rPr lang="en-US" sz="2400" dirty="0">
                <a:solidFill>
                  <a:schemeClr val="bg1"/>
                </a:solidFill>
              </a:rPr>
              <a:t>‘b’</a:t>
            </a:r>
            <a:r>
              <a:rPr lang="he-IL" sz="2400" dirty="0">
                <a:solidFill>
                  <a:schemeClr val="bg1"/>
                </a:solidFill>
              </a:rPr>
              <a:t> בתגובה לתמונה עם אות, במהירות האפשרית, </a:t>
            </a:r>
            <a:r>
              <a:rPr lang="he-IL" sz="2400" b="1" u="sng" dirty="0">
                <a:solidFill>
                  <a:schemeClr val="bg1"/>
                </a:solidFill>
              </a:rPr>
              <a:t>לפני</a:t>
            </a:r>
            <a:r>
              <a:rPr lang="he-IL" sz="2400" u="sng" dirty="0">
                <a:solidFill>
                  <a:schemeClr val="bg1"/>
                </a:solidFill>
              </a:rPr>
              <a:t> שהתמונה נעלמת מהמסך</a:t>
            </a:r>
            <a:r>
              <a:rPr lang="he-IL" sz="2400" dirty="0">
                <a:solidFill>
                  <a:schemeClr val="bg1"/>
                </a:solidFill>
              </a:rPr>
              <a:t>. </a:t>
            </a:r>
          </a:p>
          <a:p>
            <a:pPr marL="0" indent="0" algn="ctr" rtl="1">
              <a:buNone/>
            </a:pPr>
            <a:endParaRPr lang="he-IL" sz="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שימ/י לב כי ישנם 3 סוגי תמונות:</a:t>
            </a: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1. תמונות עם צימוד קבוע לאות (ב-100% מהמקרים האות יופיע עם התמונה) </a:t>
            </a: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2. תמונות עם צימוד מקרי (ב-50% מהמקרים האות יופיע עם התמונה)</a:t>
            </a: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3. תמונות ללא צימוד (האות לעולם לא יופיע עם התמונה)</a:t>
            </a:r>
          </a:p>
          <a:p>
            <a:pPr marL="0" indent="0" algn="ctr" rtl="1">
              <a:buNone/>
            </a:pPr>
            <a:endParaRPr lang="he-IL" sz="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עליך ללחוץ מהר ככל האפשר ברגע הופעת האות או כאשר הינך סבור/ה שיופיע האות. 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עליך לשמור על רמה גבוהה ככל האפשר של </a:t>
            </a:r>
            <a:r>
              <a:rPr lang="he-IL" sz="2400" u="sng" dirty="0">
                <a:solidFill>
                  <a:schemeClr val="bg1"/>
                </a:solidFill>
              </a:rPr>
              <a:t>מהירות ודיוק</a:t>
            </a:r>
            <a:r>
              <a:rPr lang="he-IL" sz="2400" dirty="0">
                <a:solidFill>
                  <a:schemeClr val="bg1"/>
                </a:solidFill>
              </a:rPr>
              <a:t>.</a:t>
            </a:r>
            <a:endParaRPr lang="en-US" sz="2400" u="sng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400" b="1" dirty="0">
                <a:solidFill>
                  <a:schemeClr val="bg1"/>
                </a:solidFill>
              </a:rPr>
              <a:t>לחץ/י על הכפתור </a:t>
            </a:r>
            <a:r>
              <a:rPr lang="en-US" sz="2400" b="1" dirty="0">
                <a:solidFill>
                  <a:schemeClr val="bg1"/>
                </a:solidFill>
              </a:rPr>
              <a:t>’b’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he-IL" sz="2400" b="1" dirty="0">
                <a:solidFill>
                  <a:schemeClr val="bg1"/>
                </a:solidFill>
              </a:rPr>
              <a:t>עם האצבע המורה של יד ימין.</a:t>
            </a:r>
            <a:endParaRPr lang="en-US" sz="24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he-IL" sz="800" dirty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r>
              <a:rPr lang="he-IL" sz="2400" dirty="0">
                <a:solidFill>
                  <a:srgbClr val="92D050"/>
                </a:solidFill>
              </a:rPr>
              <a:t>זהו החלק המלא.</a:t>
            </a: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לחץ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he-IL" sz="2400" dirty="0">
                <a:solidFill>
                  <a:schemeClr val="bg1"/>
                </a:solidFill>
              </a:rPr>
              <a:t>י על אחד הכפתורים כדי להתחיל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92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chemeClr val="bg1"/>
                </a:solidFill>
                <a:cs typeface="+mn-cs"/>
              </a:rPr>
              <a:t>לחיצה על כפתור בתגובה לאות - הדגמה </a:t>
            </a:r>
            <a:endParaRPr lang="en-US" sz="28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12192000" cy="57150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בחלק זה תוצג תמונה אחת בכל צעד. בחלק מהצעדים יופיע אות במרכז התמונה. עליך ללחוץ על הכפתור בתגובה לתמונה עם אות, במהירות האפשרית, </a:t>
            </a:r>
            <a:r>
              <a:rPr lang="he-IL" sz="2400" b="1" u="sng" dirty="0">
                <a:solidFill>
                  <a:schemeClr val="bg1"/>
                </a:solidFill>
              </a:rPr>
              <a:t>לפני</a:t>
            </a:r>
            <a:r>
              <a:rPr lang="he-IL" sz="2400" u="sng" dirty="0">
                <a:solidFill>
                  <a:schemeClr val="bg1"/>
                </a:solidFill>
              </a:rPr>
              <a:t> שהתמונה נעלמת מהמסך</a:t>
            </a:r>
            <a:r>
              <a:rPr lang="he-IL" sz="2400" dirty="0">
                <a:solidFill>
                  <a:schemeClr val="bg1"/>
                </a:solidFill>
              </a:rPr>
              <a:t>. </a:t>
            </a:r>
          </a:p>
          <a:p>
            <a:pPr marL="0" indent="0" algn="ctr" rtl="1">
              <a:buNone/>
            </a:pPr>
            <a:endParaRPr lang="he-IL" sz="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שימ/י לב כי ישנם 3 סוגי תמונות:</a:t>
            </a: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1. תמונות עם צימוד קבוע לאות (ב-100% מהמקרים האות יופיע עם התמונה) </a:t>
            </a: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2. תמונות עם צימוד מקרי (ב-50% מהמקרים האות יופיע עם התמונה)</a:t>
            </a: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3. תמונות ללא צימוד (האות לעולם לא יופיע עם התמונה)</a:t>
            </a:r>
          </a:p>
          <a:p>
            <a:pPr marL="0" indent="0" algn="ctr" rtl="1">
              <a:buNone/>
            </a:pPr>
            <a:endParaRPr lang="he-IL" sz="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עליך ללחוץ מהר ככל האפשר ברגע הופעת האות או כאשר הינך סבור/ה שיופיע האות. 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עליך לשמור על רמה גבוהה ככל האפשר של </a:t>
            </a:r>
            <a:r>
              <a:rPr lang="he-IL" sz="2400" u="sng" dirty="0">
                <a:solidFill>
                  <a:schemeClr val="bg1"/>
                </a:solidFill>
              </a:rPr>
              <a:t>מהירות ודיוק</a:t>
            </a:r>
            <a:r>
              <a:rPr lang="he-IL" sz="2400" dirty="0">
                <a:solidFill>
                  <a:schemeClr val="bg1"/>
                </a:solidFill>
              </a:rPr>
              <a:t>.</a:t>
            </a:r>
            <a:endParaRPr lang="en-US" sz="2400" u="sng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400" b="1" dirty="0">
                <a:solidFill>
                  <a:schemeClr val="bg1"/>
                </a:solidFill>
              </a:rPr>
              <a:t>לחץ/י על הכפתור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he-IL" sz="2400" b="1" dirty="0">
                <a:solidFill>
                  <a:schemeClr val="bg1"/>
                </a:solidFill>
              </a:rPr>
              <a:t>עם האצבע המורה של יד ימין.</a:t>
            </a:r>
            <a:endParaRPr lang="en-US" sz="24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he-IL" sz="800" dirty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r>
              <a:rPr lang="he-IL" sz="2400" dirty="0">
                <a:solidFill>
                  <a:srgbClr val="92D050"/>
                </a:solidFill>
              </a:rPr>
              <a:t>זהו שלב הדגמה ולאחריו יחל החלק המלא.</a:t>
            </a: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לחץ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he-IL" sz="2400" dirty="0">
                <a:solidFill>
                  <a:schemeClr val="bg1"/>
                </a:solidFill>
              </a:rPr>
              <a:t>י על אחד הכפתורים כדי להתחיל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01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chemeClr val="bg1"/>
                </a:solidFill>
                <a:cs typeface="+mn-cs"/>
              </a:rPr>
              <a:t>לחיצה על כפתור בתגובה לאות</a:t>
            </a:r>
            <a:endParaRPr lang="en-US" sz="28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12192000" cy="57150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בחלק זה תוצג תמונה אחת בכל צעד. בחלק מהצעדים יופיע אות במרכז התמונה. עליך ללחוץ על הכפתור בתגובה לתמונה עם אות, במהירות האפשרית, </a:t>
            </a:r>
            <a:r>
              <a:rPr lang="he-IL" sz="2400" b="1" u="sng" dirty="0">
                <a:solidFill>
                  <a:schemeClr val="bg1"/>
                </a:solidFill>
              </a:rPr>
              <a:t>לפני</a:t>
            </a:r>
            <a:r>
              <a:rPr lang="he-IL" sz="2400" u="sng" dirty="0">
                <a:solidFill>
                  <a:schemeClr val="bg1"/>
                </a:solidFill>
              </a:rPr>
              <a:t> שהתמונה נעלמת מהמסך</a:t>
            </a:r>
            <a:r>
              <a:rPr lang="he-IL" sz="2400" dirty="0">
                <a:solidFill>
                  <a:schemeClr val="bg1"/>
                </a:solidFill>
              </a:rPr>
              <a:t>. </a:t>
            </a:r>
          </a:p>
          <a:p>
            <a:pPr marL="0" indent="0" algn="ctr" rtl="1">
              <a:buNone/>
            </a:pPr>
            <a:endParaRPr lang="he-IL" sz="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שימ/י לב כי ישנם 3 סוגי תמונות:</a:t>
            </a: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1. תמונות עם צימוד קבוע לאות (ב-100% מהמקרים האות יופיע עם התמונה) </a:t>
            </a: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2. תמונות עם צימוד מקרי (ב-50% מהמקרים האות יופיע עם התמונה)</a:t>
            </a: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3. תמונות ללא צימוד (האות לעולם לא יופיע עם התמונה)</a:t>
            </a:r>
          </a:p>
          <a:p>
            <a:pPr marL="0" indent="0" algn="ctr" rtl="1">
              <a:buNone/>
            </a:pPr>
            <a:endParaRPr lang="he-IL" sz="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עליך ללחוץ מהר ככל האפשר ברגע הופעת האות או כאשר הינך סבור/ה שיופיע האות. 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עליך לשמור על רמה גבוהה ככל האפשר של </a:t>
            </a:r>
            <a:r>
              <a:rPr lang="he-IL" sz="2400" u="sng" dirty="0">
                <a:solidFill>
                  <a:schemeClr val="bg1"/>
                </a:solidFill>
              </a:rPr>
              <a:t>מהירות ודיוק</a:t>
            </a:r>
            <a:r>
              <a:rPr lang="he-IL" sz="2400" dirty="0">
                <a:solidFill>
                  <a:schemeClr val="bg1"/>
                </a:solidFill>
              </a:rPr>
              <a:t>.</a:t>
            </a:r>
            <a:endParaRPr lang="en-US" sz="2400" u="sng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400" b="1" dirty="0">
                <a:solidFill>
                  <a:schemeClr val="bg1"/>
                </a:solidFill>
              </a:rPr>
              <a:t>לחץ/י על הכפתור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he-IL" sz="2400" b="1" dirty="0">
                <a:solidFill>
                  <a:schemeClr val="bg1"/>
                </a:solidFill>
              </a:rPr>
              <a:t>עם האצבע המורה של יד ימין.</a:t>
            </a:r>
            <a:endParaRPr lang="en-US" sz="24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he-IL" sz="800" dirty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r>
              <a:rPr lang="he-IL" sz="2400" dirty="0">
                <a:solidFill>
                  <a:srgbClr val="92D050"/>
                </a:solidFill>
              </a:rPr>
              <a:t>זהו החלק המלא.</a:t>
            </a:r>
          </a:p>
          <a:p>
            <a:pPr marL="0" indent="0" algn="ctr" rtl="1">
              <a:buNone/>
            </a:pPr>
            <a:r>
              <a:rPr lang="he-IL" sz="2400" dirty="0">
                <a:solidFill>
                  <a:schemeClr val="bg1"/>
                </a:solidFill>
              </a:rPr>
              <a:t>לחץ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he-IL" sz="2400" dirty="0">
                <a:solidFill>
                  <a:schemeClr val="bg1"/>
                </a:solidFill>
              </a:rPr>
              <a:t>י על אחד הכפתורים כדי להתחיל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87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7282</TotalTime>
  <Words>812</Words>
  <Application>Microsoft Macintosh PowerPoint</Application>
  <PresentationFormat>Widescreen</PresentationFormat>
  <Paragraphs>142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הוראות המחקר</vt:lpstr>
      <vt:lpstr>Bin</vt:lpstr>
      <vt:lpstr>בחירה בין שתי תמונות - הדגמה</vt:lpstr>
      <vt:lpstr>בחירה בין שתי תמונות</vt:lpstr>
      <vt:lpstr>PowerPoint Presentation</vt:lpstr>
      <vt:lpstr>לחיצה על כפתור בתגובה לאות - הדגמה </vt:lpstr>
      <vt:lpstr>לחיצה על כפתור בתגובה לאות</vt:lpstr>
      <vt:lpstr>לחיצה על כפתור בתגובה לאות - הדגמה </vt:lpstr>
      <vt:lpstr>לחיצה על כפתור בתגובה לאות</vt:lpstr>
      <vt:lpstr>PowerPoint Presentation</vt:lpstr>
      <vt:lpstr>בחירה בין שתי תמונות - הדגמה</vt:lpstr>
      <vt:lpstr>בחירה בין שתי תמונות</vt:lpstr>
      <vt:lpstr>בחירה בין שתי תמונות - הדגמה</vt:lpstr>
      <vt:lpstr>בחירה בין שתי תמונות</vt:lpstr>
      <vt:lpstr>PowerPoint Presentation</vt:lpstr>
      <vt:lpstr>סריקת מנוחה בעיניים פקוחות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Gutentag</dc:creator>
  <cp:lastModifiedBy>Tom Salomon</cp:lastModifiedBy>
  <cp:revision>112</cp:revision>
  <cp:lastPrinted>2019-08-11T09:15:17Z</cp:lastPrinted>
  <dcterms:created xsi:type="dcterms:W3CDTF">2015-04-14T07:47:41Z</dcterms:created>
  <dcterms:modified xsi:type="dcterms:W3CDTF">2019-08-21T07:46:44Z</dcterms:modified>
</cp:coreProperties>
</file>