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7" r:id="rId3"/>
    <p:sldId id="288" r:id="rId4"/>
    <p:sldId id="291" r:id="rId5"/>
    <p:sldId id="259" r:id="rId6"/>
    <p:sldId id="274" r:id="rId7"/>
    <p:sldId id="283" r:id="rId8"/>
    <p:sldId id="286" r:id="rId9"/>
    <p:sldId id="287" r:id="rId10"/>
    <p:sldId id="261" r:id="rId11"/>
    <p:sldId id="289" r:id="rId12"/>
    <p:sldId id="278" r:id="rId13"/>
    <p:sldId id="279" r:id="rId14"/>
    <p:sldId id="271" r:id="rId15"/>
    <p:sldId id="273" r:id="rId16"/>
    <p:sldId id="290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>
      <p:cViewPr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4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9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2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11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6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33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0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6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37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pPr/>
              <a:t>10-Jan-16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u="sng" dirty="0" smtClean="0">
                <a:solidFill>
                  <a:schemeClr val="bg1"/>
                </a:solidFill>
                <a:cs typeface="+mn-cs"/>
              </a:rPr>
              <a:t>הוראות המחקר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מטרת הניסוי היא </a:t>
            </a:r>
            <a:r>
              <a:rPr lang="he-IL" sz="2800" dirty="0" smtClean="0">
                <a:solidFill>
                  <a:schemeClr val="bg1"/>
                </a:solidFill>
              </a:rPr>
              <a:t>ללמוד על העדפותיך. 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הניסוי מחולק למספר חלקים.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הנחיות </a:t>
            </a:r>
            <a:r>
              <a:rPr lang="he-IL" sz="2800" dirty="0">
                <a:solidFill>
                  <a:schemeClr val="bg1"/>
                </a:solidFill>
              </a:rPr>
              <a:t>מפורטות יינתנו לך לפני תחילת כל חלק.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בנוסף</a:t>
            </a:r>
            <a:r>
              <a:rPr lang="he-IL" sz="2800" dirty="0">
                <a:solidFill>
                  <a:schemeClr val="bg1"/>
                </a:solidFill>
              </a:rPr>
              <a:t>, </a:t>
            </a:r>
            <a:r>
              <a:rPr lang="he-IL" sz="2800" dirty="0" smtClean="0">
                <a:solidFill>
                  <a:schemeClr val="bg1"/>
                </a:solidFill>
              </a:rPr>
              <a:t>כדי לעזור בהבנת ההנחיות </a:t>
            </a:r>
            <a:r>
              <a:rPr lang="he-IL" sz="2800" dirty="0">
                <a:solidFill>
                  <a:schemeClr val="bg1"/>
                </a:solidFill>
              </a:rPr>
              <a:t>– לפני כל חלק יהיה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שלב הדגמה קצר</a:t>
            </a:r>
            <a:r>
              <a:rPr lang="he-IL" sz="2800" dirty="0">
                <a:solidFill>
                  <a:schemeClr val="bg1"/>
                </a:solidFill>
              </a:rPr>
              <a:t> </a:t>
            </a:r>
            <a:r>
              <a:rPr lang="he-IL" sz="2800" dirty="0" smtClean="0">
                <a:solidFill>
                  <a:schemeClr val="bg1"/>
                </a:solidFill>
              </a:rPr>
              <a:t>(דמו). </a:t>
            </a:r>
          </a:p>
          <a:p>
            <a:pPr marL="0" indent="0" algn="ctr" rtl="1">
              <a:buNone/>
            </a:pP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אם </a:t>
            </a:r>
            <a:r>
              <a:rPr lang="he-IL" sz="2800" dirty="0">
                <a:solidFill>
                  <a:schemeClr val="bg1"/>
                </a:solidFill>
              </a:rPr>
              <a:t>אינך מבין/ה את ההנחיות לפני חלק כלשהו בניסוי,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אל </a:t>
            </a:r>
            <a:r>
              <a:rPr lang="he-IL" sz="2800" dirty="0">
                <a:solidFill>
                  <a:schemeClr val="bg1"/>
                </a:solidFill>
              </a:rPr>
              <a:t>תהסס/י לפנות אל הנסיין/</a:t>
            </a:r>
            <a:r>
              <a:rPr lang="he-IL" sz="2800" dirty="0" err="1">
                <a:solidFill>
                  <a:schemeClr val="bg1"/>
                </a:solidFill>
              </a:rPr>
              <a:t>ית</a:t>
            </a:r>
            <a:r>
              <a:rPr lang="he-IL" sz="2800" dirty="0">
                <a:solidFill>
                  <a:schemeClr val="bg1"/>
                </a:solidFill>
              </a:rPr>
              <a:t> ולשאול אותו/ה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כל </a:t>
            </a:r>
            <a:r>
              <a:rPr lang="he-IL" sz="2800" dirty="0">
                <a:solidFill>
                  <a:schemeClr val="bg1"/>
                </a:solidFill>
              </a:rPr>
              <a:t>שאלה שתרצה/י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rgbClr val="92D050"/>
                </a:solidFill>
              </a:rPr>
              <a:t>לחץ</a:t>
            </a:r>
            <a:r>
              <a:rPr lang="en-US" sz="2800" dirty="0">
                <a:solidFill>
                  <a:srgbClr val="92D050"/>
                </a:solidFill>
              </a:rPr>
              <a:t>/</a:t>
            </a:r>
            <a:r>
              <a:rPr lang="he-IL" sz="2800" dirty="0">
                <a:solidFill>
                  <a:srgbClr val="92D050"/>
                </a:solidFill>
              </a:rPr>
              <a:t>י על מקש הרווח כדי </a:t>
            </a:r>
            <a:r>
              <a:rPr lang="he-IL" sz="2800" dirty="0" smtClean="0">
                <a:solidFill>
                  <a:srgbClr val="92D050"/>
                </a:solidFill>
              </a:rPr>
              <a:t>להתחיל בניסוי</a:t>
            </a:r>
            <a:endParaRPr lang="he-IL" sz="2800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שביצעת.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לבחור, </a:t>
            </a:r>
            <a:r>
              <a:rPr lang="he-IL" dirty="0" smtClean="0">
                <a:solidFill>
                  <a:schemeClr val="bg1"/>
                </a:solidFill>
              </a:rPr>
              <a:t>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הפעם</a:t>
            </a:r>
            <a:r>
              <a:rPr lang="he-IL" dirty="0">
                <a:solidFill>
                  <a:schemeClr val="bg1"/>
                </a:solidFill>
              </a:rPr>
              <a:t>, לרשותך </a:t>
            </a:r>
            <a:r>
              <a:rPr lang="he-IL" b="1" u="sng" dirty="0" smtClean="0">
                <a:solidFill>
                  <a:schemeClr val="bg1"/>
                </a:solidFill>
              </a:rPr>
              <a:t>1.5</a:t>
            </a:r>
            <a:r>
              <a:rPr lang="he-IL" dirty="0" smtClean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שניות בלבד לבצע את הבחירה בכל פעם, 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</a:t>
            </a:r>
            <a:r>
              <a:rPr lang="he-IL" b="1" dirty="0" smtClean="0">
                <a:solidFill>
                  <a:schemeClr val="bg1"/>
                </a:solidFill>
              </a:rPr>
              <a:t>ביד ימין באצבע האמצעית או המורה בכדי </a:t>
            </a:r>
            <a:r>
              <a:rPr lang="he-IL" b="1" dirty="0">
                <a:solidFill>
                  <a:schemeClr val="bg1"/>
                </a:solidFill>
              </a:rPr>
              <a:t>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אחד הכפתורים </a:t>
            </a:r>
            <a:r>
              <a:rPr lang="he-IL" dirty="0" smtClean="0">
                <a:solidFill>
                  <a:schemeClr val="bg1"/>
                </a:solidFill>
              </a:rPr>
              <a:t>כדי </a:t>
            </a:r>
            <a:r>
              <a:rPr lang="he-IL" dirty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שביצעת.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לבחור, בתמונה שמוצאת חן בעיניך יותר.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הפעם, לרשותך </a:t>
            </a:r>
            <a:r>
              <a:rPr lang="he-IL" b="1" u="sng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פעם, 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ביד ימין באצבע האמצעית או המורה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</a:t>
            </a:r>
            <a:r>
              <a:rPr lang="he-IL" dirty="0" smtClean="0">
                <a:solidFill>
                  <a:srgbClr val="92D050"/>
                </a:solidFill>
              </a:rPr>
              <a:t>החלק </a:t>
            </a:r>
            <a:r>
              <a:rPr lang="he-IL" dirty="0">
                <a:solidFill>
                  <a:srgbClr val="92D050"/>
                </a:solidFill>
              </a:rPr>
              <a:t>המלא.</a:t>
            </a:r>
          </a:p>
          <a:p>
            <a:pPr marL="0" indent="0" algn="ctr" rtl="1">
              <a:buNone/>
            </a:pP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אחד הכפתורים </a:t>
            </a:r>
            <a:r>
              <a:rPr lang="he-IL" dirty="0" smtClean="0">
                <a:solidFill>
                  <a:schemeClr val="bg1"/>
                </a:solidFill>
              </a:rPr>
              <a:t>כדי </a:t>
            </a:r>
            <a:r>
              <a:rPr lang="he-IL" dirty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: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היה/לא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 הקודמים של הניסוי, וחלקן תמונות חדשות 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(</a:t>
            </a:r>
            <a:r>
              <a:rPr lang="en-US" dirty="0" smtClean="0">
                <a:solidFill>
                  <a:schemeClr val="bg1"/>
                </a:solidFill>
              </a:rPr>
              <a:t>Yes</a:t>
            </a:r>
            <a:r>
              <a:rPr lang="he-IL" dirty="0" smtClean="0">
                <a:solidFill>
                  <a:schemeClr val="bg1"/>
                </a:solidFill>
              </a:rPr>
              <a:t>) במטלה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או לא (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‘U' </a:t>
            </a:r>
            <a:r>
              <a:rPr lang="he-IL" b="1" dirty="0" smtClean="0">
                <a:solidFill>
                  <a:schemeClr val="bg1"/>
                </a:solidFill>
              </a:rPr>
              <a:t> במקלדת בכדי לציין האם התמונה הוצגה (</a:t>
            </a:r>
            <a:r>
              <a:rPr lang="en-US" b="1" dirty="0" smtClean="0">
                <a:solidFill>
                  <a:schemeClr val="bg1"/>
                </a:solidFill>
              </a:rPr>
              <a:t>Yes</a:t>
            </a:r>
            <a:r>
              <a:rPr lang="he-IL" b="1" dirty="0" smtClean="0">
                <a:solidFill>
                  <a:schemeClr val="bg1"/>
                </a:solidFill>
              </a:rPr>
              <a:t>) או לא הוצגה (</a:t>
            </a:r>
            <a:r>
              <a:rPr lang="en-US" b="1" dirty="0" smtClean="0">
                <a:solidFill>
                  <a:schemeClr val="bg1"/>
                </a:solidFill>
              </a:rPr>
              <a:t>No</a:t>
            </a:r>
            <a:r>
              <a:rPr lang="he-IL" b="1" dirty="0" smtClean="0">
                <a:solidFill>
                  <a:schemeClr val="bg1"/>
                </a:solidFill>
              </a:rPr>
              <a:t>) קודם לכן, בהתאם לכתוב מטה.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 smtClean="0">
                <a:solidFill>
                  <a:srgbClr val="92D050"/>
                </a:solidFill>
              </a:rPr>
              <a:t>אין הדגמה</a:t>
            </a:r>
            <a:r>
              <a:rPr lang="he-IL" dirty="0" smtClean="0">
                <a:solidFill>
                  <a:srgbClr val="92D050"/>
                </a:solidFill>
              </a:rPr>
              <a:t>. 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 צליל/לא היה צליל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להיזכר במטלה שביצעת קודם עם הצלילים.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 נציג </a:t>
            </a:r>
            <a:r>
              <a:rPr lang="he-IL" dirty="0">
                <a:solidFill>
                  <a:schemeClr val="bg1"/>
                </a:solidFill>
              </a:rPr>
              <a:t>לך את </a:t>
            </a:r>
            <a:r>
              <a:rPr lang="he-IL" dirty="0" smtClean="0">
                <a:solidFill>
                  <a:schemeClr val="bg1"/>
                </a:solidFill>
              </a:rPr>
              <a:t>אותן </a:t>
            </a:r>
            <a:r>
              <a:rPr lang="he-IL" dirty="0">
                <a:solidFill>
                  <a:schemeClr val="bg1"/>
                </a:solidFill>
              </a:rPr>
              <a:t>התמונות, אחת אחרי השנייה,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ונבקש </a:t>
            </a:r>
            <a:r>
              <a:rPr lang="he-IL" dirty="0">
                <a:solidFill>
                  <a:schemeClr val="bg1"/>
                </a:solidFill>
              </a:rPr>
              <a:t>ממך </a:t>
            </a:r>
            <a:r>
              <a:rPr lang="he-IL" dirty="0" smtClean="0">
                <a:solidFill>
                  <a:schemeClr val="bg1"/>
                </a:solidFill>
              </a:rPr>
              <a:t>להיזכר האם </a:t>
            </a:r>
            <a:r>
              <a:rPr lang="he-IL" dirty="0">
                <a:solidFill>
                  <a:schemeClr val="bg1"/>
                </a:solidFill>
              </a:rPr>
              <a:t>שמעת צליל </a:t>
            </a:r>
            <a:r>
              <a:rPr lang="he-IL" dirty="0" smtClean="0">
                <a:solidFill>
                  <a:schemeClr val="bg1"/>
                </a:solidFill>
              </a:rPr>
              <a:t>בצמוד להצגת התמונה </a:t>
            </a:r>
            <a:r>
              <a:rPr lang="he-IL" dirty="0">
                <a:solidFill>
                  <a:schemeClr val="bg1"/>
                </a:solidFill>
              </a:rPr>
              <a:t>במטלת </a:t>
            </a:r>
            <a:r>
              <a:rPr lang="he-IL" dirty="0" smtClean="0">
                <a:solidFill>
                  <a:schemeClr val="bg1"/>
                </a:solidFill>
              </a:rPr>
              <a:t>הצלילים (</a:t>
            </a:r>
            <a:r>
              <a:rPr lang="en-US" dirty="0" smtClean="0">
                <a:solidFill>
                  <a:schemeClr val="bg1"/>
                </a:solidFill>
              </a:rPr>
              <a:t>Beep</a:t>
            </a:r>
            <a:r>
              <a:rPr lang="he-IL" dirty="0" smtClean="0">
                <a:solidFill>
                  <a:schemeClr val="bg1"/>
                </a:solidFill>
              </a:rPr>
              <a:t>) או לא (</a:t>
            </a:r>
            <a:r>
              <a:rPr lang="en-US" dirty="0" smtClean="0">
                <a:solidFill>
                  <a:schemeClr val="bg1"/>
                </a:solidFill>
              </a:rPr>
              <a:t>No Beep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‘I’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 </a:t>
            </a:r>
            <a:r>
              <a:rPr lang="he-IL" b="1" dirty="0">
                <a:solidFill>
                  <a:schemeClr val="bg1"/>
                </a:solidFill>
              </a:rPr>
              <a:t>בכדי לציין האם הפריט המוצג </a:t>
            </a:r>
            <a:r>
              <a:rPr lang="he-IL" b="1" dirty="0" smtClean="0">
                <a:solidFill>
                  <a:schemeClr val="bg1"/>
                </a:solidFill>
              </a:rPr>
              <a:t>היה </a:t>
            </a:r>
            <a:r>
              <a:rPr lang="he-IL" b="1" dirty="0">
                <a:solidFill>
                  <a:schemeClr val="bg1"/>
                </a:solidFill>
              </a:rPr>
              <a:t>קודם לכן </a:t>
            </a:r>
            <a:r>
              <a:rPr lang="he-IL" b="1" dirty="0" smtClean="0">
                <a:solidFill>
                  <a:schemeClr val="bg1"/>
                </a:solidFill>
              </a:rPr>
              <a:t>בצמוד לצליל (</a:t>
            </a:r>
            <a:r>
              <a:rPr lang="en-US" b="1" dirty="0" smtClean="0">
                <a:solidFill>
                  <a:schemeClr val="bg1"/>
                </a:solidFill>
              </a:rPr>
              <a:t>Beep</a:t>
            </a:r>
            <a:r>
              <a:rPr lang="he-IL" b="1" dirty="0" smtClean="0">
                <a:solidFill>
                  <a:schemeClr val="bg1"/>
                </a:solidFill>
              </a:rPr>
              <a:t>) או לא (</a:t>
            </a:r>
            <a:r>
              <a:rPr lang="en-US" b="1" dirty="0" smtClean="0">
                <a:solidFill>
                  <a:schemeClr val="bg1"/>
                </a:solidFill>
              </a:rPr>
              <a:t>No Beep</a:t>
            </a:r>
            <a:r>
              <a:rPr lang="he-IL" b="1" dirty="0" smtClean="0">
                <a:solidFill>
                  <a:schemeClr val="bg1"/>
                </a:solidFill>
              </a:rPr>
              <a:t>), בהתאם לכתוב מטה.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לחיצה </a:t>
            </a:r>
            <a:r>
              <a:rPr lang="he-IL" sz="3600" b="1" dirty="0">
                <a:solidFill>
                  <a:schemeClr val="bg1"/>
                </a:solidFill>
                <a:cs typeface="+mn-cs"/>
              </a:rPr>
              <a:t>על כפתור בהישמע 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צליל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המקש '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he-IL" sz="2800" dirty="0" smtClean="0">
                <a:solidFill>
                  <a:schemeClr val="bg1"/>
                </a:solidFill>
              </a:rPr>
              <a:t>'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מטלה זו נבנתה כך שתהיה מאתגרת, לכן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>
                <a:solidFill>
                  <a:schemeClr val="bg1"/>
                </a:solidFill>
              </a:rPr>
              <a:t> תוך הקשבה והמתנה לצליל.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</a:t>
            </a:r>
            <a:r>
              <a:rPr lang="he-IL" sz="2800" b="1" dirty="0" smtClean="0">
                <a:solidFill>
                  <a:schemeClr val="bg1"/>
                </a:solidFill>
              </a:rPr>
              <a:t>הצליל, 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המקש </a:t>
            </a:r>
            <a:r>
              <a:rPr lang="en-US" sz="2800" b="1" dirty="0" smtClean="0">
                <a:solidFill>
                  <a:schemeClr val="bg1"/>
                </a:solidFill>
              </a:rPr>
              <a:t>‘B’</a:t>
            </a: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עם האצבע המורה של יד ימין מהר </a:t>
            </a:r>
            <a:r>
              <a:rPr lang="he-IL" sz="2800" b="1" dirty="0">
                <a:solidFill>
                  <a:schemeClr val="bg1"/>
                </a:solidFill>
              </a:rPr>
              <a:t>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מקש 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1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לחיצה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על כפתור בהישמע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צליל</a:t>
            </a:r>
            <a:endParaRPr lang="en-US"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המקש '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he-IL" sz="2800" dirty="0" smtClean="0">
                <a:solidFill>
                  <a:schemeClr val="bg1"/>
                </a:solidFill>
              </a:rPr>
              <a:t>'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מטלה זו נבנתה כך שתהיה מאתגרת, לכן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>
                <a:solidFill>
                  <a:schemeClr val="bg1"/>
                </a:solidFill>
              </a:rPr>
              <a:t> תוך הקשבה והמתנה לצליל.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</a:t>
            </a:r>
            <a:r>
              <a:rPr lang="he-IL" sz="2800" b="1" dirty="0" smtClean="0">
                <a:solidFill>
                  <a:schemeClr val="bg1"/>
                </a:solidFill>
              </a:rPr>
              <a:t>הצליל, 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המקש </a:t>
            </a:r>
            <a:r>
              <a:rPr lang="en-US" sz="2800" b="1" dirty="0" smtClean="0">
                <a:solidFill>
                  <a:schemeClr val="bg1"/>
                </a:solidFill>
              </a:rPr>
              <a:t>‘B’</a:t>
            </a: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עם האצבע המורה של יד ימין מהר </a:t>
            </a:r>
            <a:r>
              <a:rPr lang="he-IL" sz="2800" b="1" dirty="0">
                <a:solidFill>
                  <a:schemeClr val="bg1"/>
                </a:solidFill>
              </a:rPr>
              <a:t>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מקש 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90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חלק זה דומה לחלק הראשון שביצעת.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</a:t>
            </a:r>
            <a:r>
              <a:rPr lang="he-IL" dirty="0" smtClean="0">
                <a:solidFill>
                  <a:schemeClr val="bg1"/>
                </a:solidFill>
              </a:rPr>
              <a:t>יותר.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הפעם, לרשותך </a:t>
            </a:r>
            <a:r>
              <a:rPr lang="he-IL" b="1" u="sng" dirty="0" smtClean="0">
                <a:solidFill>
                  <a:schemeClr val="bg1"/>
                </a:solidFill>
              </a:rPr>
              <a:t>2.5</a:t>
            </a:r>
            <a:r>
              <a:rPr lang="he-IL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שניות בלבד </a:t>
            </a:r>
            <a:r>
              <a:rPr lang="he-IL" dirty="0">
                <a:solidFill>
                  <a:schemeClr val="bg1"/>
                </a:solidFill>
              </a:rPr>
              <a:t>לבצע את הבחירה בכל </a:t>
            </a:r>
            <a:r>
              <a:rPr lang="he-IL" dirty="0" smtClean="0">
                <a:solidFill>
                  <a:schemeClr val="bg1"/>
                </a:solidFill>
              </a:rPr>
              <a:t>פעם, 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3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חלק זה דומה לחלק הראשון שביצעת.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</a:t>
            </a:r>
            <a:r>
              <a:rPr lang="he-IL" dirty="0" smtClean="0">
                <a:solidFill>
                  <a:schemeClr val="bg1"/>
                </a:solidFill>
              </a:rPr>
              <a:t>יותר.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הפעם, לרשותך </a:t>
            </a:r>
            <a:r>
              <a:rPr lang="he-IL" b="1" u="sng" dirty="0" smtClean="0">
                <a:solidFill>
                  <a:schemeClr val="bg1"/>
                </a:solidFill>
              </a:rPr>
              <a:t>2.5</a:t>
            </a:r>
            <a:r>
              <a:rPr lang="he-IL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שניות בלבד </a:t>
            </a:r>
            <a:r>
              <a:rPr lang="he-IL" dirty="0">
                <a:solidFill>
                  <a:schemeClr val="bg1"/>
                </a:solidFill>
              </a:rPr>
              <a:t>לבצע את הבחירה בכל </a:t>
            </a:r>
            <a:r>
              <a:rPr lang="he-IL" dirty="0" smtClean="0">
                <a:solidFill>
                  <a:schemeClr val="bg1"/>
                </a:solidFill>
              </a:rPr>
              <a:t>פעם, 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תמונות יופיעו על המסך בכל פעם. בכל צעד תתבקש/י לבחור את </a:t>
            </a:r>
            <a:r>
              <a:rPr lang="he-IL" dirty="0" smtClean="0">
                <a:solidFill>
                  <a:schemeClr val="bg1"/>
                </a:solidFill>
              </a:rPr>
              <a:t>התמונה </a:t>
            </a:r>
            <a:r>
              <a:rPr lang="he-IL" dirty="0" smtClean="0">
                <a:solidFill>
                  <a:schemeClr val="bg1"/>
                </a:solidFill>
              </a:rPr>
              <a:t>שמוצאת חן בעיניך יותר</a:t>
            </a:r>
            <a:r>
              <a:rPr lang="he-IL" dirty="0" smtClean="0">
                <a:solidFill>
                  <a:schemeClr val="bg1"/>
                </a:solidFill>
              </a:rPr>
              <a:t>. </a:t>
            </a:r>
          </a:p>
          <a:p>
            <a:pPr marL="0" indent="0" algn="ctr" rtl="1"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לרשותך </a:t>
            </a:r>
            <a:r>
              <a:rPr lang="he-IL" b="1" dirty="0">
                <a:solidFill>
                  <a:schemeClr val="bg1"/>
                </a:solidFill>
              </a:rPr>
              <a:t>2</a:t>
            </a:r>
            <a:r>
              <a:rPr lang="he-IL" b="1" dirty="0" smtClean="0">
                <a:solidFill>
                  <a:schemeClr val="bg1"/>
                </a:solidFill>
              </a:rPr>
              <a:t>.5</a:t>
            </a:r>
            <a:r>
              <a:rPr lang="he-IL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שניות בלבד לבצע את הבחירה בכל פעם;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אנא בחר/י במהירות</a:t>
            </a:r>
            <a:r>
              <a:rPr lang="he-IL" dirty="0">
                <a:solidFill>
                  <a:schemeClr val="bg1"/>
                </a:solidFill>
              </a:rPr>
              <a:t>. נבקש ממך ללחוץ על המקשים באמצעות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האצבע המורה והאצבע </a:t>
            </a:r>
            <a:r>
              <a:rPr lang="he-IL" dirty="0" smtClean="0">
                <a:solidFill>
                  <a:schemeClr val="bg1"/>
                </a:solidFill>
              </a:rPr>
              <a:t>האמצעית של </a:t>
            </a:r>
            <a:r>
              <a:rPr lang="he-IL" dirty="0">
                <a:solidFill>
                  <a:schemeClr val="bg1"/>
                </a:solidFill>
              </a:rPr>
              <a:t>יד ימין.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 smtClean="0">
                <a:solidFill>
                  <a:schemeClr val="bg1"/>
                </a:solidFill>
              </a:rPr>
              <a:t>‘</a:t>
            </a:r>
            <a:r>
              <a:rPr lang="en-US" b="1" dirty="0" err="1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’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יופיעו על המסך בכל פעם. בכל צעד תתבקש/י לבחור את התמונה שמוצאת חן בעיניך יותר. </a:t>
            </a:r>
          </a:p>
          <a:p>
            <a:pPr marL="0" indent="0" algn="ctr" rtl="1">
              <a:buNone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he-IL" b="1" dirty="0">
                <a:solidFill>
                  <a:schemeClr val="bg1"/>
                </a:solidFill>
              </a:rPr>
              <a:t>2.5</a:t>
            </a:r>
            <a:r>
              <a:rPr lang="he-IL" dirty="0">
                <a:solidFill>
                  <a:schemeClr val="bg1"/>
                </a:solidFill>
              </a:rPr>
              <a:t> שניות בלבד לבצע את הבחירה בכל פעם;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אנא בחר/י במהירות. נבקש ממך ללחוץ על המקשים באמצעות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האצבע המורה והאצבע </a:t>
            </a:r>
            <a:r>
              <a:rPr lang="he-IL" dirty="0" smtClean="0">
                <a:solidFill>
                  <a:schemeClr val="bg1"/>
                </a:solidFill>
              </a:rPr>
              <a:t>האמצעית של </a:t>
            </a:r>
            <a:r>
              <a:rPr lang="he-IL" dirty="0">
                <a:solidFill>
                  <a:schemeClr val="bg1"/>
                </a:solidFill>
              </a:rPr>
              <a:t>יד ימין.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>
                <a:solidFill>
                  <a:schemeClr val="bg1"/>
                </a:solidFill>
              </a:rPr>
              <a:t>‘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’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‘u’</a:t>
            </a:r>
            <a:r>
              <a:rPr lang="he-IL" b="1" dirty="0">
                <a:solidFill>
                  <a:schemeClr val="bg1"/>
                </a:solidFill>
              </a:rPr>
              <a:t> במקלדת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</a:t>
            </a:r>
            <a:r>
              <a:rPr lang="he-IL" dirty="0" smtClean="0">
                <a:solidFill>
                  <a:srgbClr val="92D050"/>
                </a:solidFill>
              </a:rPr>
              <a:t>החלק </a:t>
            </a:r>
            <a:r>
              <a:rPr lang="he-IL" dirty="0">
                <a:solidFill>
                  <a:srgbClr val="92D050"/>
                </a:solidFill>
              </a:rPr>
              <a:t>המלא.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מקש הרווח כדי להתחיל</a:t>
            </a: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זיהוי סרטונים חוזרים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</a:t>
            </a:r>
            <a:r>
              <a:rPr lang="he-IL" sz="2800" dirty="0" smtClean="0">
                <a:solidFill>
                  <a:schemeClr val="bg1"/>
                </a:solidFill>
              </a:rPr>
              <a:t>יוצגו בפניך סרטונים קצרים. </a:t>
            </a:r>
            <a:r>
              <a:rPr lang="he-IL" sz="2800" dirty="0">
                <a:solidFill>
                  <a:schemeClr val="bg1"/>
                </a:solidFill>
              </a:rPr>
              <a:t>בחלק מהצעדים </a:t>
            </a:r>
            <a:r>
              <a:rPr lang="he-IL" sz="2800" dirty="0" smtClean="0">
                <a:solidFill>
                  <a:schemeClr val="bg1"/>
                </a:solidFill>
              </a:rPr>
              <a:t>אותו הסרטון יחזור על עצמו פעמיים ברצף.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עליך להגיב כאשר תבחין/י בסרטון שחזר על עצמו.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</a:t>
            </a:r>
            <a:r>
              <a:rPr lang="he-IL" sz="2800" b="1" dirty="0" smtClean="0">
                <a:solidFill>
                  <a:schemeClr val="bg1"/>
                </a:solidFill>
              </a:rPr>
              <a:t>מבחין/ה בסרטון שחזר על עצמו פעמיים ברצף, </a:t>
            </a:r>
            <a:r>
              <a:rPr lang="he-IL" sz="2800" b="1" dirty="0" smtClean="0">
                <a:solidFill>
                  <a:schemeClr val="bg1"/>
                </a:solidFill>
              </a:rPr>
              <a:t>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הכפתור </a:t>
            </a:r>
            <a:r>
              <a:rPr lang="he-IL" sz="2800" b="1" dirty="0" smtClean="0">
                <a:solidFill>
                  <a:schemeClr val="bg1"/>
                </a:solidFill>
              </a:rPr>
              <a:t>הכחול</a:t>
            </a:r>
            <a:r>
              <a:rPr lang="he-IL" sz="2800" b="1" dirty="0">
                <a:solidFill>
                  <a:schemeClr val="bg1"/>
                </a:solidFill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</a:rPr>
              <a:t>עם יד </a:t>
            </a:r>
            <a:r>
              <a:rPr lang="he-IL" sz="2800" b="1" dirty="0" smtClean="0">
                <a:solidFill>
                  <a:schemeClr val="bg1"/>
                </a:solidFill>
              </a:rPr>
              <a:t>ימין </a:t>
            </a:r>
            <a:r>
              <a:rPr lang="he-IL" sz="2800" b="1" dirty="0">
                <a:solidFill>
                  <a:schemeClr val="bg1"/>
                </a:solidFill>
              </a:rPr>
              <a:t>מהר 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</a:t>
            </a:r>
            <a:r>
              <a:rPr lang="he-IL" sz="2800" b="1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לחלק </a:t>
            </a:r>
            <a:r>
              <a:rPr lang="he-IL" sz="2800" dirty="0" smtClean="0">
                <a:solidFill>
                  <a:srgbClr val="92D050"/>
                </a:solidFill>
              </a:rPr>
              <a:t>זה אין </a:t>
            </a:r>
            <a:r>
              <a:rPr lang="he-IL" sz="2800" dirty="0" smtClean="0">
                <a:solidFill>
                  <a:srgbClr val="92D050"/>
                </a:solidFill>
              </a:rPr>
              <a:t>שלב הדגמה.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מיד </a:t>
            </a:r>
            <a:r>
              <a:rPr lang="he-IL" sz="2800" dirty="0" smtClean="0">
                <a:solidFill>
                  <a:srgbClr val="92D050"/>
                </a:solidFill>
              </a:rPr>
              <a:t>יחל </a:t>
            </a:r>
            <a:r>
              <a:rPr lang="he-IL" sz="2800" dirty="0" smtClean="0">
                <a:solidFill>
                  <a:srgbClr val="92D050"/>
                </a:solidFill>
              </a:rPr>
              <a:t>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</a:t>
            </a:r>
            <a:r>
              <a:rPr lang="he-IL" sz="2800" dirty="0">
                <a:solidFill>
                  <a:schemeClr val="bg1"/>
                </a:solidFill>
              </a:rPr>
              <a:t>אחד הכפתורים כדי </a:t>
            </a:r>
            <a:r>
              <a:rPr lang="he-IL" sz="2800" dirty="0" smtClean="0">
                <a:solidFill>
                  <a:schemeClr val="bg1"/>
                </a:solidFill>
              </a:rPr>
              <a:t>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4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לחיצה </a:t>
            </a:r>
            <a:r>
              <a:rPr lang="he-IL" sz="3600" b="1" dirty="0">
                <a:solidFill>
                  <a:schemeClr val="bg1"/>
                </a:solidFill>
                <a:cs typeface="+mn-cs"/>
              </a:rPr>
              <a:t>על כפתור בהישמע 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צליל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הכפתור הכחול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זו </a:t>
            </a:r>
            <a:r>
              <a:rPr lang="he-IL" sz="2800" dirty="0">
                <a:solidFill>
                  <a:schemeClr val="bg1"/>
                </a:solidFill>
              </a:rPr>
              <a:t>נבנתה כך שתהיה </a:t>
            </a:r>
            <a:r>
              <a:rPr lang="he-IL" sz="2800" dirty="0" smtClean="0">
                <a:solidFill>
                  <a:schemeClr val="bg1"/>
                </a:solidFill>
              </a:rPr>
              <a:t>מאתגרת, לכן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 smtClean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 smtClean="0">
                <a:solidFill>
                  <a:schemeClr val="bg1"/>
                </a:solidFill>
              </a:rPr>
              <a:t> תוך הקשבה והמתנה לצליל.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</a:t>
            </a:r>
            <a:r>
              <a:rPr lang="he-IL" sz="2800" b="1" dirty="0" smtClean="0">
                <a:solidFill>
                  <a:schemeClr val="bg1"/>
                </a:solidFill>
              </a:rPr>
              <a:t>הצליל, 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הכפתור הכחול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עם האצבע המורה של יד ימין </a:t>
            </a:r>
            <a:r>
              <a:rPr lang="he-IL" sz="2800" b="1" dirty="0">
                <a:solidFill>
                  <a:schemeClr val="bg1"/>
                </a:solidFill>
              </a:rPr>
              <a:t>מהר 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</a:t>
            </a:r>
            <a:r>
              <a:rPr lang="he-IL" sz="2800" dirty="0">
                <a:solidFill>
                  <a:schemeClr val="bg1"/>
                </a:solidFill>
              </a:rPr>
              <a:t>אחד הכפתורים כדי </a:t>
            </a:r>
            <a:r>
              <a:rPr lang="he-IL" sz="2800" dirty="0" smtClean="0">
                <a:solidFill>
                  <a:schemeClr val="bg1"/>
                </a:solidFill>
              </a:rPr>
              <a:t>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6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לחיצה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על כפתור בהישמע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צליל</a:t>
            </a:r>
            <a:endParaRPr lang="en-US"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הכפתור הכחול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מטלה זו נבנתה כך שתהיה מאתגרת, לכן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>
                <a:solidFill>
                  <a:schemeClr val="bg1"/>
                </a:solidFill>
              </a:rPr>
              <a:t> תוך הקשבה והמתנה לצליל.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</a:t>
            </a:r>
            <a:r>
              <a:rPr lang="he-IL" sz="2800" b="1" dirty="0" smtClean="0">
                <a:solidFill>
                  <a:schemeClr val="bg1"/>
                </a:solidFill>
              </a:rPr>
              <a:t>הצליל, 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הכפתור הכחול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עם האצבע המורה של יד ימין </a:t>
            </a:r>
            <a:r>
              <a:rPr lang="he-IL" sz="2800" b="1" dirty="0">
                <a:solidFill>
                  <a:schemeClr val="bg1"/>
                </a:solidFill>
              </a:rPr>
              <a:t>מהר 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</a:t>
            </a:r>
            <a:r>
              <a:rPr lang="he-IL" sz="2800" dirty="0">
                <a:solidFill>
                  <a:schemeClr val="bg1"/>
                </a:solidFill>
              </a:rPr>
              <a:t>אחד הכפתורים כדי </a:t>
            </a:r>
            <a:r>
              <a:rPr lang="he-IL" sz="2800" dirty="0" smtClean="0">
                <a:solidFill>
                  <a:schemeClr val="bg1"/>
                </a:solidFill>
              </a:rPr>
              <a:t>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3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ספירת פרצופי גברים / נשים - הדגמה</a:t>
            </a:r>
            <a:endParaRPr lang="en-US"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 אנו נבקש ממך </a:t>
            </a:r>
            <a:r>
              <a:rPr lang="he-IL" dirty="0">
                <a:solidFill>
                  <a:schemeClr val="bg1"/>
                </a:solidFill>
              </a:rPr>
              <a:t>להסתכל על התמונות שעל המסך, </a:t>
            </a:r>
            <a:r>
              <a:rPr lang="he-IL" b="1" u="sng" dirty="0">
                <a:solidFill>
                  <a:schemeClr val="bg1"/>
                </a:solidFill>
              </a:rPr>
              <a:t>ולספור כמה מהתמונות</a:t>
            </a:r>
            <a:r>
              <a:rPr lang="he-IL" b="1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הן פרצופי </a:t>
            </a:r>
            <a:r>
              <a:rPr lang="he-IL" dirty="0" smtClean="0">
                <a:solidFill>
                  <a:schemeClr val="bg1"/>
                </a:solidFill>
              </a:rPr>
              <a:t>גברים </a:t>
            </a:r>
            <a:r>
              <a:rPr lang="he-IL" u="sng" dirty="0" smtClean="0">
                <a:solidFill>
                  <a:schemeClr val="bg1"/>
                </a:solidFill>
              </a:rPr>
              <a:t>או </a:t>
            </a:r>
            <a:r>
              <a:rPr lang="he-IL" dirty="0" smtClean="0">
                <a:solidFill>
                  <a:schemeClr val="bg1"/>
                </a:solidFill>
              </a:rPr>
              <a:t>נשים.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בסוף ריצה זו נבקש ממך לומר לנו כמה פרצופים ספרת.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u="sng" dirty="0" smtClean="0">
                <a:solidFill>
                  <a:srgbClr val="92D050"/>
                </a:solidFill>
              </a:rPr>
              <a:t>זהו שלב הדגמה בלבד, 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לצורך ההדגמה ספור כמה פרצופי </a:t>
            </a:r>
            <a:r>
              <a:rPr lang="he-IL" u="sng" dirty="0" smtClean="0">
                <a:solidFill>
                  <a:srgbClr val="92D050"/>
                </a:solidFill>
              </a:rPr>
              <a:t>גברים</a:t>
            </a:r>
            <a:r>
              <a:rPr lang="he-IL" dirty="0" smtClean="0">
                <a:solidFill>
                  <a:srgbClr val="92D050"/>
                </a:solidFill>
              </a:rPr>
              <a:t> הופיעו</a:t>
            </a: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י 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ספירת פרצופי גברים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בריצה זו, </a:t>
            </a:r>
            <a:r>
              <a:rPr lang="he-IL" sz="3000" dirty="0">
                <a:solidFill>
                  <a:schemeClr val="bg1"/>
                </a:solidFill>
              </a:rPr>
              <a:t>אנו מבקשים ממך </a:t>
            </a:r>
            <a:r>
              <a:rPr lang="he-IL" sz="3000" dirty="0" smtClean="0">
                <a:solidFill>
                  <a:schemeClr val="bg1"/>
                </a:solidFill>
              </a:rPr>
              <a:t>להסתכל על התמונות שעל המסך, </a:t>
            </a:r>
            <a:r>
              <a:rPr lang="he-IL" sz="3000" b="1" u="sng" dirty="0" smtClean="0">
                <a:solidFill>
                  <a:schemeClr val="bg1"/>
                </a:solidFill>
              </a:rPr>
              <a:t>ולספור כמה מהתמונות</a:t>
            </a:r>
            <a:r>
              <a:rPr lang="he-IL" sz="3000" b="1" dirty="0" smtClean="0">
                <a:solidFill>
                  <a:schemeClr val="bg1"/>
                </a:solidFill>
              </a:rPr>
              <a:t> </a:t>
            </a:r>
            <a:r>
              <a:rPr lang="he-IL" sz="3000" dirty="0" smtClean="0">
                <a:solidFill>
                  <a:schemeClr val="bg1"/>
                </a:solidFill>
              </a:rPr>
              <a:t>הן פרצופי </a:t>
            </a:r>
            <a:r>
              <a:rPr lang="he-IL" sz="3000" b="1" u="sng" dirty="0" smtClean="0">
                <a:solidFill>
                  <a:schemeClr val="bg1"/>
                </a:solidFill>
              </a:rPr>
              <a:t>גברים</a:t>
            </a:r>
            <a:r>
              <a:rPr lang="he-IL" sz="3000" b="1" dirty="0" smtClean="0">
                <a:solidFill>
                  <a:schemeClr val="bg1"/>
                </a:solidFill>
              </a:rPr>
              <a:t>.</a:t>
            </a:r>
            <a:endParaRPr lang="he-IL" sz="30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בסוף ריצה זו נבקש ממך לומר לנו כמה פרצופים ספרת.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dirty="0" smtClean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לחץ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י על אחד הכפתורים כשאת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ה מוכן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ה להתחיל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ספירת פרצופי נשים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בריצה זו, </a:t>
            </a:r>
            <a:r>
              <a:rPr lang="he-IL" sz="3000" dirty="0">
                <a:solidFill>
                  <a:schemeClr val="bg1"/>
                </a:solidFill>
              </a:rPr>
              <a:t>אנו מבקשים ממך </a:t>
            </a:r>
            <a:r>
              <a:rPr lang="he-IL" sz="3000" dirty="0" smtClean="0">
                <a:solidFill>
                  <a:schemeClr val="bg1"/>
                </a:solidFill>
              </a:rPr>
              <a:t>להסתכל על התמונות שעל המסך, </a:t>
            </a:r>
            <a:r>
              <a:rPr lang="he-IL" sz="3000" b="1" u="sng" dirty="0" smtClean="0">
                <a:solidFill>
                  <a:schemeClr val="bg1"/>
                </a:solidFill>
              </a:rPr>
              <a:t>ולספור כמה מהתמונות</a:t>
            </a:r>
            <a:r>
              <a:rPr lang="he-IL" sz="3000" b="1" dirty="0" smtClean="0">
                <a:solidFill>
                  <a:schemeClr val="bg1"/>
                </a:solidFill>
              </a:rPr>
              <a:t> </a:t>
            </a:r>
            <a:r>
              <a:rPr lang="he-IL" sz="3000" dirty="0" smtClean="0">
                <a:solidFill>
                  <a:schemeClr val="bg1"/>
                </a:solidFill>
              </a:rPr>
              <a:t>הן פרצופי </a:t>
            </a:r>
            <a:r>
              <a:rPr lang="he-IL" sz="3000" b="1" u="sng" dirty="0" smtClean="0">
                <a:solidFill>
                  <a:schemeClr val="bg1"/>
                </a:solidFill>
              </a:rPr>
              <a:t>נשים</a:t>
            </a:r>
            <a:r>
              <a:rPr lang="he-IL" sz="3000" b="1" dirty="0" smtClean="0">
                <a:solidFill>
                  <a:schemeClr val="bg1"/>
                </a:solidFill>
              </a:rPr>
              <a:t>.</a:t>
            </a:r>
            <a:endParaRPr lang="he-IL" sz="30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בסוף ריצה זו נבקש ממך לומר לנו כמה פרצופים ספרת.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dirty="0" smtClean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לחץ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י על אחד הכפתורים כשאת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ה מוכן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ה להתחיל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564</Words>
  <Application>Microsoft Office PowerPoint</Application>
  <PresentationFormat>On-screen Show (4:3)</PresentationFormat>
  <Paragraphs>179</Paragraphs>
  <Slides>17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הוראות המחקר</vt:lpstr>
      <vt:lpstr>בחירה בין שתי תמונות - הדגמה</vt:lpstr>
      <vt:lpstr>בחירה בין שתי תמונות</vt:lpstr>
      <vt:lpstr>זיהוי סרטונים חוזרים</vt:lpstr>
      <vt:lpstr>לחיצה על כפתור בהישמע צליל - הדגמה </vt:lpstr>
      <vt:lpstr>לחיצה על כפתור בהישמע צליל</vt:lpstr>
      <vt:lpstr>ספירת פרצופי גברים / נשים - הדגמה</vt:lpstr>
      <vt:lpstr>ספירת פרצופי גברים</vt:lpstr>
      <vt:lpstr>ספירת פרצופי נשים</vt:lpstr>
      <vt:lpstr>בחירה בין שתי תמונות - הדגמה</vt:lpstr>
      <vt:lpstr>בחירה בין שתי תמונות</vt:lpstr>
      <vt:lpstr>זיכרון: היה/לא היה</vt:lpstr>
      <vt:lpstr>זיכרון: היה צליל/לא היה צליל</vt:lpstr>
      <vt:lpstr>לחיצה על כפתור בהישמע צליל - הדגמה </vt:lpstr>
      <vt:lpstr>לחיצה על כפתור בהישמע צליל</vt:lpstr>
      <vt:lpstr>בחירה בין שתי תמונות - הדגמה</vt:lpstr>
      <vt:lpstr>בחירה בין שתי תמונות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Tom Salomon</cp:lastModifiedBy>
  <cp:revision>87</cp:revision>
  <dcterms:created xsi:type="dcterms:W3CDTF">2015-04-14T07:47:41Z</dcterms:created>
  <dcterms:modified xsi:type="dcterms:W3CDTF">2016-01-11T16:21:01Z</dcterms:modified>
</cp:coreProperties>
</file>