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2" r:id="rId4"/>
    <p:sldId id="266" r:id="rId5"/>
    <p:sldId id="267" r:id="rId6"/>
    <p:sldId id="263" r:id="rId7"/>
    <p:sldId id="264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style val="24"/>
  <c:chart>
    <c:plotArea>
      <c:layout>
        <c:manualLayout>
          <c:layoutTarget val="inner"/>
          <c:xMode val="edge"/>
          <c:yMode val="edge"/>
          <c:x val="0.21524015748031514"/>
          <c:y val="5.6210875984251958E-2"/>
          <c:w val="0.75445688038995118"/>
          <c:h val="0.82534645669291362"/>
        </c:manualLayout>
      </c:layout>
      <c:barChart>
        <c:barDir val="col"/>
        <c:grouping val="clustered"/>
        <c:ser>
          <c:idx val="1"/>
          <c:order val="1"/>
          <c:tx>
            <c:strRef>
              <c:f>Sheet1!$C$1</c:f>
              <c:strCache>
                <c:ptCount val="1"/>
                <c:pt idx="0">
                  <c:v>Sanity NoGo</c:v>
                </c:pt>
              </c:strCache>
            </c:strRef>
          </c:tx>
          <c:errBars>
            <c:errBarType val="both"/>
            <c:errValType val="cust"/>
            <c:plus>
              <c:numRef>
                <c:f>Sheet1!$E$3</c:f>
                <c:numCache>
                  <c:formatCode>General</c:formatCode>
                  <c:ptCount val="1"/>
                  <c:pt idx="0">
                    <c:v>4.4604910773402902E-2</c:v>
                  </c:pt>
                </c:numCache>
              </c:numRef>
            </c:plus>
            <c:minus>
              <c:numRef>
                <c:f>Sheet1!$E$3</c:f>
                <c:numCache>
                  <c:formatCode>General</c:formatCode>
                  <c:ptCount val="1"/>
                  <c:pt idx="0">
                    <c:v>4.4604910773402902E-2</c:v>
                  </c:pt>
                </c:numCache>
              </c:numRef>
            </c:minus>
          </c:errBars>
          <c:cat>
            <c:strRef>
              <c:f>Sheet1!$A$2:$A$3</c:f>
              <c:strCache>
                <c:ptCount val="2"/>
                <c:pt idx="0">
                  <c:v>Sanity Go</c:v>
                </c:pt>
                <c:pt idx="1">
                  <c:v>Sanity NoGo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1">
                  <c:v>0.74755952380952395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Sanity Go</c:v>
                </c:pt>
              </c:strCache>
            </c:strRef>
          </c:tx>
          <c:errBars>
            <c:errBarType val="both"/>
            <c:errValType val="cust"/>
            <c:plus>
              <c:numRef>
                <c:f>Sheet1!$E$2</c:f>
                <c:numCache>
                  <c:formatCode>General</c:formatCode>
                  <c:ptCount val="1"/>
                  <c:pt idx="0">
                    <c:v>5.4967427888295631E-2</c:v>
                  </c:pt>
                </c:numCache>
              </c:numRef>
            </c:plus>
            <c:minus>
              <c:numRef>
                <c:f>Sheet1!$E$2</c:f>
                <c:numCache>
                  <c:formatCode>General</c:formatCode>
                  <c:ptCount val="1"/>
                  <c:pt idx="0">
                    <c:v>5.4967427888295631E-2</c:v>
                  </c:pt>
                </c:numCache>
              </c:numRef>
            </c:minus>
          </c:errBars>
          <c:cat>
            <c:strRef>
              <c:f>Sheet1!$A$2:$A$3</c:f>
              <c:strCache>
                <c:ptCount val="2"/>
                <c:pt idx="0">
                  <c:v>Sanity Go</c:v>
                </c:pt>
                <c:pt idx="1">
                  <c:v>Sanity NoGo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">
                  <c:v>0.70166666666666699</c:v>
                </c:pt>
              </c:numCache>
            </c:numRef>
          </c:val>
        </c:ser>
        <c:dLbls/>
        <c:gapWidth val="100"/>
        <c:overlap val="100"/>
        <c:axId val="74110848"/>
        <c:axId val="60361344"/>
      </c:barChart>
      <c:catAx>
        <c:axId val="74110848"/>
        <c:scaling>
          <c:orientation val="minMax"/>
        </c:scaling>
        <c:axPos val="b"/>
        <c:tickLblPos val="nextTo"/>
        <c:crossAx val="60361344"/>
        <c:crosses val="autoZero"/>
        <c:auto val="1"/>
        <c:lblAlgn val="ctr"/>
        <c:lblOffset val="100"/>
      </c:catAx>
      <c:valAx>
        <c:axId val="60361344"/>
        <c:scaling>
          <c:orientation val="minMax"/>
          <c:max val="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High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chosen proportion</a:t>
                </a:r>
              </a:p>
            </c:rich>
          </c:tx>
          <c:layout>
            <c:manualLayout>
              <c:xMode val="edge"/>
              <c:yMode val="edge"/>
              <c:x val="5.4881889763779522E-3"/>
              <c:y val="0.14404798228346458"/>
            </c:manualLayout>
          </c:layout>
        </c:title>
        <c:numFmt formatCode="General" sourceLinked="1"/>
        <c:tickLblPos val="nextTo"/>
        <c:crossAx val="7411084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style val="18"/>
  <c:chart>
    <c:plotArea>
      <c:layout>
        <c:manualLayout>
          <c:layoutTarget val="inner"/>
          <c:xMode val="edge"/>
          <c:yMode val="edge"/>
          <c:x val="0.21524015748031508"/>
          <c:y val="5.6210875984251958E-2"/>
          <c:w val="0.75445688038995118"/>
          <c:h val="0.82534645669291362"/>
        </c:manualLayout>
      </c:layout>
      <c:barChart>
        <c:barDir val="col"/>
        <c:grouping val="clustered"/>
        <c:ser>
          <c:idx val="1"/>
          <c:order val="1"/>
          <c:tx>
            <c:strRef>
              <c:f>Sheet1!$C$1</c:f>
              <c:strCache>
                <c:ptCount val="1"/>
                <c:pt idx="0">
                  <c:v>Low Value</c:v>
                </c:pt>
              </c:strCache>
            </c:strRef>
          </c:tx>
          <c:errBars>
            <c:errBarType val="both"/>
            <c:errValType val="fixedVal"/>
            <c:val val="2.906981164460791E-2"/>
          </c:errBars>
          <c:cat>
            <c:strRef>
              <c:f>Sheet1!$A$2:$A$3</c:f>
              <c:strCache>
                <c:ptCount val="2"/>
                <c:pt idx="0">
                  <c:v>High Value</c:v>
                </c:pt>
                <c:pt idx="1">
                  <c:v>Low Value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1">
                  <c:v>0.54522542218132519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High Value</c:v>
                </c:pt>
              </c:strCache>
            </c:strRef>
          </c:tx>
          <c:errBars>
            <c:errBarType val="both"/>
            <c:errValType val="fixedVal"/>
            <c:val val="2.2539294324010018E-2"/>
          </c:errBars>
          <c:cat>
            <c:strRef>
              <c:f>Sheet1!$A$2:$A$3</c:f>
              <c:strCache>
                <c:ptCount val="2"/>
                <c:pt idx="0">
                  <c:v>High Value</c:v>
                </c:pt>
                <c:pt idx="1">
                  <c:v>Low Value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">
                  <c:v>0.54383710363544902</c:v>
                </c:pt>
              </c:numCache>
            </c:numRef>
          </c:val>
        </c:ser>
        <c:dLbls/>
        <c:gapWidth val="100"/>
        <c:overlap val="100"/>
        <c:axId val="74017024"/>
        <c:axId val="74104832"/>
      </c:barChart>
      <c:catAx>
        <c:axId val="74017024"/>
        <c:scaling>
          <c:orientation val="minMax"/>
        </c:scaling>
        <c:axPos val="b"/>
        <c:tickLblPos val="nextTo"/>
        <c:crossAx val="74104832"/>
        <c:crosses val="autoZero"/>
        <c:auto val="1"/>
        <c:lblAlgn val="ctr"/>
        <c:lblOffset val="100"/>
      </c:catAx>
      <c:valAx>
        <c:axId val="74104832"/>
        <c:scaling>
          <c:orientation val="minMax"/>
          <c:max val="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Go chosen</a:t>
                </a:r>
                <a:r>
                  <a:rPr lang="en-US" baseline="0" dirty="0" smtClean="0"/>
                  <a:t> proportion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7.2628421447319084E-4"/>
              <c:y val="0.16904798228346457"/>
            </c:manualLayout>
          </c:layout>
        </c:title>
        <c:numFmt formatCode="General" sourceLinked="1"/>
        <c:tickLblPos val="nextTo"/>
        <c:crossAx val="7401702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he-I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style val="18"/>
  <c:chart>
    <c:plotArea>
      <c:layout>
        <c:manualLayout>
          <c:layoutTarget val="inner"/>
          <c:xMode val="edge"/>
          <c:yMode val="edge"/>
          <c:x val="0.21524015748031514"/>
          <c:y val="5.6210875984251958E-2"/>
          <c:w val="0.75445688038995118"/>
          <c:h val="0.76909645669291371"/>
        </c:manualLayout>
      </c:layout>
      <c:barChart>
        <c:barDir val="col"/>
        <c:grouping val="clustered"/>
        <c:ser>
          <c:idx val="1"/>
          <c:order val="1"/>
          <c:tx>
            <c:strRef>
              <c:f>Sheet1!$C$1</c:f>
              <c:strCache>
                <c:ptCount val="1"/>
                <c:pt idx="0">
                  <c:v>Low Value</c:v>
                </c:pt>
              </c:strCache>
            </c:strRef>
          </c:tx>
          <c:errBars>
            <c:errBarType val="both"/>
            <c:errValType val="fixedVal"/>
            <c:val val="4.5500000000000013E-2"/>
          </c:errBars>
          <c:cat>
            <c:strRef>
              <c:f>Sheet1!$A$2:$A$5</c:f>
              <c:strCache>
                <c:ptCount val="4"/>
                <c:pt idx="0">
                  <c:v>High-High Value</c:v>
                </c:pt>
                <c:pt idx="1">
                  <c:v>High-Middle Value</c:v>
                </c:pt>
                <c:pt idx="2">
                  <c:v>Low-Middle Value</c:v>
                </c:pt>
                <c:pt idx="3">
                  <c:v>Low-Low Value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2">
                  <c:v>0.548934530430637</c:v>
                </c:pt>
                <c:pt idx="3">
                  <c:v>0.56626678324919399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High Value</c:v>
                </c:pt>
              </c:strCache>
            </c:strRef>
          </c:tx>
          <c:errBars>
            <c:errBarType val="both"/>
            <c:errValType val="cust"/>
            <c:plus>
              <c:numRef>
                <c:f>Sheet1!$E$2:$E$3</c:f>
                <c:numCache>
                  <c:formatCode>General</c:formatCode>
                  <c:ptCount val="2"/>
                  <c:pt idx="0">
                    <c:v>3.3596737919944102E-2</c:v>
                  </c:pt>
                  <c:pt idx="1">
                    <c:v>2.5958977503768299E-2</c:v>
                  </c:pt>
                </c:numCache>
              </c:numRef>
            </c:plus>
            <c:minus>
              <c:numRef>
                <c:f>Sheet1!$E$2:$E$3</c:f>
                <c:numCache>
                  <c:formatCode>General</c:formatCode>
                  <c:ptCount val="2"/>
                  <c:pt idx="0">
                    <c:v>3.3596737919944102E-2</c:v>
                  </c:pt>
                  <c:pt idx="1">
                    <c:v>2.5958977503768299E-2</c:v>
                  </c:pt>
                </c:numCache>
              </c:numRef>
            </c:minus>
          </c:errBars>
          <c:cat>
            <c:strRef>
              <c:f>Sheet1!$A$2:$A$5</c:f>
              <c:strCache>
                <c:ptCount val="4"/>
                <c:pt idx="0">
                  <c:v>High-High Value</c:v>
                </c:pt>
                <c:pt idx="1">
                  <c:v>High-Middle Value</c:v>
                </c:pt>
                <c:pt idx="2">
                  <c:v>Low-Middle Value</c:v>
                </c:pt>
                <c:pt idx="3">
                  <c:v>Low-Low Value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0.593368982511432</c:v>
                </c:pt>
                <c:pt idx="1">
                  <c:v>0.52595754542083795</c:v>
                </c:pt>
              </c:numCache>
            </c:numRef>
          </c:val>
        </c:ser>
        <c:dLbls/>
        <c:gapWidth val="100"/>
        <c:overlap val="100"/>
        <c:axId val="74249728"/>
        <c:axId val="74251264"/>
      </c:barChart>
      <c:catAx>
        <c:axId val="74249728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he-IL"/>
          </a:p>
        </c:txPr>
        <c:crossAx val="74251264"/>
        <c:crosses val="autoZero"/>
        <c:auto val="1"/>
        <c:lblAlgn val="ctr"/>
        <c:lblOffset val="100"/>
      </c:catAx>
      <c:valAx>
        <c:axId val="74251264"/>
        <c:scaling>
          <c:orientation val="minMax"/>
          <c:max val="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Go chosen proportion</a:t>
                </a:r>
              </a:p>
            </c:rich>
          </c:tx>
          <c:layout>
            <c:manualLayout>
              <c:xMode val="edge"/>
              <c:yMode val="edge"/>
              <c:x val="5.9910011248593936E-2"/>
              <c:y val="0.19503476539116824"/>
            </c:manualLayout>
          </c:layout>
        </c:title>
        <c:numFmt formatCode="0.00" sourceLinked="1"/>
        <c:tickLblPos val="nextTo"/>
        <c:crossAx val="742497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he-I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style val="18"/>
  <c:chart>
    <c:plotArea>
      <c:layout>
        <c:manualLayout>
          <c:layoutTarget val="inner"/>
          <c:xMode val="edge"/>
          <c:yMode val="edge"/>
          <c:x val="0.18387889013873271"/>
          <c:y val="5.6210875984251958E-2"/>
          <c:w val="0.77870614387487302"/>
          <c:h val="0.76909645669291382"/>
        </c:manualLayout>
      </c:layout>
      <c:barChart>
        <c:barDir val="col"/>
        <c:grouping val="clustered"/>
        <c:ser>
          <c:idx val="1"/>
          <c:order val="1"/>
          <c:tx>
            <c:strRef>
              <c:f>Sheet1!$C$1</c:f>
              <c:strCache>
                <c:ptCount val="1"/>
                <c:pt idx="0">
                  <c:v>Low Value</c:v>
                </c:pt>
              </c:strCache>
            </c:strRef>
          </c:tx>
          <c:errBars>
            <c:errBarType val="both"/>
            <c:errValType val="fixedVal"/>
            <c:val val="4.4648231000000024E-2"/>
          </c:errBars>
          <c:cat>
            <c:strRef>
              <c:f>Sheet1!$A$2:$A$5</c:f>
              <c:strCache>
                <c:ptCount val="4"/>
                <c:pt idx="0">
                  <c:v>High-High   is GO</c:v>
                </c:pt>
                <c:pt idx="1">
                  <c:v>High-Middle is Go</c:v>
                </c:pt>
                <c:pt idx="2">
                  <c:v>Low-Low       is GO</c:v>
                </c:pt>
                <c:pt idx="3">
                  <c:v>Low-Middle is Go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2">
                  <c:v>0.412480302187616</c:v>
                </c:pt>
                <c:pt idx="3">
                  <c:v>0.65341583240637802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High Value</c:v>
                </c:pt>
              </c:strCache>
            </c:strRef>
          </c:tx>
          <c:errBars>
            <c:errBarType val="both"/>
            <c:errValType val="cust"/>
            <c:plus>
              <c:numRef>
                <c:f>Sheet1!$E$2:$E$3</c:f>
                <c:numCache>
                  <c:formatCode>General</c:formatCode>
                  <c:ptCount val="2"/>
                  <c:pt idx="0">
                    <c:v>4.43841431306536E-2</c:v>
                  </c:pt>
                  <c:pt idx="1">
                    <c:v>3.2433858078087602E-2</c:v>
                  </c:pt>
                </c:numCache>
              </c:numRef>
            </c:plus>
            <c:minus>
              <c:numRef>
                <c:f>Sheet1!$E$2:$E$3</c:f>
                <c:numCache>
                  <c:formatCode>General</c:formatCode>
                  <c:ptCount val="2"/>
                  <c:pt idx="0">
                    <c:v>4.43841431306536E-2</c:v>
                  </c:pt>
                  <c:pt idx="1">
                    <c:v>3.2433858078087602E-2</c:v>
                  </c:pt>
                </c:numCache>
              </c:numRef>
            </c:minus>
          </c:errBars>
          <c:cat>
            <c:strRef>
              <c:f>Sheet1!$A$2:$A$5</c:f>
              <c:strCache>
                <c:ptCount val="4"/>
                <c:pt idx="0">
                  <c:v>High-High   is GO</c:v>
                </c:pt>
                <c:pt idx="1">
                  <c:v>High-Middle is Go</c:v>
                </c:pt>
                <c:pt idx="2">
                  <c:v>Low-Low       is GO</c:v>
                </c:pt>
                <c:pt idx="3">
                  <c:v>Low-Middle is Go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0.65008480118324397</c:v>
                </c:pt>
                <c:pt idx="1">
                  <c:v>0.40364262761092601</c:v>
                </c:pt>
              </c:numCache>
            </c:numRef>
          </c:val>
        </c:ser>
        <c:dLbls/>
        <c:gapWidth val="100"/>
        <c:overlap val="100"/>
        <c:axId val="74825088"/>
        <c:axId val="74830976"/>
      </c:barChart>
      <c:catAx>
        <c:axId val="74825088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he-IL"/>
          </a:p>
        </c:txPr>
        <c:crossAx val="74830976"/>
        <c:crosses val="autoZero"/>
        <c:auto val="1"/>
        <c:lblAlgn val="ctr"/>
        <c:lblOffset val="100"/>
      </c:catAx>
      <c:valAx>
        <c:axId val="74830976"/>
        <c:scaling>
          <c:orientation val="minMax"/>
          <c:max val="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Go chosen proportion</a:t>
                </a:r>
              </a:p>
            </c:rich>
          </c:tx>
          <c:layout>
            <c:manualLayout>
              <c:xMode val="edge"/>
              <c:yMode val="edge"/>
              <c:x val="2.9297766350634743E-2"/>
              <c:y val="0.15994704609292262"/>
            </c:manualLayout>
          </c:layout>
        </c:title>
        <c:numFmt formatCode="0.00" sourceLinked="1"/>
        <c:tickLblPos val="nextTo"/>
        <c:crossAx val="748250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he-IL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7127-C768-4F47-AFAE-BF650D88F45D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CC07A-5849-4219-B23A-A32B2339E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CC07A-5849-4219-B23A-A32B2339EF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CC07A-5849-4219-B23A-A32B2339EF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CC07A-5849-4219-B23A-A32B2339EF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CC07A-5849-4219-B23A-A32B2339EF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F930C1-C676-4B57-BE0D-984D71F994E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AAA278-B4F0-44F2-93C3-CEF06B39CC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Tom\Dropbox\Experiment_Israel\Videos\new_faces_and_snacks\VID-20150226-WA0000.mp4" TargetMode="External"/><Relationship Id="rId2" Type="http://schemas.openxmlformats.org/officeDocument/2006/relationships/hyperlink" Target="file:///E:\Tom\Dropbox\Experiment_Israel\Videos\new_faces_and_snacks\20150225_155422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0066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Behavioral Maintenance –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Face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Sunday 01/03/2015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838200" y="1600200"/>
          <a:ext cx="6934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57400" y="3505200"/>
            <a:ext cx="5562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Middle vs. Extreme Values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59415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 = 0.003</a:t>
            </a:r>
            <a:endParaRPr lang="en-US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595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= 0.065</a:t>
            </a:r>
            <a:endParaRPr lang="en-US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59415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 = 0.008</a:t>
            </a:r>
            <a:endParaRPr lang="en-US" b="1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592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 = 0.001</a:t>
            </a:r>
            <a:endParaRPr lang="en-US" b="1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*p-values for one-sample t-test (n=20)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+mj-lt"/>
              </a:rPr>
              <a:t>Characteristic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 smtClean="0">
                <a:latin typeface="+mj-lt"/>
              </a:rPr>
              <a:t>stimuli</a:t>
            </a:r>
            <a:r>
              <a:rPr lang="en-US" sz="2400" dirty="0" smtClean="0">
                <a:latin typeface="+mj-lt"/>
              </a:rPr>
              <a:t>: gender, emotional expression, </a:t>
            </a:r>
            <a:r>
              <a:rPr lang="en-US" sz="2400" dirty="0" smtClean="0">
                <a:latin typeface="+mj-lt"/>
              </a:rPr>
              <a:t>attractiveness.</a:t>
            </a:r>
            <a:endParaRPr lang="en-US" sz="2400" dirty="0" smtClean="0">
              <a:latin typeface="+mj-lt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+mj-lt"/>
              </a:rPr>
              <a:t>Performance in </a:t>
            </a:r>
            <a:r>
              <a:rPr lang="en-US" sz="2400" dirty="0" smtClean="0">
                <a:latin typeface="+mj-lt"/>
              </a:rPr>
              <a:t>training </a:t>
            </a:r>
            <a:r>
              <a:rPr lang="en-US" sz="2400" dirty="0" smtClean="0">
                <a:latin typeface="+mj-lt"/>
              </a:rPr>
              <a:t>part</a:t>
            </a:r>
            <a:r>
              <a:rPr lang="en-US" sz="24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+mj-lt"/>
              </a:rPr>
              <a:t>Recognition - preference as memory hypothesis.</a:t>
            </a:r>
            <a:endParaRPr lang="en-US" sz="2400" dirty="0" smtClean="0">
              <a:latin typeface="+mj-lt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+mj-lt"/>
              </a:rPr>
              <a:t>Interaction with subjects’ background information including: age, </a:t>
            </a:r>
            <a:r>
              <a:rPr lang="en-US" sz="2400" dirty="0" smtClean="0">
                <a:latin typeface="+mj-lt"/>
              </a:rPr>
              <a:t>gender, </a:t>
            </a:r>
            <a:r>
              <a:rPr lang="en-US" sz="2400" dirty="0" smtClean="0">
                <a:latin typeface="+mj-lt"/>
              </a:rPr>
              <a:t>anxiety and depression levels.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+mj-lt"/>
              </a:rPr>
              <a:t>Further statistical analysis.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Experimental Procedure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Preliminary </a:t>
            </a:r>
            <a:r>
              <a:rPr lang="en-US" dirty="0" smtClean="0"/>
              <a:t>Results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What’s </a:t>
            </a:r>
            <a:r>
              <a:rPr lang="en-US" dirty="0" smtClean="0"/>
              <a:t>Next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5480"/>
            <a:ext cx="77724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ranking (Colley’s ranking)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Recognition – old/new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Recognition – beep/no-beep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ction Button: Movie 3">
            <a:hlinkClick r:id="rId2" action="ppaction://hlinkfile" highlightClick="1"/>
          </p:cNvPr>
          <p:cNvSpPr/>
          <p:nvPr/>
        </p:nvSpPr>
        <p:spPr>
          <a:xfrm>
            <a:off x="609600" y="2133600"/>
            <a:ext cx="304800" cy="304800"/>
          </a:xfrm>
          <a:prstGeom prst="actionButtonMovi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Movie 4">
            <a:hlinkClick r:id="rId3" action="ppaction://hlinkfile" highlightClick="1"/>
          </p:cNvPr>
          <p:cNvSpPr/>
          <p:nvPr/>
        </p:nvSpPr>
        <p:spPr>
          <a:xfrm>
            <a:off x="609600" y="4876800"/>
            <a:ext cx="304800" cy="304800"/>
          </a:xfrm>
          <a:prstGeom prst="actionButtonMovi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Information 5">
            <a:hlinkClick r:id="" action="ppaction://hlinkshowjump?jump=nextslide" highlightClick="1"/>
          </p:cNvPr>
          <p:cNvSpPr/>
          <p:nvPr/>
        </p:nvSpPr>
        <p:spPr>
          <a:xfrm>
            <a:off x="609600" y="4191000"/>
            <a:ext cx="304800" cy="304800"/>
          </a:xfrm>
          <a:prstGeom prst="actionButtonInformat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32766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229600"/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229600"/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C00000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Probe Comparisons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32766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29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27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25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23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21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19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17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9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7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5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3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30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28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26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24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22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20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18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16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8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6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4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31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33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35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37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39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41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43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45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47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49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51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53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55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57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59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32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34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36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38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40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42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44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46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48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50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52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54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56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58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60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2602468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Highest Values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181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Lowest Values</a:t>
            </a:r>
          </a:p>
        </p:txBody>
      </p:sp>
      <p:sp>
        <p:nvSpPr>
          <p:cNvPr id="14" name="Right Brace 13"/>
          <p:cNvSpPr/>
          <p:nvPr/>
        </p:nvSpPr>
        <p:spPr>
          <a:xfrm rot="16200000">
            <a:off x="952500" y="2324100"/>
            <a:ext cx="381000" cy="15240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952500" y="4305300"/>
            <a:ext cx="381000" cy="15240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3962400" y="2895600"/>
            <a:ext cx="381000" cy="43434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6705600" y="4572000"/>
            <a:ext cx="381000" cy="9906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3962400" y="914400"/>
            <a:ext cx="381000" cy="43434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6705600" y="2590800"/>
            <a:ext cx="381000" cy="9906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52800" y="5181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Low Values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5217000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Low-Sanity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76600" y="26024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 Values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800" y="26024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High-Sanity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8" name="Picture 4" descr="C:\Dropbox\Experiment_Israel\Codes\Boost_faces\stim\10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708" y="1371600"/>
            <a:ext cx="1191892" cy="1260000"/>
          </a:xfrm>
          <a:prstGeom prst="rect">
            <a:avLst/>
          </a:prstGeom>
          <a:noFill/>
        </p:spPr>
      </p:pic>
      <p:pic>
        <p:nvPicPr>
          <p:cNvPr id="1029" name="Picture 5" descr="C:\Dropbox\Experiment_Israel\Codes\Boost_faces\stim\01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1191892" cy="1260000"/>
          </a:xfrm>
          <a:prstGeom prst="rect">
            <a:avLst/>
          </a:prstGeom>
          <a:noFill/>
        </p:spPr>
      </p:pic>
      <p:pic>
        <p:nvPicPr>
          <p:cNvPr id="1030" name="Picture 6" descr="C:\Dropbox\Experiment_Israel\Codes\Boost_faces\stim\129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371600"/>
            <a:ext cx="1191892" cy="1260000"/>
          </a:xfrm>
          <a:prstGeom prst="rect">
            <a:avLst/>
          </a:prstGeom>
          <a:noFill/>
        </p:spPr>
      </p:pic>
      <p:pic>
        <p:nvPicPr>
          <p:cNvPr id="1031" name="Picture 7" descr="C:\Dropbox\Experiment_Israel\Codes\Boost_faces\stim\023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486400"/>
            <a:ext cx="1191892" cy="1260000"/>
          </a:xfrm>
          <a:prstGeom prst="rect">
            <a:avLst/>
          </a:prstGeom>
          <a:noFill/>
        </p:spPr>
      </p:pic>
      <p:pic>
        <p:nvPicPr>
          <p:cNvPr id="1032" name="Picture 8" descr="C:\Dropbox\Experiment_Israel\Codes\Boost_faces\stim\003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2508" y="5486400"/>
            <a:ext cx="1191892" cy="1260000"/>
          </a:xfrm>
          <a:prstGeom prst="rect">
            <a:avLst/>
          </a:prstGeom>
          <a:noFill/>
        </p:spPr>
      </p:pic>
      <p:pic>
        <p:nvPicPr>
          <p:cNvPr id="1033" name="Picture 9" descr="C:\Dropbox\Experiment_Israel\Codes\Boost_faces\stim\117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1908" y="5521800"/>
            <a:ext cx="1191892" cy="1260000"/>
          </a:xfrm>
          <a:prstGeom prst="rect">
            <a:avLst/>
          </a:prstGeom>
          <a:noFill/>
        </p:spPr>
      </p:pic>
      <p:sp>
        <p:nvSpPr>
          <p:cNvPr id="31" name="Curved Left Arrow 30"/>
          <p:cNvSpPr/>
          <p:nvPr/>
        </p:nvSpPr>
        <p:spPr>
          <a:xfrm>
            <a:off x="8610600" y="3657600"/>
            <a:ext cx="381000" cy="914400"/>
          </a:xfrm>
          <a:prstGeom prst="curved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20" grpId="0" animBg="1"/>
      <p:bldP spid="21" grpId="0" animBg="1"/>
      <p:bldP spid="22" grpId="0" animBg="1"/>
      <p:bldP spid="24" grpId="0" animBg="1"/>
      <p:bldP spid="25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32766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229600"/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8229600"/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C00000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Probe Comparisons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32766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29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27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25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23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21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19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17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13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11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9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7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5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3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30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28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26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24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22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20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18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16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14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12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10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8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6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4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latin typeface="+mj-lt"/>
                        </a:rPr>
                        <a:t>2</a:t>
                      </a:r>
                      <a:endParaRPr lang="en-US" b="1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229600" cy="762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31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33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35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37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39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41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43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45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47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49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51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53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55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57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59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32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34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36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38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40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42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44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46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48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50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52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54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56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58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j-lt"/>
                        </a:rPr>
                        <a:t>60</a:t>
                      </a:r>
                      <a:endParaRPr lang="en-US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2602468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Highest Values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181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Lowest Values</a:t>
            </a:r>
          </a:p>
        </p:txBody>
      </p:sp>
      <p:sp>
        <p:nvSpPr>
          <p:cNvPr id="14" name="Right Brace 13"/>
          <p:cNvSpPr/>
          <p:nvPr/>
        </p:nvSpPr>
        <p:spPr>
          <a:xfrm rot="16200000">
            <a:off x="952500" y="2324100"/>
            <a:ext cx="381000" cy="15240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952500" y="4305300"/>
            <a:ext cx="381000" cy="15240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6705600" y="4572000"/>
            <a:ext cx="381000" cy="9906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6705600" y="2590800"/>
            <a:ext cx="381000" cy="9906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48400" y="5217000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Low-Sanity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800" y="26024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High-Sanity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8" name="Picture 4" descr="C:\Dropbox\Experiment_Israel\Codes\Boost_faces\stim\10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708" y="1371600"/>
            <a:ext cx="1191892" cy="1260000"/>
          </a:xfrm>
          <a:prstGeom prst="rect">
            <a:avLst/>
          </a:prstGeom>
          <a:noFill/>
        </p:spPr>
      </p:pic>
      <p:pic>
        <p:nvPicPr>
          <p:cNvPr id="1029" name="Picture 5" descr="C:\Dropbox\Experiment_Israel\Codes\Boost_faces\stim\01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1191892" cy="1260000"/>
          </a:xfrm>
          <a:prstGeom prst="rect">
            <a:avLst/>
          </a:prstGeom>
          <a:noFill/>
        </p:spPr>
      </p:pic>
      <p:pic>
        <p:nvPicPr>
          <p:cNvPr id="1030" name="Picture 6" descr="C:\Dropbox\Experiment_Israel\Codes\Boost_faces\stim\129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371600"/>
            <a:ext cx="1191892" cy="1260000"/>
          </a:xfrm>
          <a:prstGeom prst="rect">
            <a:avLst/>
          </a:prstGeom>
          <a:noFill/>
        </p:spPr>
      </p:pic>
      <p:pic>
        <p:nvPicPr>
          <p:cNvPr id="1031" name="Picture 7" descr="C:\Dropbox\Experiment_Israel\Codes\Boost_faces\stim\023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486400"/>
            <a:ext cx="1191892" cy="1260000"/>
          </a:xfrm>
          <a:prstGeom prst="rect">
            <a:avLst/>
          </a:prstGeom>
          <a:noFill/>
        </p:spPr>
      </p:pic>
      <p:pic>
        <p:nvPicPr>
          <p:cNvPr id="1032" name="Picture 8" descr="C:\Dropbox\Experiment_Israel\Codes\Boost_faces\stim\003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32508" y="5486400"/>
            <a:ext cx="1191892" cy="1260000"/>
          </a:xfrm>
          <a:prstGeom prst="rect">
            <a:avLst/>
          </a:prstGeom>
          <a:noFill/>
        </p:spPr>
      </p:pic>
      <p:pic>
        <p:nvPicPr>
          <p:cNvPr id="1033" name="Picture 9" descr="C:\Dropbox\Experiment_Israel\Codes\Boost_faces\stim\117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1908" y="5521800"/>
            <a:ext cx="1191892" cy="1260000"/>
          </a:xfrm>
          <a:prstGeom prst="rect">
            <a:avLst/>
          </a:prstGeom>
          <a:noFill/>
        </p:spPr>
      </p:pic>
      <p:sp>
        <p:nvSpPr>
          <p:cNvPr id="31" name="Curved Left Arrow 30"/>
          <p:cNvSpPr/>
          <p:nvPr/>
        </p:nvSpPr>
        <p:spPr>
          <a:xfrm>
            <a:off x="8610600" y="3657600"/>
            <a:ext cx="381000" cy="914400"/>
          </a:xfrm>
          <a:prstGeom prst="curved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5067300" y="4000500"/>
            <a:ext cx="381000" cy="21336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5400000">
            <a:off x="2857500" y="4000500"/>
            <a:ext cx="381000" cy="2133600"/>
          </a:xfrm>
          <a:prstGeom prst="rightBrace">
            <a:avLst>
              <a:gd name="adj1" fmla="val 75392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19600" y="5181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Middle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0" y="5181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Low-Low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Right Brace 33"/>
          <p:cNvSpPr/>
          <p:nvPr/>
        </p:nvSpPr>
        <p:spPr>
          <a:xfrm rot="16200000">
            <a:off x="2857501" y="2019300"/>
            <a:ext cx="381000" cy="21336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5067301" y="2019300"/>
            <a:ext cx="381000" cy="2133600"/>
          </a:xfrm>
          <a:prstGeom prst="rightBrace">
            <a:avLst>
              <a:gd name="adj1" fmla="val 7539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09801" y="26024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High-High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3401" y="2602468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j-lt"/>
              </a:rPr>
              <a:t>High-Middle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006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752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February 15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- 24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2015</a:t>
            </a:r>
          </a:p>
          <a:p>
            <a:pPr algn="ctr"/>
            <a:r>
              <a:rPr lang="en-US" dirty="0" smtClean="0">
                <a:latin typeface="+mj-lt"/>
              </a:rPr>
              <a:t>20 </a:t>
            </a:r>
            <a:r>
              <a:rPr lang="en-US" dirty="0" smtClean="0">
                <a:latin typeface="+mj-lt"/>
              </a:rPr>
              <a:t>participants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524000" y="1600200"/>
          <a:ext cx="533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667000" y="3505200"/>
            <a:ext cx="4038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Sanity Check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566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 = 0.002</a:t>
            </a:r>
            <a:endParaRPr lang="en-US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566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 &lt; 0.001</a:t>
            </a:r>
            <a:endParaRPr lang="en-US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6324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*p-values for one-sample t-test (n=20)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524000" y="1600200"/>
          <a:ext cx="533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667000" y="3505200"/>
            <a:ext cx="4038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Results overview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566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= 0.067</a:t>
            </a:r>
            <a:endParaRPr lang="en-US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566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= 0.136</a:t>
            </a:r>
            <a:endParaRPr lang="en-US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6324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*p-values for one-sample t-test (n=20)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609600" y="1600200"/>
          <a:ext cx="7467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09800" y="3505200"/>
            <a:ext cx="5867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Middle </a:t>
            </a:r>
            <a:r>
              <a:rPr lang="en-US" dirty="0" smtClean="0"/>
              <a:t>and Extreme Values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59415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 = 0.012</a:t>
            </a:r>
            <a:endParaRPr lang="en-US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595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= 0.296</a:t>
            </a:r>
            <a:endParaRPr lang="en-US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59415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= 0.330</a:t>
            </a:r>
            <a:endParaRPr lang="en-US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592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= 0.102</a:t>
            </a:r>
            <a:endParaRPr lang="en-US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324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*p-values for one-sample t-test (n=20)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329</TotalTime>
  <Words>328</Words>
  <Application>Microsoft Office PowerPoint</Application>
  <PresentationFormat>On-screen Show (4:3)</PresentationFormat>
  <Paragraphs>192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Behavioral Maintenance – Face Experiment</vt:lpstr>
      <vt:lpstr>Overview</vt:lpstr>
      <vt:lpstr>Experimental Procedure</vt:lpstr>
      <vt:lpstr>Probe Comparisons</vt:lpstr>
      <vt:lpstr>Probe Comparisons</vt:lpstr>
      <vt:lpstr>Preliminary Results</vt:lpstr>
      <vt:lpstr>Sanity Check</vt:lpstr>
      <vt:lpstr>Results overview</vt:lpstr>
      <vt:lpstr>Middle and Extreme Values</vt:lpstr>
      <vt:lpstr>Middle vs. Extreme Values</vt:lpstr>
      <vt:lpstr>What’s Next?</vt:lpstr>
    </vt:vector>
  </TitlesOfParts>
  <Company>TAU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Maintenance – Face Experiment.</dc:title>
  <dc:creator>YanivA_12</dc:creator>
  <cp:lastModifiedBy> </cp:lastModifiedBy>
  <cp:revision>23</cp:revision>
  <dcterms:created xsi:type="dcterms:W3CDTF">2015-02-26T10:15:20Z</dcterms:created>
  <dcterms:modified xsi:type="dcterms:W3CDTF">2015-02-26T18:06:29Z</dcterms:modified>
</cp:coreProperties>
</file>