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8" r:id="rId4"/>
    <p:sldId id="262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1" autoAdjust="0"/>
  </p:normalViewPr>
  <p:slideViewPr>
    <p:cSldViewPr>
      <p:cViewPr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בהנחיות היה כתוב הפוך באשר ל-</a:t>
            </a:r>
            <a:r>
              <a:rPr lang="en-US" dirty="0" smtClean="0"/>
              <a:t>I</a:t>
            </a:r>
            <a:r>
              <a:rPr lang="he-IL" dirty="0" smtClean="0"/>
              <a:t> ו-</a:t>
            </a:r>
            <a:r>
              <a:rPr lang="en-US" dirty="0" smtClean="0"/>
              <a:t>U</a:t>
            </a:r>
            <a:r>
              <a:rPr lang="he-IL" dirty="0" smtClean="0"/>
              <a:t> (נגד </a:t>
            </a:r>
            <a:r>
              <a:rPr lang="he-IL" dirty="0" err="1" smtClean="0"/>
              <a:t>ההגיון</a:t>
            </a:r>
            <a:r>
              <a:rPr lang="he-IL" baseline="0" dirty="0" smtClean="0"/>
              <a:t> וההנחיות לנסיינים).</a:t>
            </a:r>
          </a:p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הורדתי את עניין אופן הלחיצה (זה משנה עם איזו אצבע? ואם אני שמאלית?).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</a:t>
            </a:r>
            <a:r>
              <a:rPr lang="he-IL" baseline="0" smtClean="0"/>
              <a:t>נכון?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smtClean="0"/>
              <a:t>הוספתי </a:t>
            </a:r>
            <a:r>
              <a:rPr lang="en-US" baseline="0" smtClean="0"/>
              <a:t>yes/no</a:t>
            </a:r>
            <a:r>
              <a:rPr lang="he-IL" baseline="0" smtClean="0"/>
              <a:t> בהתאם לשינוי הכתוביות הצפוי (גם בשקף הבא).</a:t>
            </a:r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זה לא בחלקים הקודמים של הניסוי, נכון? זה רק בשלב מטלת הצלילים? אז למה לא לומר זאת (כפי שהמשפט הראשון רומז ובהתאמה לחלק 6)?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נכון?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t>09-Jul-15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</a:t>
            </a:r>
            <a:r>
              <a:rPr lang="he-IL" sz="2800" dirty="0" smtClean="0">
                <a:solidFill>
                  <a:schemeClr val="bg1"/>
                </a:solidFill>
              </a:rPr>
              <a:t>ללמוד על העדפותיך. </a:t>
            </a:r>
            <a:endParaRPr lang="he-IL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הנחיות </a:t>
            </a:r>
            <a:r>
              <a:rPr lang="he-IL" sz="2800" dirty="0">
                <a:solidFill>
                  <a:schemeClr val="bg1"/>
                </a:solidFill>
              </a:rPr>
              <a:t>מפורטות יינתנו לך לפני תחילת כל חלק.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בנוסף</a:t>
            </a:r>
            <a:r>
              <a:rPr lang="he-IL" sz="2800" dirty="0">
                <a:solidFill>
                  <a:schemeClr val="bg1"/>
                </a:solidFill>
              </a:rPr>
              <a:t>, </a:t>
            </a:r>
            <a:r>
              <a:rPr lang="he-IL" sz="2800" dirty="0" smtClean="0">
                <a:solidFill>
                  <a:schemeClr val="bg1"/>
                </a:solidFill>
              </a:rPr>
              <a:t>כדי לעזור בהבנת ההנחיות </a:t>
            </a:r>
            <a:r>
              <a:rPr lang="he-IL" sz="2800" dirty="0">
                <a:solidFill>
                  <a:schemeClr val="bg1"/>
                </a:solidFill>
              </a:rPr>
              <a:t>– לפני כל חלק יהיה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שלב הדגמה קצר</a:t>
            </a:r>
            <a:r>
              <a:rPr lang="he-IL" sz="2800" dirty="0">
                <a:solidFill>
                  <a:schemeClr val="bg1"/>
                </a:solidFill>
              </a:rPr>
              <a:t>. 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אם </a:t>
            </a:r>
            <a:r>
              <a:rPr lang="he-IL" sz="2800" dirty="0">
                <a:solidFill>
                  <a:schemeClr val="bg1"/>
                </a:solidFill>
              </a:rPr>
              <a:t>אינך מבין/ה את ההנחיות לפני חלק כלשהו בניסוי,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אל </a:t>
            </a:r>
            <a:r>
              <a:rPr lang="he-IL" sz="2800" dirty="0">
                <a:solidFill>
                  <a:schemeClr val="bg1"/>
                </a:solidFill>
              </a:rPr>
              <a:t>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כל </a:t>
            </a:r>
            <a:r>
              <a:rPr lang="he-IL" sz="2800" dirty="0">
                <a:solidFill>
                  <a:schemeClr val="bg1"/>
                </a:solidFill>
              </a:rPr>
              <a:t>שאלה שתרצה/י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אנא </a:t>
            </a:r>
            <a:r>
              <a:rPr lang="he-IL" sz="2800" dirty="0">
                <a:solidFill>
                  <a:schemeClr val="bg1"/>
                </a:solidFill>
              </a:rPr>
              <a:t>כבה/י את הטלפון הסלולארי שלך כעת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</a:t>
            </a:r>
            <a:r>
              <a:rPr lang="he-IL" sz="2800" dirty="0">
                <a:solidFill>
                  <a:schemeClr val="bg1"/>
                </a:solidFill>
              </a:rPr>
              <a:t>שדעתך לא תוסח במהלך הניסוי.</a:t>
            </a:r>
          </a:p>
          <a:p>
            <a:pPr marL="0" indent="0" algn="ctr" rtl="1">
              <a:buNone/>
            </a:pPr>
            <a:endParaRPr lang="he-IL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rgbClr val="92D050"/>
                </a:solidFill>
              </a:rPr>
              <a:t>לחץ/י </a:t>
            </a:r>
            <a:r>
              <a:rPr lang="he-IL" sz="2800" b="1" dirty="0">
                <a:solidFill>
                  <a:srgbClr val="92D050"/>
                </a:solidFill>
              </a:rPr>
              <a:t>על מקש הרווח כדי </a:t>
            </a:r>
            <a:r>
              <a:rPr lang="he-IL" sz="2800" b="1" dirty="0" smtClean="0">
                <a:solidFill>
                  <a:srgbClr val="92D050"/>
                </a:solidFill>
              </a:rPr>
              <a:t>להתחיל בניסוי</a:t>
            </a:r>
            <a:endParaRPr 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dirty="0" smtClean="0">
                <a:solidFill>
                  <a:schemeClr val="bg1"/>
                </a:solidFill>
              </a:rPr>
              <a:t>1.5 </a:t>
            </a:r>
            <a:r>
              <a:rPr lang="he-IL" dirty="0">
                <a:solidFill>
                  <a:schemeClr val="bg1"/>
                </a:solidFill>
              </a:rPr>
              <a:t>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הדגמה, לאחר מכן יחל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dirty="0" smtClean="0">
                <a:solidFill>
                  <a:schemeClr val="bg1"/>
                </a:solidFill>
              </a:rPr>
              <a:t>1.5 </a:t>
            </a:r>
            <a:r>
              <a:rPr lang="he-IL" dirty="0">
                <a:solidFill>
                  <a:schemeClr val="bg1"/>
                </a:solidFill>
              </a:rPr>
              <a:t>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u="sng" dirty="0">
                <a:solidFill>
                  <a:schemeClr val="bg1"/>
                </a:solidFill>
              </a:rPr>
              <a:t>שים/י 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לחץ/י 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2: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זיכרון,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2484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בחלק זה, אנו מבקשים ממך להיזכר במטלה שביצעת במהלך הניסוי הראשון לפני כמה </a:t>
            </a:r>
            <a:r>
              <a:rPr lang="he-IL" sz="2800" dirty="0" smtClean="0">
                <a:solidFill>
                  <a:schemeClr val="bg1"/>
                </a:solidFill>
              </a:rPr>
              <a:t>חודשים.</a:t>
            </a:r>
            <a:endParaRPr lang="en-US" sz="105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בכל </a:t>
            </a:r>
            <a:r>
              <a:rPr lang="he-IL" sz="2800" dirty="0" smtClean="0">
                <a:solidFill>
                  <a:schemeClr val="bg1"/>
                </a:solidFill>
              </a:rPr>
              <a:t>פעם תופיע לפניך תמונה בודדת. </a:t>
            </a:r>
            <a:r>
              <a:rPr lang="he-IL" sz="2800" dirty="0" smtClean="0">
                <a:solidFill>
                  <a:schemeClr val="bg1"/>
                </a:solidFill>
              </a:rPr>
              <a:t>חלק </a:t>
            </a:r>
            <a:r>
              <a:rPr lang="he-IL" sz="2800" dirty="0" smtClean="0">
                <a:solidFill>
                  <a:schemeClr val="bg1"/>
                </a:solidFill>
              </a:rPr>
              <a:t>מהתמונות יהיו תמונות מוכרות שהופיעו בחלקים </a:t>
            </a:r>
            <a:r>
              <a:rPr lang="he-IL" sz="2800" dirty="0" smtClean="0">
                <a:solidFill>
                  <a:schemeClr val="bg1"/>
                </a:solidFill>
              </a:rPr>
              <a:t>הקודמים של הניסוי וחלקן </a:t>
            </a:r>
            <a:r>
              <a:rPr lang="he-IL" sz="2800" dirty="0" smtClean="0">
                <a:solidFill>
                  <a:schemeClr val="bg1"/>
                </a:solidFill>
              </a:rPr>
              <a:t>תמונות חדשות שלא </a:t>
            </a:r>
            <a:r>
              <a:rPr lang="he-IL" sz="2800" dirty="0" smtClean="0">
                <a:solidFill>
                  <a:schemeClr val="bg1"/>
                </a:solidFill>
              </a:rPr>
              <a:t>הופיעו. 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נסה/י להיזכר </a:t>
            </a:r>
            <a:r>
              <a:rPr lang="he-IL" sz="2800" dirty="0" smtClean="0">
                <a:solidFill>
                  <a:schemeClr val="bg1"/>
                </a:solidFill>
              </a:rPr>
              <a:t>האם התמונה הופיעה (</a:t>
            </a:r>
            <a:r>
              <a:rPr lang="en-US" sz="2800" dirty="0" smtClean="0">
                <a:solidFill>
                  <a:schemeClr val="bg1"/>
                </a:solidFill>
              </a:rPr>
              <a:t>Yes</a:t>
            </a:r>
            <a:r>
              <a:rPr lang="he-IL" sz="2800" dirty="0" smtClean="0">
                <a:solidFill>
                  <a:schemeClr val="bg1"/>
                </a:solidFill>
              </a:rPr>
              <a:t>) במטלה </a:t>
            </a:r>
            <a:r>
              <a:rPr lang="he-IL" sz="2800" dirty="0" smtClean="0">
                <a:solidFill>
                  <a:schemeClr val="bg1"/>
                </a:solidFill>
              </a:rPr>
              <a:t>או </a:t>
            </a:r>
            <a:r>
              <a:rPr lang="he-IL" sz="2800" dirty="0" smtClean="0">
                <a:solidFill>
                  <a:schemeClr val="bg1"/>
                </a:solidFill>
              </a:rPr>
              <a:t>לא (</a:t>
            </a:r>
            <a:r>
              <a:rPr lang="en-US" sz="2800" dirty="0" smtClean="0">
                <a:solidFill>
                  <a:schemeClr val="bg1"/>
                </a:solidFill>
              </a:rPr>
              <a:t>No</a:t>
            </a:r>
            <a:r>
              <a:rPr lang="he-IL" sz="2800" dirty="0" smtClean="0">
                <a:solidFill>
                  <a:schemeClr val="bg1"/>
                </a:solidFill>
              </a:rPr>
              <a:t>). 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sz="2800" b="1" dirty="0" smtClean="0">
                <a:solidFill>
                  <a:schemeClr val="bg1"/>
                </a:solidFill>
              </a:rPr>
              <a:t>‘I'</a:t>
            </a:r>
            <a:r>
              <a:rPr lang="he-IL" sz="2800" b="1" dirty="0" smtClean="0">
                <a:solidFill>
                  <a:schemeClr val="bg1"/>
                </a:solidFill>
              </a:rPr>
              <a:t> או </a:t>
            </a:r>
            <a:r>
              <a:rPr lang="en-US" sz="2800" b="1" dirty="0" smtClean="0">
                <a:solidFill>
                  <a:schemeClr val="bg1"/>
                </a:solidFill>
              </a:rPr>
              <a:t>‘U' </a:t>
            </a:r>
            <a:r>
              <a:rPr lang="he-IL" sz="2800" b="1" dirty="0" smtClean="0">
                <a:solidFill>
                  <a:schemeClr val="bg1"/>
                </a:solidFill>
              </a:rPr>
              <a:t> במקלדת בכדי לציין האם התמונה הוצגה (</a:t>
            </a:r>
            <a:r>
              <a:rPr lang="en-US" sz="2800" b="1" dirty="0" smtClean="0">
                <a:solidFill>
                  <a:schemeClr val="bg1"/>
                </a:solidFill>
              </a:rPr>
              <a:t>Yes</a:t>
            </a:r>
            <a:r>
              <a:rPr lang="he-IL" sz="2800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sz="2800" b="1" dirty="0" smtClean="0">
                <a:solidFill>
                  <a:schemeClr val="bg1"/>
                </a:solidFill>
              </a:rPr>
              <a:t>No</a:t>
            </a:r>
            <a:r>
              <a:rPr lang="he-IL" sz="2800" b="1" dirty="0" smtClean="0">
                <a:solidFill>
                  <a:schemeClr val="bg1"/>
                </a:solidFill>
              </a:rPr>
              <a:t>) קודם לכן, בהתאם לכתוב מטה.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sz="2800" u="sng" dirty="0" smtClean="0">
                <a:solidFill>
                  <a:srgbClr val="92D050"/>
                </a:solidFill>
              </a:rPr>
              <a:t>אין הדגמה</a:t>
            </a:r>
            <a:r>
              <a:rPr lang="he-IL" sz="2800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לחץ/י על מקש </a:t>
            </a:r>
            <a:r>
              <a:rPr lang="he-IL" sz="2800" dirty="0">
                <a:solidFill>
                  <a:schemeClr val="bg1"/>
                </a:solidFill>
              </a:rPr>
              <a:t>הרווח כדי </a:t>
            </a:r>
            <a:r>
              <a:rPr lang="he-IL" sz="2800" dirty="0" smtClean="0">
                <a:solidFill>
                  <a:schemeClr val="bg1"/>
                </a:solidFill>
              </a:rPr>
              <a:t>להתחיל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3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זיכרון: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אנו מבקשים ממך להיזכר במטלה שביצעת במהלך הניסוי הראשון לפני כמה חודשים עם הצלילים.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</a:t>
            </a:r>
            <a:r>
              <a:rPr lang="he-IL" dirty="0" smtClean="0">
                <a:solidFill>
                  <a:schemeClr val="bg1"/>
                </a:solidFill>
              </a:rPr>
              <a:t>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‘I’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239</Words>
  <Application>Microsoft Office PowerPoint</Application>
  <PresentationFormat>On-screen Show (4:3)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הוראות המחקר</vt:lpstr>
      <vt:lpstr>חלק 1: בחירה בין 2 תמונות - הדגמה</vt:lpstr>
      <vt:lpstr>חלק 1: בחירה בין 2 תמונות</vt:lpstr>
      <vt:lpstr>חלק 2: זיכרון, היה/לא היה</vt:lpstr>
      <vt:lpstr>חלק 3 זיכרון: היה צליל/לא היה צליל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Tom Salomon</cp:lastModifiedBy>
  <cp:revision>23</cp:revision>
  <dcterms:created xsi:type="dcterms:W3CDTF">2015-04-14T07:47:41Z</dcterms:created>
  <dcterms:modified xsi:type="dcterms:W3CDTF">2015-07-09T17:45:02Z</dcterms:modified>
</cp:coreProperties>
</file>