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  <p:sldMasterId id="2147484095" r:id="rId2"/>
  </p:sldMasterIdLst>
  <p:notesMasterIdLst>
    <p:notesMasterId r:id="rId4"/>
  </p:notesMasterIdLst>
  <p:sldIdLst>
    <p:sldId id="28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D3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440" autoAdjust="0"/>
  </p:normalViewPr>
  <p:slideViewPr>
    <p:cSldViewPr snapToGrid="0">
      <p:cViewPr varScale="1">
        <p:scale>
          <a:sx n="58" d="100"/>
          <a:sy n="58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408805755557303"/>
          <c:y val="0.10320711717475903"/>
          <c:w val="0.85629710649578217"/>
          <c:h val="0.707612776352560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EA7C7C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c:spPr>
          </c:dPt>
          <c:errBars>
            <c:errBarType val="both"/>
            <c:errValType val="cust"/>
            <c:noEndCap val="0"/>
            <c:plus>
              <c:numRef>
                <c:f>Sheet1!$C$2:$C$11</c:f>
                <c:numCache>
                  <c:formatCode>General</c:formatCode>
                  <c:ptCount val="10"/>
                  <c:pt idx="0">
                    <c:v>3.1908825656024598E-2</c:v>
                  </c:pt>
                  <c:pt idx="1">
                    <c:v>3.8567023891748299E-2</c:v>
                  </c:pt>
                  <c:pt idx="3">
                    <c:v>2.68320103134746E-2</c:v>
                  </c:pt>
                  <c:pt idx="4">
                    <c:v>3.2066962657100802E-2</c:v>
                  </c:pt>
                </c:numCache>
              </c:numRef>
            </c:plus>
            <c:minus>
              <c:numRef>
                <c:f>Sheet1!$C$2:$C$11</c:f>
                <c:numCache>
                  <c:formatCode>General</c:formatCode>
                  <c:ptCount val="10"/>
                  <c:pt idx="0">
                    <c:v>3.1908825656024598E-2</c:v>
                  </c:pt>
                  <c:pt idx="1">
                    <c:v>3.8567023891748299E-2</c:v>
                  </c:pt>
                  <c:pt idx="3">
                    <c:v>2.68320103134746E-2</c:v>
                  </c:pt>
                  <c:pt idx="4">
                    <c:v>3.2066962657100802E-2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Sheet1!$A$2:$A$6</c:f>
              <c:strCache>
                <c:ptCount val="5"/>
                <c:pt idx="0">
                  <c:v>High-Value Positive IAPS</c:v>
                </c:pt>
                <c:pt idx="1">
                  <c:v>Low-Value Positive IAPS</c:v>
                </c:pt>
                <c:pt idx="3">
                  <c:v>High-Value Negative IAPS</c:v>
                </c:pt>
                <c:pt idx="4">
                  <c:v>Low-Value Negative IAPS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0.58280051902903796</c:v>
                </c:pt>
                <c:pt idx="1">
                  <c:v>0.60228754726334499</c:v>
                </c:pt>
                <c:pt idx="3">
                  <c:v>0.51587855811968597</c:v>
                </c:pt>
                <c:pt idx="4">
                  <c:v>0.50231047046011301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734442064"/>
        <c:axId val="-734450768"/>
      </c:barChart>
      <c:catAx>
        <c:axId val="-73444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34450768"/>
        <c:crosses val="autoZero"/>
        <c:auto val="1"/>
        <c:lblAlgn val="ctr"/>
        <c:lblOffset val="100"/>
        <c:noMultiLvlLbl val="0"/>
      </c:catAx>
      <c:valAx>
        <c:axId val="-73445076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Percent</a:t>
                </a:r>
                <a:r>
                  <a:rPr lang="en-US" sz="1600" baseline="0" dirty="0" smtClean="0">
                    <a:solidFill>
                      <a:schemeClr val="tx1"/>
                    </a:solidFill>
                  </a:rPr>
                  <a:t> of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Go S</a:t>
                </a:r>
                <a:r>
                  <a:rPr lang="en-US" sz="1600" baseline="0" dirty="0" smtClean="0">
                    <a:solidFill>
                      <a:schemeClr val="tx1"/>
                    </a:solidFill>
                  </a:rPr>
                  <a:t>timuli Choices</a:t>
                </a:r>
                <a:endParaRPr lang="en-US" sz="16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34442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0.1219</cdr:x>
      <cdr:y>0.45781</cdr:y>
    </cdr:from>
    <cdr:to>
      <cdr:x>0.97568</cdr:x>
      <cdr:y>0.45781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1365451" y="2511729"/>
          <a:ext cx="9563531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0.13473</cdr:x>
      <cdr:y>0.88065</cdr:y>
    </cdr:from>
    <cdr:to>
      <cdr:x>0.48346</cdr:x>
      <cdr:y>0.99927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924710" y="4351337"/>
          <a:ext cx="2393511" cy="586109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800" dirty="0" smtClean="0"/>
            <a:t>Positive IAPS</a:t>
          </a:r>
        </a:p>
        <a:p xmlns:a="http://schemas.openxmlformats.org/drawingml/2006/main">
          <a:pPr algn="ctr"/>
          <a:r>
            <a:rPr lang="en-US" sz="1400" dirty="0" smtClean="0"/>
            <a:t>(n=28; 12 training repetitions)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0.1719</cdr:x>
      <cdr:y>0.31545</cdr:y>
    </cdr:from>
    <cdr:to>
      <cdr:x>0.23765</cdr:x>
      <cdr:y>0.36373</cdr:y>
    </cdr:to>
    <cdr:sp macro="" textlink="">
      <cdr:nvSpPr>
        <cdr:cNvPr id="19" name="TextBox 1"/>
        <cdr:cNvSpPr txBox="1"/>
      </cdr:nvSpPr>
      <cdr:spPr>
        <a:xfrm xmlns:a="http://schemas.openxmlformats.org/drawingml/2006/main">
          <a:off x="1179809" y="1558663"/>
          <a:ext cx="451276" cy="2385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dirty="0" smtClean="0"/>
            <a:t>*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0.35073</cdr:x>
      <cdr:y>0.29886</cdr:y>
    </cdr:from>
    <cdr:to>
      <cdr:x>0.41123</cdr:x>
      <cdr:y>0.34874</cdr:y>
    </cdr:to>
    <cdr:sp macro="" textlink="">
      <cdr:nvSpPr>
        <cdr:cNvPr id="13" name="TextBox 1"/>
        <cdr:cNvSpPr txBox="1"/>
      </cdr:nvSpPr>
      <cdr:spPr>
        <a:xfrm xmlns:a="http://schemas.openxmlformats.org/drawingml/2006/main">
          <a:off x="2407259" y="1476700"/>
          <a:ext cx="415243" cy="2464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dirty="0" smtClean="0"/>
            <a:t>**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0.45153</cdr:x>
      <cdr:y>0.39155</cdr:y>
    </cdr:from>
    <cdr:to>
      <cdr:x>0.65125</cdr:x>
      <cdr:y>0.45342</cdr:y>
    </cdr:to>
    <cdr:sp macro="" textlink="">
      <cdr:nvSpPr>
        <cdr:cNvPr id="17" name="TextBox 1"/>
        <cdr:cNvSpPr txBox="1"/>
      </cdr:nvSpPr>
      <cdr:spPr>
        <a:xfrm xmlns:a="http://schemas.openxmlformats.org/drawingml/2006/main">
          <a:off x="3099105" y="1934682"/>
          <a:ext cx="1370780" cy="30570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dirty="0" smtClean="0"/>
            <a:t>Chance level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0.63565</cdr:x>
      <cdr:y>0.88138</cdr:y>
    </cdr:from>
    <cdr:to>
      <cdr:x>0.98438</cdr:x>
      <cdr:y>1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4362796" y="4354956"/>
          <a:ext cx="2393511" cy="586109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dirty="0" smtClean="0"/>
            <a:t>Negative IAPS</a:t>
          </a:r>
        </a:p>
        <a:p xmlns:a="http://schemas.openxmlformats.org/drawingml/2006/main">
          <a:pPr algn="ctr"/>
          <a:r>
            <a:rPr lang="en-US" sz="1400" dirty="0" smtClean="0"/>
            <a:t>(n=23; 12 training repetitions)</a:t>
          </a:r>
          <a:endParaRPr lang="en-US" sz="14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4F8D-9E58-4C12-BF1D-C5AF0E99461E}" type="datetimeFigureOut">
              <a:rPr lang="en-US" smtClean="0"/>
              <a:t>17-Dec-15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B17C8-0C00-47E1-A27E-6A9E9EDE8C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International Affective Picture 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17C8-0C00-47E1-A27E-6A9E9EDE8CA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8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4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4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17-Dec-15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3378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4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7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7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0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8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5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8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5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3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4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9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17-Dec-15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2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17-Dec-15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4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Q2: </a:t>
            </a:r>
            <a:r>
              <a:rPr lang="en-US" dirty="0"/>
              <a:t>Can we effect preferences of any type of </a:t>
            </a:r>
            <a:r>
              <a:rPr lang="en-US" dirty="0" smtClean="0"/>
              <a:t>stimulus?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And some more samples..</a:t>
            </a:r>
            <a:endParaRPr lang="en-US" sz="2400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201279103"/>
              </p:ext>
            </p:extLst>
          </p:nvPr>
        </p:nvGraphicFramePr>
        <p:xfrm>
          <a:off x="0" y="1916934"/>
          <a:ext cx="6863508" cy="494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b="8355"/>
          <a:stretch/>
        </p:blipFill>
        <p:spPr>
          <a:xfrm>
            <a:off x="9449994" y="1409177"/>
            <a:ext cx="1731316" cy="10717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7" r="12655" b="30991"/>
          <a:stretch/>
        </p:blipFill>
        <p:spPr>
          <a:xfrm>
            <a:off x="7587517" y="1414994"/>
            <a:ext cx="1642445" cy="1105246"/>
          </a:xfrm>
          <a:prstGeom prst="rect">
            <a:avLst/>
          </a:prstGeom>
        </p:spPr>
      </p:pic>
      <p:pic>
        <p:nvPicPr>
          <p:cNvPr id="1030" name="Picture 6" descr="https://www.ucl.ac.uk/news/news-articles/0911/neurosciencejourna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2" t="58853" r="51812" b="23953"/>
          <a:stretch/>
        </p:blipFill>
        <p:spPr bwMode="auto">
          <a:xfrm>
            <a:off x="7594699" y="1533344"/>
            <a:ext cx="1619403" cy="120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onlinelibrary.wiley.com/store/10.1111/j.1460-9568.2012.08098.x/asset/image_m/EJN_8098_f1gam.gif?v=1&amp;s=5fc1a9ca8f77ff7d88f9cecb747d3bb6f02b0e4d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2" t="43947" r="69606" b="34960"/>
          <a:stretch/>
        </p:blipFill>
        <p:spPr bwMode="auto">
          <a:xfrm>
            <a:off x="9495058" y="1533344"/>
            <a:ext cx="1723438" cy="121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7" r="12655" b="30991"/>
          <a:stretch/>
        </p:blipFill>
        <p:spPr>
          <a:xfrm>
            <a:off x="1328766" y="2388038"/>
            <a:ext cx="1242173" cy="835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6" descr="https://www.ucl.ac.uk/news/news-articles/0911/neurosciencejourna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2" t="58853" r="51812" b="23953"/>
          <a:stretch/>
        </p:blipFill>
        <p:spPr bwMode="auto">
          <a:xfrm>
            <a:off x="4928933" y="2388038"/>
            <a:ext cx="1121300" cy="835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0" name="Rectangle 19"/>
          <p:cNvSpPr/>
          <p:nvPr/>
        </p:nvSpPr>
        <p:spPr>
          <a:xfrm>
            <a:off x="3941525" y="2331194"/>
            <a:ext cx="2927857" cy="462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2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20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1112</TotalTime>
  <Words>48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Wingdings 2</vt:lpstr>
      <vt:lpstr>HDOfficeLightV0</vt:lpstr>
      <vt:lpstr>View</vt:lpstr>
      <vt:lpstr>Q2: Can we effect preferences of any type of stimulus?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Schonberg’s Lab All Hands Meeting</dc:title>
  <dc:creator>Tom Salomon</dc:creator>
  <cp:lastModifiedBy>Tom Salomon</cp:lastModifiedBy>
  <cp:revision>59</cp:revision>
  <dcterms:created xsi:type="dcterms:W3CDTF">2015-11-22T13:53:22Z</dcterms:created>
  <dcterms:modified xsi:type="dcterms:W3CDTF">2015-12-17T06:44:40Z</dcterms:modified>
</cp:coreProperties>
</file>