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8" r:id="rId3"/>
    <p:sldId id="273" r:id="rId4"/>
    <p:sldId id="259" r:id="rId5"/>
    <p:sldId id="269" r:id="rId6"/>
    <p:sldId id="260" r:id="rId7"/>
    <p:sldId id="261" r:id="rId8"/>
    <p:sldId id="270" r:id="rId9"/>
    <p:sldId id="262" r:id="rId10"/>
    <p:sldId id="266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81" autoAdjust="0"/>
  </p:normalViewPr>
  <p:slideViewPr>
    <p:cSldViewPr>
      <p:cViewPr>
        <p:scale>
          <a:sx n="50" d="100"/>
          <a:sy n="50" d="100"/>
        </p:scale>
        <p:origin x="-1860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BDC94-5FF5-4AFC-B3C5-11FFF1D7B584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A41A5-B638-43F9-9543-337A49B0B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3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6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60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33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87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55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85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63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85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2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6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4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1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2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6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2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8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2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8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0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09A44-0444-4000-988E-DFF20BB268BA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3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he-IL" sz="4000" b="1" u="sng" dirty="0">
                <a:solidFill>
                  <a:schemeClr val="bg1"/>
                </a:solidFill>
                <a:cs typeface="+mn-cs"/>
              </a:rPr>
              <a:t>הנחיות </a:t>
            </a:r>
            <a:r>
              <a:rPr lang="he-IL" sz="4000" b="1" u="sng" dirty="0" smtClean="0">
                <a:solidFill>
                  <a:schemeClr val="bg1"/>
                </a:solidFill>
                <a:cs typeface="+mn-cs"/>
              </a:rPr>
              <a:t>הניסוי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610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מטרת הניסוי היא ללמוד את העדפותיך. </a:t>
            </a:r>
            <a:r>
              <a:rPr lang="en-US" dirty="0">
                <a:solidFill>
                  <a:schemeClr val="bg1"/>
                </a:solidFill>
              </a:rPr>
              <a:t> </a:t>
            </a:r>
            <a:endParaRPr lang="he-IL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5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הניסוי מחולק למספר חלקים.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הנחיות יינתנו לפני כל חלק,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וכן יתקיים שלב הדגמה קצר בחלק מהשלבים. </a:t>
            </a:r>
          </a:p>
          <a:p>
            <a:pPr marL="0" indent="0" algn="ctr" rtl="1">
              <a:buNone/>
            </a:pPr>
            <a:endParaRPr lang="he-IL" sz="105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אם </a:t>
            </a:r>
            <a:r>
              <a:rPr lang="he-IL" dirty="0">
                <a:solidFill>
                  <a:schemeClr val="bg1"/>
                </a:solidFill>
              </a:rPr>
              <a:t>אינך מבין/ה את </a:t>
            </a:r>
            <a:r>
              <a:rPr lang="he-IL" dirty="0" smtClean="0">
                <a:solidFill>
                  <a:schemeClr val="bg1"/>
                </a:solidFill>
              </a:rPr>
              <a:t>ההנחיות,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אל </a:t>
            </a:r>
            <a:r>
              <a:rPr lang="he-IL" dirty="0">
                <a:solidFill>
                  <a:schemeClr val="bg1"/>
                </a:solidFill>
              </a:rPr>
              <a:t>תהסס/י לפנות אל </a:t>
            </a:r>
            <a:r>
              <a:rPr lang="he-IL" dirty="0" smtClean="0">
                <a:solidFill>
                  <a:schemeClr val="bg1"/>
                </a:solidFill>
              </a:rPr>
              <a:t>הנסיין/</a:t>
            </a:r>
            <a:r>
              <a:rPr lang="he-IL" dirty="0" err="1" smtClean="0">
                <a:solidFill>
                  <a:schemeClr val="bg1"/>
                </a:solidFill>
              </a:rPr>
              <a:t>ית</a:t>
            </a:r>
            <a:r>
              <a:rPr lang="he-IL" dirty="0" smtClean="0">
                <a:solidFill>
                  <a:schemeClr val="bg1"/>
                </a:solidFill>
              </a:rPr>
              <a:t>.</a:t>
            </a:r>
          </a:p>
          <a:p>
            <a:pPr marL="0" indent="0" algn="ctr" rtl="1">
              <a:buNone/>
            </a:pPr>
            <a:endParaRPr lang="he-IL" sz="105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אנא </a:t>
            </a:r>
            <a:r>
              <a:rPr lang="he-IL" dirty="0">
                <a:solidFill>
                  <a:schemeClr val="bg1"/>
                </a:solidFill>
              </a:rPr>
              <a:t>כבה/י את הטלפון הסלולארי שלך כעת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כדי </a:t>
            </a:r>
            <a:r>
              <a:rPr lang="he-IL" dirty="0">
                <a:solidFill>
                  <a:schemeClr val="bg1"/>
                </a:solidFill>
              </a:rPr>
              <a:t>שדעתך לא תוסח במהלך הניסוי</a:t>
            </a:r>
            <a:r>
              <a:rPr lang="he-IL" dirty="0" smtClean="0">
                <a:solidFill>
                  <a:schemeClr val="bg1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sz="3000" b="1" dirty="0">
                <a:solidFill>
                  <a:srgbClr val="92D050"/>
                </a:solidFill>
              </a:rPr>
              <a:t>לחץ/י רווח כדי להמשיך.</a:t>
            </a:r>
            <a:endParaRPr lang="en-US" sz="3000" b="1" dirty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49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he-IL" sz="3800" b="1" dirty="0">
                <a:solidFill>
                  <a:schemeClr val="bg1"/>
                </a:solidFill>
                <a:cs typeface="+mn-cs"/>
              </a:rPr>
              <a:t>חלק 6 זיכרון: </a:t>
            </a:r>
            <a:r>
              <a:rPr lang="he-IL" sz="3800" b="1" dirty="0" smtClean="0">
                <a:solidFill>
                  <a:schemeClr val="bg1"/>
                </a:solidFill>
                <a:cs typeface="+mn-cs"/>
              </a:rPr>
              <a:t>היה אות ויזואלי/לא היה</a:t>
            </a:r>
            <a:endParaRPr lang="en-US" sz="32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20000"/>
          </a:bodyPr>
          <a:lstStyle/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היזכר/י </a:t>
            </a:r>
            <a:r>
              <a:rPr lang="he-IL" dirty="0">
                <a:solidFill>
                  <a:schemeClr val="bg1"/>
                </a:solidFill>
              </a:rPr>
              <a:t>במטלה שביצעת קודם עם האות </a:t>
            </a:r>
            <a:r>
              <a:rPr lang="he-IL" dirty="0" err="1">
                <a:solidFill>
                  <a:schemeClr val="bg1"/>
                </a:solidFill>
              </a:rPr>
              <a:t>הויזואלי</a:t>
            </a:r>
            <a:r>
              <a:rPr lang="he-IL" dirty="0">
                <a:solidFill>
                  <a:schemeClr val="bg1"/>
                </a:solidFill>
              </a:rPr>
              <a:t>. </a:t>
            </a: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תוצגנה לך תמונות דומות לאלו שהופיעו במטלה,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תמונה אחת בכל פעם, ונבקש ממך </a:t>
            </a:r>
            <a:r>
              <a:rPr lang="he-IL" dirty="0" smtClean="0">
                <a:solidFill>
                  <a:schemeClr val="bg1"/>
                </a:solidFill>
              </a:rPr>
              <a:t>להיזכר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האם ראית אות ויזואלי עם התמונה, כן (</a:t>
            </a:r>
            <a:r>
              <a:rPr lang="en-US" dirty="0" smtClean="0">
                <a:solidFill>
                  <a:schemeClr val="bg1"/>
                </a:solidFill>
              </a:rPr>
              <a:t>Yes</a:t>
            </a:r>
            <a:r>
              <a:rPr lang="he-IL" dirty="0" smtClean="0">
                <a:solidFill>
                  <a:schemeClr val="bg1"/>
                </a:solidFill>
              </a:rPr>
              <a:t>) או לא (</a:t>
            </a:r>
            <a:r>
              <a:rPr lang="en-US" dirty="0" smtClean="0">
                <a:solidFill>
                  <a:schemeClr val="bg1"/>
                </a:solidFill>
              </a:rPr>
              <a:t>No</a:t>
            </a:r>
            <a:r>
              <a:rPr lang="he-IL" dirty="0" smtClean="0">
                <a:solidFill>
                  <a:schemeClr val="bg1"/>
                </a:solidFill>
              </a:rPr>
              <a:t>).</a:t>
            </a: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יש ללחוץ על המקשים באמצעות אצבע המורה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והאצבע האמצעית של </a:t>
            </a:r>
            <a:r>
              <a:rPr lang="he-IL" u="sng" dirty="0">
                <a:solidFill>
                  <a:schemeClr val="bg1"/>
                </a:solidFill>
              </a:rPr>
              <a:t>יד ימין</a:t>
            </a:r>
            <a:r>
              <a:rPr lang="he-IL" dirty="0" smtClean="0">
                <a:solidFill>
                  <a:schemeClr val="bg1"/>
                </a:solidFill>
              </a:rPr>
              <a:t>.</a:t>
            </a:r>
          </a:p>
          <a:p>
            <a:pPr marL="0" indent="0" algn="ctr" rtl="1">
              <a:buNone/>
            </a:pPr>
            <a:endParaRPr lang="en-US" sz="15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 smtClean="0">
                <a:solidFill>
                  <a:schemeClr val="bg1"/>
                </a:solidFill>
              </a:rPr>
              <a:t>הגב/י </a:t>
            </a:r>
            <a:r>
              <a:rPr lang="he-IL" b="1" dirty="0">
                <a:solidFill>
                  <a:schemeClr val="bg1"/>
                </a:solidFill>
              </a:rPr>
              <a:t>באמצעות לחיצה על המקשים </a:t>
            </a:r>
            <a:r>
              <a:rPr lang="en-US" b="1" dirty="0" smtClean="0">
                <a:solidFill>
                  <a:schemeClr val="bg1"/>
                </a:solidFill>
              </a:rPr>
              <a:t>‘I'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או </a:t>
            </a:r>
            <a:r>
              <a:rPr lang="en-US" b="1" dirty="0" smtClean="0">
                <a:solidFill>
                  <a:schemeClr val="bg1"/>
                </a:solidFill>
              </a:rPr>
              <a:t>‘U' </a:t>
            </a:r>
            <a:r>
              <a:rPr lang="he-IL" b="1" dirty="0" smtClean="0">
                <a:solidFill>
                  <a:schemeClr val="bg1"/>
                </a:solidFill>
              </a:rPr>
              <a:t> במקלדת, </a:t>
            </a:r>
            <a:r>
              <a:rPr lang="he-IL" b="1" dirty="0">
                <a:solidFill>
                  <a:schemeClr val="bg1"/>
                </a:solidFill>
              </a:rPr>
              <a:t>בכדי לציין האם הפריט המוצג </a:t>
            </a:r>
            <a:r>
              <a:rPr lang="he-IL" b="1" dirty="0" smtClean="0">
                <a:solidFill>
                  <a:schemeClr val="bg1"/>
                </a:solidFill>
              </a:rPr>
              <a:t>הופיע קודם </a:t>
            </a:r>
            <a:r>
              <a:rPr lang="he-IL" b="1" dirty="0">
                <a:solidFill>
                  <a:schemeClr val="bg1"/>
                </a:solidFill>
              </a:rPr>
              <a:t>לכן </a:t>
            </a:r>
            <a:r>
              <a:rPr lang="he-IL" b="1" dirty="0" smtClean="0">
                <a:solidFill>
                  <a:schemeClr val="bg1"/>
                </a:solidFill>
              </a:rPr>
              <a:t>עם אות ויזואלי </a:t>
            </a:r>
            <a:r>
              <a:rPr lang="he-IL" b="1" dirty="0">
                <a:solidFill>
                  <a:schemeClr val="bg1"/>
                </a:solidFill>
              </a:rPr>
              <a:t>או </a:t>
            </a:r>
            <a:r>
              <a:rPr lang="he-IL" b="1" dirty="0" smtClean="0">
                <a:solidFill>
                  <a:schemeClr val="bg1"/>
                </a:solidFill>
              </a:rPr>
              <a:t>לא, </a:t>
            </a:r>
            <a:r>
              <a:rPr lang="he-IL" b="1" u="sng" dirty="0">
                <a:solidFill>
                  <a:schemeClr val="bg1"/>
                </a:solidFill>
              </a:rPr>
              <a:t>בהתאם להנחיות בהמשך</a:t>
            </a:r>
            <a:r>
              <a:rPr lang="he-IL" b="1" dirty="0" smtClean="0">
                <a:solidFill>
                  <a:schemeClr val="bg1"/>
                </a:solidFill>
              </a:rPr>
              <a:t>.</a:t>
            </a:r>
          </a:p>
          <a:p>
            <a:pPr marL="0" indent="0" algn="ctr" rtl="1">
              <a:buNone/>
            </a:pPr>
            <a:endParaRPr lang="he-IL" sz="15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 smtClean="0">
                <a:solidFill>
                  <a:srgbClr val="92D050"/>
                </a:solidFill>
              </a:rPr>
              <a:t>שים/י </a:t>
            </a:r>
            <a:r>
              <a:rPr lang="he-IL" b="1" dirty="0">
                <a:solidFill>
                  <a:srgbClr val="92D050"/>
                </a:solidFill>
              </a:rPr>
              <a:t>לב כי בחלק זה אין הדגמה. זהו החלק </a:t>
            </a:r>
            <a:r>
              <a:rPr lang="he-IL" b="1" dirty="0" smtClean="0">
                <a:solidFill>
                  <a:srgbClr val="92D050"/>
                </a:solidFill>
              </a:rPr>
              <a:t>המלא.</a:t>
            </a: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לחץ/י רווח כדי להמשיך</a:t>
            </a:r>
            <a:r>
              <a:rPr lang="he-IL" b="1" dirty="0" smtClean="0">
                <a:solidFill>
                  <a:schemeClr val="bg1"/>
                </a:solidFill>
              </a:rPr>
              <a:t>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29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he-IL" sz="5400" b="1" dirty="0">
                <a:solidFill>
                  <a:schemeClr val="bg1"/>
                </a:solidFill>
                <a:cs typeface="+mn-cs"/>
              </a:rPr>
              <a:t>עליך לבחור מהר יותר!</a:t>
            </a:r>
            <a:endParaRPr lang="en-US" sz="5400" b="1" dirty="0">
              <a:solidFill>
                <a:schemeClr val="bg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520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3800" b="1" dirty="0" smtClean="0">
                <a:solidFill>
                  <a:schemeClr val="bg1"/>
                </a:solidFill>
                <a:cs typeface="+mn-cs"/>
              </a:rPr>
              <a:t> חלק </a:t>
            </a:r>
            <a:r>
              <a:rPr lang="he-IL" sz="3800" b="1" dirty="0">
                <a:solidFill>
                  <a:schemeClr val="bg1"/>
                </a:solidFill>
                <a:cs typeface="+mn-cs"/>
              </a:rPr>
              <a:t>1: בחירה </a:t>
            </a:r>
            <a:r>
              <a:rPr lang="he-IL" sz="3800" b="1" dirty="0" smtClean="0">
                <a:solidFill>
                  <a:schemeClr val="bg1"/>
                </a:solidFill>
                <a:cs typeface="+mn-cs"/>
              </a:rPr>
              <a:t>בין שתי תמונות - הדגמה</a:t>
            </a:r>
            <a:endParaRPr lang="en-US" sz="38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שתי תמונות </a:t>
            </a:r>
            <a:r>
              <a:rPr lang="he-IL" dirty="0" smtClean="0">
                <a:solidFill>
                  <a:schemeClr val="bg1"/>
                </a:solidFill>
              </a:rPr>
              <a:t>תופענה על </a:t>
            </a:r>
            <a:r>
              <a:rPr lang="he-IL" dirty="0">
                <a:solidFill>
                  <a:schemeClr val="bg1"/>
                </a:solidFill>
              </a:rPr>
              <a:t>המסך בכל פעם,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ותבקש/י לבחור בתמונה שמוצאת חן בעיניך יותר.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לרשותך 2.5 שניות לביצוע הבחירה, </a:t>
            </a:r>
            <a:r>
              <a:rPr lang="he-IL" dirty="0" smtClean="0">
                <a:solidFill>
                  <a:schemeClr val="bg1"/>
                </a:solidFill>
              </a:rPr>
              <a:t>לכן בחר/י </a:t>
            </a:r>
            <a:r>
              <a:rPr lang="he-IL" dirty="0">
                <a:solidFill>
                  <a:schemeClr val="bg1"/>
                </a:solidFill>
              </a:rPr>
              <a:t>במהירות</a:t>
            </a:r>
            <a:r>
              <a:rPr lang="he-IL" dirty="0" smtClean="0">
                <a:solidFill>
                  <a:schemeClr val="bg1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יש ללחוץ על המקשים באמצעות אצבע המורה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והאצבע האמצעית של </a:t>
            </a:r>
            <a:r>
              <a:rPr lang="he-IL" u="sng" dirty="0">
                <a:solidFill>
                  <a:schemeClr val="bg1"/>
                </a:solidFill>
              </a:rPr>
              <a:t>יד ימין</a:t>
            </a:r>
            <a:r>
              <a:rPr lang="he-IL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b="1" dirty="0">
                <a:solidFill>
                  <a:schemeClr val="bg1"/>
                </a:solidFill>
              </a:rPr>
              <a:t>‘I'</a:t>
            </a:r>
            <a:r>
              <a:rPr lang="he-IL" b="1" dirty="0">
                <a:solidFill>
                  <a:schemeClr val="bg1"/>
                </a:solidFill>
              </a:rPr>
              <a:t> או </a:t>
            </a:r>
            <a:r>
              <a:rPr lang="en-US" b="1" dirty="0">
                <a:solidFill>
                  <a:schemeClr val="bg1"/>
                </a:solidFill>
              </a:rPr>
              <a:t>‘U'</a:t>
            </a:r>
            <a:r>
              <a:rPr lang="he-IL" b="1" dirty="0">
                <a:solidFill>
                  <a:schemeClr val="bg1"/>
                </a:solidFill>
              </a:rPr>
              <a:t> </a:t>
            </a:r>
            <a:r>
              <a:rPr lang="he-IL" b="1" dirty="0" smtClean="0">
                <a:solidFill>
                  <a:schemeClr val="bg1"/>
                </a:solidFill>
              </a:rPr>
              <a:t>במקלדת, </a:t>
            </a:r>
            <a:r>
              <a:rPr lang="he-IL" b="1" dirty="0">
                <a:solidFill>
                  <a:schemeClr val="bg1"/>
                </a:solidFill>
              </a:rPr>
              <a:t>בכדי 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rgbClr val="92D050"/>
                </a:solidFill>
              </a:rPr>
              <a:t>זהו שלב הדגמה, לאחריו יחל החלק המלא.</a:t>
            </a:r>
            <a:endParaRPr lang="en-US" b="1" dirty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r>
              <a:rPr lang="he-IL" b="1" dirty="0" smtClean="0">
                <a:solidFill>
                  <a:schemeClr val="bg1"/>
                </a:solidFill>
              </a:rPr>
              <a:t>לחץ/י </a:t>
            </a:r>
            <a:r>
              <a:rPr lang="he-IL" b="1" dirty="0">
                <a:solidFill>
                  <a:schemeClr val="bg1"/>
                </a:solidFill>
              </a:rPr>
              <a:t>רווח כדי להמשיך.</a:t>
            </a:r>
            <a:endParaRPr lang="en-US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 smtClean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88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3800" b="1" dirty="0" smtClean="0">
                <a:solidFill>
                  <a:schemeClr val="bg1"/>
                </a:solidFill>
                <a:cs typeface="+mn-cs"/>
              </a:rPr>
              <a:t> חלק </a:t>
            </a:r>
            <a:r>
              <a:rPr lang="he-IL" sz="3800" b="1" dirty="0">
                <a:solidFill>
                  <a:schemeClr val="bg1"/>
                </a:solidFill>
                <a:cs typeface="+mn-cs"/>
              </a:rPr>
              <a:t>1: בחירה </a:t>
            </a:r>
            <a:r>
              <a:rPr lang="he-IL" sz="3800" b="1" dirty="0" smtClean="0">
                <a:solidFill>
                  <a:schemeClr val="bg1"/>
                </a:solidFill>
                <a:cs typeface="+mn-cs"/>
              </a:rPr>
              <a:t>בין שתי תמונות</a:t>
            </a:r>
            <a:endParaRPr lang="en-US" sz="38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שתי תמונות </a:t>
            </a:r>
            <a:r>
              <a:rPr lang="he-IL" dirty="0" smtClean="0">
                <a:solidFill>
                  <a:schemeClr val="bg1"/>
                </a:solidFill>
              </a:rPr>
              <a:t>תופענה על </a:t>
            </a:r>
            <a:r>
              <a:rPr lang="he-IL" dirty="0">
                <a:solidFill>
                  <a:schemeClr val="bg1"/>
                </a:solidFill>
              </a:rPr>
              <a:t>המסך בכל פעם,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ותבקש/י לבחור בתמונה שמוצאת חן בעיניך יותר.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לרשותך 2.5 שניות לביצוע הבחירה, </a:t>
            </a:r>
            <a:r>
              <a:rPr lang="he-IL" dirty="0" smtClean="0">
                <a:solidFill>
                  <a:schemeClr val="bg1"/>
                </a:solidFill>
              </a:rPr>
              <a:t>לכן בחר/י </a:t>
            </a:r>
            <a:r>
              <a:rPr lang="he-IL" dirty="0">
                <a:solidFill>
                  <a:schemeClr val="bg1"/>
                </a:solidFill>
              </a:rPr>
              <a:t>במהירות</a:t>
            </a:r>
            <a:r>
              <a:rPr lang="he-IL" dirty="0" smtClean="0">
                <a:solidFill>
                  <a:schemeClr val="bg1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יש ללחוץ על המקשים באמצעות אצבע המורה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והאצבע האמצעית של </a:t>
            </a:r>
            <a:r>
              <a:rPr lang="he-IL" u="sng" dirty="0">
                <a:solidFill>
                  <a:schemeClr val="bg1"/>
                </a:solidFill>
              </a:rPr>
              <a:t>יד ימין</a:t>
            </a:r>
            <a:r>
              <a:rPr lang="he-IL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b="1" dirty="0">
                <a:solidFill>
                  <a:schemeClr val="bg1"/>
                </a:solidFill>
              </a:rPr>
              <a:t>‘I'</a:t>
            </a:r>
            <a:r>
              <a:rPr lang="he-IL" b="1" dirty="0">
                <a:solidFill>
                  <a:schemeClr val="bg1"/>
                </a:solidFill>
              </a:rPr>
              <a:t> או </a:t>
            </a:r>
            <a:r>
              <a:rPr lang="en-US" b="1" dirty="0">
                <a:solidFill>
                  <a:schemeClr val="bg1"/>
                </a:solidFill>
              </a:rPr>
              <a:t>‘U'</a:t>
            </a:r>
            <a:r>
              <a:rPr lang="he-IL" b="1" dirty="0">
                <a:solidFill>
                  <a:schemeClr val="bg1"/>
                </a:solidFill>
              </a:rPr>
              <a:t> </a:t>
            </a:r>
            <a:r>
              <a:rPr lang="he-IL" b="1" dirty="0" smtClean="0">
                <a:solidFill>
                  <a:schemeClr val="bg1"/>
                </a:solidFill>
              </a:rPr>
              <a:t>במקלדת, </a:t>
            </a:r>
            <a:r>
              <a:rPr lang="he-IL" b="1" dirty="0">
                <a:solidFill>
                  <a:schemeClr val="bg1"/>
                </a:solidFill>
              </a:rPr>
              <a:t>בכדי 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 smtClean="0">
                <a:solidFill>
                  <a:srgbClr val="92D050"/>
                </a:solidFill>
              </a:rPr>
              <a:t>זהו החלק המלא.</a:t>
            </a: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לחץ/י רווח כדי להמשיך.</a:t>
            </a:r>
            <a:endParaRPr lang="en-US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 smtClean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7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chemeClr val="bg1"/>
                </a:solidFill>
                <a:cs typeface="+mn-cs"/>
              </a:rPr>
              <a:t>חלק 2: לחיצה על כפתור </a:t>
            </a:r>
            <a:r>
              <a:rPr lang="he-IL" sz="3600" b="1" dirty="0" smtClean="0">
                <a:solidFill>
                  <a:schemeClr val="bg1"/>
                </a:solidFill>
                <a:cs typeface="+mn-cs"/>
              </a:rPr>
              <a:t>בהופעת אות - הדגמה </a:t>
            </a:r>
            <a:endParaRPr lang="en-US" sz="28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he-IL" sz="3000" dirty="0">
                <a:solidFill>
                  <a:schemeClr val="bg1"/>
                </a:solidFill>
              </a:rPr>
              <a:t>בחלק זה תוצג תמונה אחת בכל צעד</a:t>
            </a:r>
            <a:r>
              <a:rPr lang="he-IL" sz="3000" dirty="0" smtClean="0">
                <a:solidFill>
                  <a:schemeClr val="bg1"/>
                </a:solidFill>
              </a:rPr>
              <a:t>.</a:t>
            </a:r>
            <a:r>
              <a:rPr lang="en-US" sz="3000" dirty="0" smtClean="0">
                <a:solidFill>
                  <a:schemeClr val="bg1"/>
                </a:solidFill>
              </a:rPr>
              <a:t/>
            </a:r>
            <a:br>
              <a:rPr lang="en-US" sz="3000" dirty="0" smtClean="0">
                <a:solidFill>
                  <a:schemeClr val="bg1"/>
                </a:solidFill>
              </a:rPr>
            </a:br>
            <a:r>
              <a:rPr lang="he-IL" sz="3000" dirty="0" smtClean="0">
                <a:solidFill>
                  <a:schemeClr val="bg1"/>
                </a:solidFill>
              </a:rPr>
              <a:t>בחלק </a:t>
            </a:r>
            <a:r>
              <a:rPr lang="he-IL" sz="3000" dirty="0">
                <a:solidFill>
                  <a:schemeClr val="bg1"/>
                </a:solidFill>
              </a:rPr>
              <a:t>מהצעדים </a:t>
            </a:r>
            <a:r>
              <a:rPr lang="he-IL" sz="3000" dirty="0" smtClean="0">
                <a:solidFill>
                  <a:schemeClr val="bg1"/>
                </a:solidFill>
              </a:rPr>
              <a:t>יופיע אות ויזואלי. </a:t>
            </a:r>
            <a:r>
              <a:rPr lang="en-US" sz="3000" dirty="0" smtClean="0">
                <a:solidFill>
                  <a:schemeClr val="bg1"/>
                </a:solidFill>
              </a:rPr>
              <a:t/>
            </a:r>
            <a:br>
              <a:rPr lang="en-US" sz="3000" dirty="0" smtClean="0">
                <a:solidFill>
                  <a:schemeClr val="bg1"/>
                </a:solidFill>
              </a:rPr>
            </a:br>
            <a:r>
              <a:rPr lang="he-IL" sz="3000" dirty="0" smtClean="0">
                <a:solidFill>
                  <a:schemeClr val="bg1"/>
                </a:solidFill>
              </a:rPr>
              <a:t>בהופעת האות, עליך </a:t>
            </a:r>
            <a:r>
              <a:rPr lang="he-IL" sz="3000" dirty="0">
                <a:solidFill>
                  <a:schemeClr val="bg1"/>
                </a:solidFill>
              </a:rPr>
              <a:t>ללחוץ </a:t>
            </a:r>
            <a:r>
              <a:rPr lang="he-IL" sz="3000" u="sng" dirty="0" smtClean="0">
                <a:solidFill>
                  <a:schemeClr val="bg1"/>
                </a:solidFill>
              </a:rPr>
              <a:t>לפני</a:t>
            </a:r>
            <a:r>
              <a:rPr lang="he-IL" sz="3000" dirty="0" smtClean="0">
                <a:solidFill>
                  <a:schemeClr val="bg1"/>
                </a:solidFill>
              </a:rPr>
              <a:t> שהתמונה נעלמת.</a:t>
            </a:r>
          </a:p>
          <a:p>
            <a:pPr marL="0" indent="0" algn="ctr" rtl="1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3000" dirty="0" smtClean="0">
                <a:solidFill>
                  <a:schemeClr val="bg1"/>
                </a:solidFill>
              </a:rPr>
              <a:t>כדי למקסם את ההצלחה במשימה, </a:t>
            </a:r>
            <a:r>
              <a:rPr lang="en-US" sz="3000" dirty="0" smtClean="0">
                <a:solidFill>
                  <a:schemeClr val="bg1"/>
                </a:solidFill>
              </a:rPr>
              <a:t/>
            </a:r>
            <a:br>
              <a:rPr lang="en-US" sz="3000" dirty="0" smtClean="0">
                <a:solidFill>
                  <a:schemeClr val="bg1"/>
                </a:solidFill>
              </a:rPr>
            </a:br>
            <a:r>
              <a:rPr lang="he-IL" sz="3000" i="1" dirty="0" smtClean="0">
                <a:solidFill>
                  <a:schemeClr val="bg1"/>
                </a:solidFill>
              </a:rPr>
              <a:t>י</a:t>
            </a:r>
            <a:r>
              <a:rPr lang="he-IL" sz="3000" u="sng" dirty="0" smtClean="0">
                <a:solidFill>
                  <a:schemeClr val="bg1"/>
                </a:solidFill>
              </a:rPr>
              <a:t>ש להתרכז בתמונות</a:t>
            </a:r>
            <a:r>
              <a:rPr lang="he-IL" sz="3000" dirty="0" smtClean="0">
                <a:solidFill>
                  <a:schemeClr val="bg1"/>
                </a:solidFill>
              </a:rPr>
              <a:t> תוך </a:t>
            </a:r>
            <a:r>
              <a:rPr lang="he-IL" sz="3000" dirty="0" smtClean="0">
                <a:solidFill>
                  <a:schemeClr val="bg1"/>
                </a:solidFill>
              </a:rPr>
              <a:t>מתן קשב והמתנה </a:t>
            </a:r>
            <a:r>
              <a:rPr lang="he-IL" sz="3000" dirty="0" smtClean="0">
                <a:solidFill>
                  <a:schemeClr val="bg1"/>
                </a:solidFill>
              </a:rPr>
              <a:t>לאות.</a:t>
            </a:r>
          </a:p>
          <a:p>
            <a:pPr marL="0" indent="0" algn="ctr" rtl="1">
              <a:buNone/>
            </a:pPr>
            <a:endParaRPr lang="he-IL" sz="14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3000" b="1" u="sng" dirty="0" smtClean="0">
                <a:solidFill>
                  <a:schemeClr val="bg1"/>
                </a:solidFill>
              </a:rPr>
              <a:t>רק</a:t>
            </a:r>
            <a:r>
              <a:rPr lang="he-IL" sz="3000" b="1" dirty="0" smtClean="0">
                <a:solidFill>
                  <a:schemeClr val="bg1"/>
                </a:solidFill>
              </a:rPr>
              <a:t> בהופעת האות, עליך ללחוץ על </a:t>
            </a:r>
            <a:r>
              <a:rPr lang="he-IL" sz="3000" b="1" dirty="0">
                <a:solidFill>
                  <a:schemeClr val="bg1"/>
                </a:solidFill>
              </a:rPr>
              <a:t>מקש </a:t>
            </a:r>
            <a:r>
              <a:rPr lang="he-IL" sz="3000" b="1" dirty="0" smtClean="0">
                <a:solidFill>
                  <a:schemeClr val="bg1"/>
                </a:solidFill>
              </a:rPr>
              <a:t>ה-</a:t>
            </a:r>
            <a:r>
              <a:rPr lang="en-US" sz="3000" b="1" dirty="0" smtClean="0">
                <a:solidFill>
                  <a:schemeClr val="bg1"/>
                </a:solidFill>
              </a:rPr>
              <a:t>‘B’</a:t>
            </a:r>
            <a:r>
              <a:rPr lang="he-IL" sz="3000" b="1" dirty="0" smtClean="0">
                <a:solidFill>
                  <a:schemeClr val="bg1"/>
                </a:solidFill>
              </a:rPr>
              <a:t> במקלדת, </a:t>
            </a:r>
            <a:r>
              <a:rPr lang="he-IL" sz="3000" b="1" dirty="0">
                <a:solidFill>
                  <a:schemeClr val="bg1"/>
                </a:solidFill>
              </a:rPr>
              <a:t>מהר ככל </a:t>
            </a:r>
            <a:r>
              <a:rPr lang="he-IL" sz="3000" b="1" dirty="0" smtClean="0">
                <a:solidFill>
                  <a:schemeClr val="bg1"/>
                </a:solidFill>
              </a:rPr>
              <a:t>הניתן עם אצבע המורה של יד </a:t>
            </a:r>
            <a:r>
              <a:rPr lang="he-IL" sz="3000" b="1" u="sng" dirty="0" smtClean="0">
                <a:solidFill>
                  <a:schemeClr val="bg1"/>
                </a:solidFill>
              </a:rPr>
              <a:t>ימין</a:t>
            </a:r>
            <a:r>
              <a:rPr lang="he-IL" sz="3000" b="1" dirty="0" smtClean="0">
                <a:solidFill>
                  <a:schemeClr val="bg1"/>
                </a:solidFill>
              </a:rPr>
              <a:t>.</a:t>
            </a:r>
            <a:endParaRPr lang="en-US" sz="30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he-IL" sz="30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3000" b="1" dirty="0">
                <a:solidFill>
                  <a:schemeClr val="bg1"/>
                </a:solidFill>
              </a:rPr>
              <a:t> </a:t>
            </a:r>
            <a:r>
              <a:rPr lang="he-IL" sz="3000" b="1" dirty="0" smtClean="0">
                <a:solidFill>
                  <a:srgbClr val="92D050"/>
                </a:solidFill>
              </a:rPr>
              <a:t>זהו </a:t>
            </a:r>
            <a:r>
              <a:rPr lang="he-IL" sz="3000" b="1" dirty="0">
                <a:solidFill>
                  <a:srgbClr val="92D050"/>
                </a:solidFill>
              </a:rPr>
              <a:t>שלב הדגמה, </a:t>
            </a:r>
            <a:r>
              <a:rPr lang="he-IL" sz="3000" b="1" dirty="0" smtClean="0">
                <a:solidFill>
                  <a:srgbClr val="92D050"/>
                </a:solidFill>
              </a:rPr>
              <a:t>לאחריו </a:t>
            </a:r>
            <a:r>
              <a:rPr lang="he-IL" sz="3000" b="1" dirty="0">
                <a:solidFill>
                  <a:srgbClr val="92D050"/>
                </a:solidFill>
              </a:rPr>
              <a:t>יחל החלק המלא</a:t>
            </a:r>
            <a:r>
              <a:rPr lang="he-IL" sz="3000" b="1" dirty="0" smtClean="0">
                <a:solidFill>
                  <a:srgbClr val="92D050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sz="2800" b="1" dirty="0">
                <a:solidFill>
                  <a:schemeClr val="bg1"/>
                </a:solidFill>
              </a:rPr>
              <a:t>לחץ/י רווח כדי להמשיך.</a:t>
            </a:r>
            <a:endParaRPr lang="en-US" sz="28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3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16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chemeClr val="bg1"/>
                </a:solidFill>
                <a:cs typeface="+mn-cs"/>
              </a:rPr>
              <a:t>חלק 2: לחיצה על כפתור </a:t>
            </a:r>
            <a:r>
              <a:rPr lang="he-IL" sz="3600" b="1" dirty="0" smtClean="0">
                <a:solidFill>
                  <a:schemeClr val="bg1"/>
                </a:solidFill>
                <a:cs typeface="+mn-cs"/>
              </a:rPr>
              <a:t>בהופעת אות</a:t>
            </a:r>
            <a:endParaRPr lang="en-US" sz="24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he-IL" sz="3000" dirty="0">
                <a:solidFill>
                  <a:schemeClr val="bg1"/>
                </a:solidFill>
              </a:rPr>
              <a:t>בחלק זה תוצג תמונה אחת בכל צעד.</a:t>
            </a:r>
            <a:r>
              <a:rPr lang="en-US" sz="3000" dirty="0">
                <a:solidFill>
                  <a:schemeClr val="bg1"/>
                </a:solidFill>
              </a:rPr>
              <a:t/>
            </a:r>
            <a:br>
              <a:rPr lang="en-US" sz="3000" dirty="0">
                <a:solidFill>
                  <a:schemeClr val="bg1"/>
                </a:solidFill>
              </a:rPr>
            </a:br>
            <a:r>
              <a:rPr lang="he-IL" sz="3000" dirty="0">
                <a:solidFill>
                  <a:schemeClr val="bg1"/>
                </a:solidFill>
              </a:rPr>
              <a:t>בחלק מהצעדים יופיע אות ויזואלי. </a:t>
            </a:r>
            <a:r>
              <a:rPr lang="en-US" sz="3000" dirty="0">
                <a:solidFill>
                  <a:schemeClr val="bg1"/>
                </a:solidFill>
              </a:rPr>
              <a:t/>
            </a:r>
            <a:br>
              <a:rPr lang="en-US" sz="3000" dirty="0">
                <a:solidFill>
                  <a:schemeClr val="bg1"/>
                </a:solidFill>
              </a:rPr>
            </a:br>
            <a:r>
              <a:rPr lang="he-IL" sz="3000" dirty="0">
                <a:solidFill>
                  <a:schemeClr val="bg1"/>
                </a:solidFill>
              </a:rPr>
              <a:t>בהופעת האות, עליך ללחוץ </a:t>
            </a:r>
            <a:r>
              <a:rPr lang="he-IL" sz="3000" u="sng" dirty="0">
                <a:solidFill>
                  <a:schemeClr val="bg1"/>
                </a:solidFill>
              </a:rPr>
              <a:t>לפני</a:t>
            </a:r>
            <a:r>
              <a:rPr lang="he-IL" sz="3000" dirty="0">
                <a:solidFill>
                  <a:schemeClr val="bg1"/>
                </a:solidFill>
              </a:rPr>
              <a:t> שהתמונה נעלמת.</a:t>
            </a:r>
          </a:p>
          <a:p>
            <a:pPr marL="0" indent="0" algn="ctr" rtl="1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3000" dirty="0">
                <a:solidFill>
                  <a:schemeClr val="bg1"/>
                </a:solidFill>
              </a:rPr>
              <a:t>כדי למקסם את ההצלחה במשימה, </a:t>
            </a:r>
            <a:r>
              <a:rPr lang="en-US" sz="3000" dirty="0">
                <a:solidFill>
                  <a:schemeClr val="bg1"/>
                </a:solidFill>
              </a:rPr>
              <a:t/>
            </a:r>
            <a:br>
              <a:rPr lang="en-US" sz="3000" dirty="0">
                <a:solidFill>
                  <a:schemeClr val="bg1"/>
                </a:solidFill>
              </a:rPr>
            </a:br>
            <a:r>
              <a:rPr lang="he-IL" sz="3000" i="1" dirty="0">
                <a:solidFill>
                  <a:schemeClr val="bg1"/>
                </a:solidFill>
              </a:rPr>
              <a:t>י</a:t>
            </a:r>
            <a:r>
              <a:rPr lang="he-IL" sz="3000" u="sng" dirty="0">
                <a:solidFill>
                  <a:schemeClr val="bg1"/>
                </a:solidFill>
              </a:rPr>
              <a:t>ש להתרכז בתמונות</a:t>
            </a:r>
            <a:r>
              <a:rPr lang="he-IL" sz="3000" dirty="0">
                <a:solidFill>
                  <a:schemeClr val="bg1"/>
                </a:solidFill>
              </a:rPr>
              <a:t> תוך מתן קשב והמתנה לאות.</a:t>
            </a:r>
          </a:p>
          <a:p>
            <a:pPr marL="0" indent="0" algn="ctr" rtl="1">
              <a:buNone/>
            </a:pPr>
            <a:endParaRPr lang="he-IL" sz="14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3000" b="1" u="sng" dirty="0">
                <a:solidFill>
                  <a:schemeClr val="bg1"/>
                </a:solidFill>
              </a:rPr>
              <a:t>רק</a:t>
            </a:r>
            <a:r>
              <a:rPr lang="he-IL" sz="3000" b="1" dirty="0">
                <a:solidFill>
                  <a:schemeClr val="bg1"/>
                </a:solidFill>
              </a:rPr>
              <a:t> בהופעת האות, עליך ללחוץ על מקש ה-</a:t>
            </a:r>
            <a:r>
              <a:rPr lang="en-US" sz="3000" b="1" dirty="0">
                <a:solidFill>
                  <a:schemeClr val="bg1"/>
                </a:solidFill>
              </a:rPr>
              <a:t>‘B’</a:t>
            </a:r>
            <a:r>
              <a:rPr lang="he-IL" sz="3000" b="1" dirty="0">
                <a:solidFill>
                  <a:schemeClr val="bg1"/>
                </a:solidFill>
              </a:rPr>
              <a:t> במקלדת, מהר ככל הניתן עם אצבע המורה של יד </a:t>
            </a:r>
            <a:r>
              <a:rPr lang="he-IL" sz="3000" b="1" u="sng" dirty="0">
                <a:solidFill>
                  <a:schemeClr val="bg1"/>
                </a:solidFill>
              </a:rPr>
              <a:t>ימין</a:t>
            </a:r>
            <a:r>
              <a:rPr lang="he-IL" sz="3000" b="1" dirty="0">
                <a:solidFill>
                  <a:schemeClr val="bg1"/>
                </a:solidFill>
              </a:rPr>
              <a:t>.</a:t>
            </a:r>
            <a:endParaRPr lang="en-US" sz="30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he-IL" sz="30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3000" b="1" dirty="0" smtClean="0">
                <a:solidFill>
                  <a:srgbClr val="92D050"/>
                </a:solidFill>
              </a:rPr>
              <a:t>זהו החלק המלא.</a:t>
            </a:r>
          </a:p>
          <a:p>
            <a:pPr marL="0" indent="0" algn="ctr" rtl="1">
              <a:buNone/>
            </a:pPr>
            <a:r>
              <a:rPr lang="he-IL" sz="2800" b="1" dirty="0">
                <a:solidFill>
                  <a:schemeClr val="bg1"/>
                </a:solidFill>
              </a:rPr>
              <a:t>לחץ/י רווח כדי להמשיך.</a:t>
            </a:r>
            <a:endParaRPr lang="en-US" sz="28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3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09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Autofit/>
          </a:bodyPr>
          <a:lstStyle/>
          <a:p>
            <a:r>
              <a:rPr lang="he-IL" sz="3800" b="1" dirty="0">
                <a:solidFill>
                  <a:schemeClr val="bg1"/>
                </a:solidFill>
                <a:cs typeface="+mn-cs"/>
              </a:rPr>
              <a:t>חלק 3: </a:t>
            </a:r>
            <a:r>
              <a:rPr lang="he-IL" sz="3800" b="1" dirty="0" smtClean="0">
                <a:solidFill>
                  <a:schemeClr val="bg1"/>
                </a:solidFill>
                <a:cs typeface="+mn-cs"/>
              </a:rPr>
              <a:t>הפסקה</a:t>
            </a:r>
            <a:endParaRPr lang="en-US" sz="38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rtl="1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כעת</a:t>
            </a:r>
            <a:r>
              <a:rPr lang="he-IL" dirty="0">
                <a:solidFill>
                  <a:schemeClr val="bg1"/>
                </a:solidFill>
              </a:rPr>
              <a:t>, ניתן לך הפסקה קצרה לנוח.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בזמן </a:t>
            </a:r>
            <a:r>
              <a:rPr lang="he-IL" dirty="0">
                <a:solidFill>
                  <a:schemeClr val="bg1"/>
                </a:solidFill>
              </a:rPr>
              <a:t>זה נבקש ממך </a:t>
            </a:r>
            <a:r>
              <a:rPr lang="he-IL" dirty="0" smtClean="0">
                <a:solidFill>
                  <a:schemeClr val="bg1"/>
                </a:solidFill>
              </a:rPr>
              <a:t>להשלים מטלה קצרה.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he-IL" sz="3800" b="1" dirty="0">
                <a:solidFill>
                  <a:schemeClr val="bg1"/>
                </a:solidFill>
                <a:cs typeface="+mn-cs"/>
              </a:rPr>
              <a:t>חלק 4: בחירה בין שתי </a:t>
            </a:r>
            <a:r>
              <a:rPr lang="he-IL" sz="3800" b="1" dirty="0" smtClean="0">
                <a:solidFill>
                  <a:schemeClr val="bg1"/>
                </a:solidFill>
                <a:cs typeface="+mn-cs"/>
              </a:rPr>
              <a:t>תמונות - הדגמה</a:t>
            </a:r>
            <a:endParaRPr lang="en-US" sz="38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066800"/>
            <a:ext cx="9220200" cy="5791200"/>
          </a:xfrm>
        </p:spPr>
        <p:txBody>
          <a:bodyPr>
            <a:normAutofit fontScale="92500" lnSpcReduction="1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חלק זה דומה לחלק הראשון של הניסוי.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שתי תמונות </a:t>
            </a:r>
            <a:r>
              <a:rPr lang="he-IL" dirty="0" smtClean="0">
                <a:solidFill>
                  <a:schemeClr val="bg1"/>
                </a:solidFill>
              </a:rPr>
              <a:t>תופענה על </a:t>
            </a:r>
            <a:r>
              <a:rPr lang="he-IL" dirty="0">
                <a:solidFill>
                  <a:schemeClr val="bg1"/>
                </a:solidFill>
              </a:rPr>
              <a:t>המסך בכל פעם,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ותבקש/י לבחור בתמונה שמוצאת חן בעיניך יותר.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לרשותך </a:t>
            </a:r>
            <a:r>
              <a:rPr lang="he-IL" dirty="0" smtClean="0">
                <a:solidFill>
                  <a:schemeClr val="bg1"/>
                </a:solidFill>
              </a:rPr>
              <a:t>1.5 </a:t>
            </a:r>
            <a:r>
              <a:rPr lang="he-IL" dirty="0">
                <a:solidFill>
                  <a:schemeClr val="bg1"/>
                </a:solidFill>
              </a:rPr>
              <a:t>שניות לביצוע הבחירה, </a:t>
            </a:r>
            <a:r>
              <a:rPr lang="he-IL" dirty="0" smtClean="0">
                <a:solidFill>
                  <a:schemeClr val="bg1"/>
                </a:solidFill>
              </a:rPr>
              <a:t>לכן בחר/י </a:t>
            </a:r>
            <a:r>
              <a:rPr lang="he-IL" dirty="0">
                <a:solidFill>
                  <a:schemeClr val="bg1"/>
                </a:solidFill>
              </a:rPr>
              <a:t>במהירות.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יש ללחוץ על המקשים באמצעות אצבע המורה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והאצבע האמצעית של </a:t>
            </a:r>
            <a:r>
              <a:rPr lang="he-IL" u="sng" dirty="0">
                <a:solidFill>
                  <a:schemeClr val="bg1"/>
                </a:solidFill>
              </a:rPr>
              <a:t>יד ימין</a:t>
            </a:r>
            <a:r>
              <a:rPr lang="he-IL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b="1" dirty="0">
                <a:solidFill>
                  <a:schemeClr val="bg1"/>
                </a:solidFill>
              </a:rPr>
              <a:t>‘I'</a:t>
            </a:r>
            <a:r>
              <a:rPr lang="he-IL" b="1" dirty="0">
                <a:solidFill>
                  <a:schemeClr val="bg1"/>
                </a:solidFill>
              </a:rPr>
              <a:t> או </a:t>
            </a:r>
            <a:r>
              <a:rPr lang="en-US" b="1" dirty="0">
                <a:solidFill>
                  <a:schemeClr val="bg1"/>
                </a:solidFill>
              </a:rPr>
              <a:t>‘U'</a:t>
            </a:r>
            <a:r>
              <a:rPr lang="he-IL" b="1" dirty="0">
                <a:solidFill>
                  <a:schemeClr val="bg1"/>
                </a:solidFill>
              </a:rPr>
              <a:t> </a:t>
            </a:r>
            <a:r>
              <a:rPr lang="he-IL" b="1" dirty="0" smtClean="0">
                <a:solidFill>
                  <a:schemeClr val="bg1"/>
                </a:solidFill>
              </a:rPr>
              <a:t>במקלדת, </a:t>
            </a:r>
            <a:r>
              <a:rPr lang="he-IL" b="1" dirty="0">
                <a:solidFill>
                  <a:schemeClr val="bg1"/>
                </a:solidFill>
              </a:rPr>
              <a:t>בכדי 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 smtClean="0">
                <a:solidFill>
                  <a:srgbClr val="92D050"/>
                </a:solidFill>
              </a:rPr>
              <a:t>זהו שלב הדגמה, ולאחריו יחל החלק </a:t>
            </a:r>
            <a:r>
              <a:rPr lang="he-IL" b="1" dirty="0">
                <a:solidFill>
                  <a:srgbClr val="92D050"/>
                </a:solidFill>
              </a:rPr>
              <a:t>המלא</a:t>
            </a:r>
            <a:r>
              <a:rPr lang="he-IL" b="1" dirty="0" smtClean="0">
                <a:solidFill>
                  <a:srgbClr val="92D050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לחץ/י רווח כדי להמשיך.</a:t>
            </a:r>
            <a:endParaRPr lang="en-US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he-IL" b="1" dirty="0" smtClean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endParaRPr lang="he-IL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7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rmAutofit/>
          </a:bodyPr>
          <a:lstStyle/>
          <a:p>
            <a:r>
              <a:rPr lang="he-IL" sz="3800" b="1" dirty="0">
                <a:solidFill>
                  <a:schemeClr val="bg1"/>
                </a:solidFill>
                <a:cs typeface="+mn-cs"/>
              </a:rPr>
              <a:t>חלק 4: בחירה בין שתי </a:t>
            </a:r>
            <a:r>
              <a:rPr lang="he-IL" sz="3800" b="1" dirty="0" smtClean="0">
                <a:solidFill>
                  <a:schemeClr val="bg1"/>
                </a:solidFill>
                <a:cs typeface="+mn-cs"/>
              </a:rPr>
              <a:t>תמונות</a:t>
            </a:r>
            <a:endParaRPr lang="en-US" sz="38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791200"/>
          </a:xfrm>
        </p:spPr>
        <p:txBody>
          <a:bodyPr>
            <a:normAutofit fontScale="92500" lnSpcReduction="2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חלק זה דומה לחלק הראשון של הניסוי.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שתי תמונות </a:t>
            </a:r>
            <a:r>
              <a:rPr lang="he-IL" dirty="0" smtClean="0">
                <a:solidFill>
                  <a:schemeClr val="bg1"/>
                </a:solidFill>
              </a:rPr>
              <a:t>תופענה על </a:t>
            </a:r>
            <a:r>
              <a:rPr lang="he-IL" dirty="0">
                <a:solidFill>
                  <a:schemeClr val="bg1"/>
                </a:solidFill>
              </a:rPr>
              <a:t>המסך בכל פעם,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ותבקש/י לבחור בתמונה שמוצאת חן בעיניך יותר.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לרשותך 1.5 שניות לביצוע הבחירה, </a:t>
            </a:r>
            <a:r>
              <a:rPr lang="he-IL" dirty="0" smtClean="0">
                <a:solidFill>
                  <a:schemeClr val="bg1"/>
                </a:solidFill>
              </a:rPr>
              <a:t>לכן בחר/י </a:t>
            </a:r>
            <a:r>
              <a:rPr lang="he-IL" dirty="0">
                <a:solidFill>
                  <a:schemeClr val="bg1"/>
                </a:solidFill>
              </a:rPr>
              <a:t>במהירות</a:t>
            </a:r>
            <a:r>
              <a:rPr lang="he-IL" dirty="0" smtClean="0">
                <a:solidFill>
                  <a:schemeClr val="bg1"/>
                </a:solidFill>
              </a:rPr>
              <a:t>.</a:t>
            </a:r>
            <a:endParaRPr lang="he-IL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יש ללחוץ על המקשים באמצעות אצבע המורה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והאצבע האמצעית של </a:t>
            </a:r>
            <a:r>
              <a:rPr lang="he-IL" u="sng" dirty="0">
                <a:solidFill>
                  <a:schemeClr val="bg1"/>
                </a:solidFill>
              </a:rPr>
              <a:t>יד </a:t>
            </a:r>
            <a:r>
              <a:rPr lang="he-IL" u="sng" dirty="0" smtClean="0">
                <a:solidFill>
                  <a:schemeClr val="bg1"/>
                </a:solidFill>
              </a:rPr>
              <a:t>ימין</a:t>
            </a:r>
            <a:r>
              <a:rPr lang="he-IL" dirty="0" smtClean="0">
                <a:solidFill>
                  <a:schemeClr val="bg1"/>
                </a:solidFill>
              </a:rPr>
              <a:t>.</a:t>
            </a:r>
            <a:endParaRPr lang="he-IL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8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 smtClean="0">
                <a:solidFill>
                  <a:schemeClr val="bg1"/>
                </a:solidFill>
              </a:rPr>
              <a:t>הגב/י </a:t>
            </a:r>
            <a:r>
              <a:rPr lang="he-IL" b="1" dirty="0">
                <a:solidFill>
                  <a:schemeClr val="bg1"/>
                </a:solidFill>
              </a:rPr>
              <a:t>באמצעות לחיצה על המקשים </a:t>
            </a:r>
            <a:r>
              <a:rPr lang="en-US" b="1" dirty="0">
                <a:solidFill>
                  <a:schemeClr val="bg1"/>
                </a:solidFill>
              </a:rPr>
              <a:t>‘I'</a:t>
            </a:r>
            <a:r>
              <a:rPr lang="he-IL" b="1" dirty="0">
                <a:solidFill>
                  <a:schemeClr val="bg1"/>
                </a:solidFill>
              </a:rPr>
              <a:t> או </a:t>
            </a:r>
            <a:r>
              <a:rPr lang="en-US" b="1" dirty="0">
                <a:solidFill>
                  <a:schemeClr val="bg1"/>
                </a:solidFill>
              </a:rPr>
              <a:t>‘U'</a:t>
            </a:r>
            <a:r>
              <a:rPr lang="he-IL" b="1" dirty="0">
                <a:solidFill>
                  <a:schemeClr val="bg1"/>
                </a:solidFill>
              </a:rPr>
              <a:t> </a:t>
            </a:r>
            <a:r>
              <a:rPr lang="he-IL" b="1" dirty="0" smtClean="0">
                <a:solidFill>
                  <a:schemeClr val="bg1"/>
                </a:solidFill>
              </a:rPr>
              <a:t>במקלדת, </a:t>
            </a:r>
            <a:r>
              <a:rPr lang="he-IL" b="1" dirty="0">
                <a:solidFill>
                  <a:schemeClr val="bg1"/>
                </a:solidFill>
              </a:rPr>
              <a:t>בכדי לבחור בתמונה הימנית או השמאלית, בהתאמה</a:t>
            </a:r>
            <a:r>
              <a:rPr lang="he-IL" b="1" dirty="0" smtClean="0">
                <a:solidFill>
                  <a:schemeClr val="bg1"/>
                </a:solidFill>
              </a:rPr>
              <a:t>.</a:t>
            </a:r>
            <a:endParaRPr lang="he-IL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he-IL" sz="600" dirty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r>
              <a:rPr lang="he-IL" b="1" dirty="0" smtClean="0">
                <a:solidFill>
                  <a:srgbClr val="92D050"/>
                </a:solidFill>
              </a:rPr>
              <a:t>זהו החלק המלא.</a:t>
            </a:r>
          </a:p>
          <a:p>
            <a:pPr marL="0" indent="0" algn="ctr" rtl="1">
              <a:buNone/>
            </a:pPr>
            <a:endParaRPr lang="he-IL" sz="600" dirty="0" smtClean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r>
              <a:rPr lang="he-IL" u="sng" dirty="0" smtClean="0">
                <a:solidFill>
                  <a:schemeClr val="bg1"/>
                </a:solidFill>
              </a:rPr>
              <a:t>שים/י </a:t>
            </a:r>
            <a:r>
              <a:rPr lang="he-IL" u="sng" dirty="0">
                <a:solidFill>
                  <a:schemeClr val="bg1"/>
                </a:solidFill>
              </a:rPr>
              <a:t>לב שמידי פעם התוכנה נעצרת ומאתחלת את עצמה. </a:t>
            </a:r>
            <a:r>
              <a:rPr lang="en-US" u="sng" dirty="0">
                <a:solidFill>
                  <a:schemeClr val="bg1"/>
                </a:solidFill>
              </a:rPr>
              <a:t/>
            </a:r>
            <a:br>
              <a:rPr lang="en-US" u="sng" dirty="0">
                <a:solidFill>
                  <a:schemeClr val="bg1"/>
                </a:solidFill>
              </a:rPr>
            </a:br>
            <a:r>
              <a:rPr lang="he-IL" u="sng" dirty="0">
                <a:solidFill>
                  <a:schemeClr val="bg1"/>
                </a:solidFill>
              </a:rPr>
              <a:t>בזמן זה, אנא המתן/י בסבלנות להמשך הניסוי</a:t>
            </a:r>
            <a:r>
              <a:rPr lang="he-IL" u="sng" dirty="0" smtClean="0">
                <a:solidFill>
                  <a:schemeClr val="bg1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לחץ/י רווח כדי להמשיך</a:t>
            </a:r>
            <a:r>
              <a:rPr lang="he-IL" b="1" dirty="0" smtClean="0">
                <a:solidFill>
                  <a:schemeClr val="bg1"/>
                </a:solidFill>
              </a:rPr>
              <a:t>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05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3800" b="1" dirty="0">
                <a:solidFill>
                  <a:schemeClr val="bg1"/>
                </a:solidFill>
                <a:cs typeface="+mn-cs"/>
              </a:rPr>
              <a:t>חלק 5: </a:t>
            </a:r>
            <a:r>
              <a:rPr lang="he-IL" sz="3800" b="1" dirty="0" smtClean="0">
                <a:solidFill>
                  <a:schemeClr val="bg1"/>
                </a:solidFill>
                <a:cs typeface="+mn-cs"/>
              </a:rPr>
              <a:t>זיכרון, </a:t>
            </a:r>
            <a:r>
              <a:rPr lang="he-IL" sz="3800" b="1" dirty="0">
                <a:solidFill>
                  <a:schemeClr val="bg1"/>
                </a:solidFill>
                <a:cs typeface="+mn-cs"/>
              </a:rPr>
              <a:t>היה/לא </a:t>
            </a:r>
            <a:r>
              <a:rPr lang="he-IL" sz="3800" b="1" dirty="0" smtClean="0">
                <a:solidFill>
                  <a:schemeClr val="bg1"/>
                </a:solidFill>
                <a:cs typeface="+mn-cs"/>
              </a:rPr>
              <a:t>היה</a:t>
            </a:r>
            <a:endParaRPr lang="en-US" sz="38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he-IL" sz="3000" dirty="0" smtClean="0">
                <a:solidFill>
                  <a:schemeClr val="bg1"/>
                </a:solidFill>
              </a:rPr>
              <a:t>היזכר/י במטלה שביצעת קודם עם האות </a:t>
            </a:r>
            <a:r>
              <a:rPr lang="he-IL" sz="3000" dirty="0" err="1" smtClean="0">
                <a:solidFill>
                  <a:schemeClr val="bg1"/>
                </a:solidFill>
              </a:rPr>
              <a:t>הויזואלי</a:t>
            </a:r>
            <a:r>
              <a:rPr lang="he-IL" sz="3000" dirty="0" smtClean="0">
                <a:solidFill>
                  <a:schemeClr val="bg1"/>
                </a:solidFill>
              </a:rPr>
              <a:t>. </a:t>
            </a:r>
          </a:p>
          <a:p>
            <a:pPr marL="0" indent="0" algn="ctr" rtl="1">
              <a:buNone/>
            </a:pPr>
            <a:r>
              <a:rPr lang="he-IL" sz="3000" dirty="0" smtClean="0">
                <a:solidFill>
                  <a:schemeClr val="bg1"/>
                </a:solidFill>
              </a:rPr>
              <a:t>תוצגנה </a:t>
            </a:r>
            <a:r>
              <a:rPr lang="he-IL" sz="3000" dirty="0">
                <a:solidFill>
                  <a:schemeClr val="bg1"/>
                </a:solidFill>
              </a:rPr>
              <a:t>לך </a:t>
            </a:r>
            <a:r>
              <a:rPr lang="he-IL" sz="3000" dirty="0" smtClean="0">
                <a:solidFill>
                  <a:schemeClr val="bg1"/>
                </a:solidFill>
              </a:rPr>
              <a:t>תמונות דומות לאלו שהופיעו במטלה,</a:t>
            </a:r>
            <a:r>
              <a:rPr lang="en-US" sz="3000" dirty="0" smtClean="0">
                <a:solidFill>
                  <a:schemeClr val="bg1"/>
                </a:solidFill>
              </a:rPr>
              <a:t/>
            </a:r>
            <a:br>
              <a:rPr lang="en-US" sz="3000" dirty="0" smtClean="0">
                <a:solidFill>
                  <a:schemeClr val="bg1"/>
                </a:solidFill>
              </a:rPr>
            </a:br>
            <a:r>
              <a:rPr lang="he-IL" sz="3000" dirty="0" smtClean="0">
                <a:solidFill>
                  <a:schemeClr val="bg1"/>
                </a:solidFill>
              </a:rPr>
              <a:t>תמונה אחת בכל פעם, ונבקש ממך להיזכר</a:t>
            </a:r>
            <a:r>
              <a:rPr lang="en-US" sz="3000" dirty="0">
                <a:solidFill>
                  <a:schemeClr val="bg1"/>
                </a:solidFill>
              </a:rPr>
              <a:t/>
            </a:r>
            <a:br>
              <a:rPr lang="en-US" sz="3000" dirty="0">
                <a:solidFill>
                  <a:schemeClr val="bg1"/>
                </a:solidFill>
              </a:rPr>
            </a:br>
            <a:r>
              <a:rPr lang="he-IL" sz="3000" dirty="0" smtClean="0">
                <a:solidFill>
                  <a:schemeClr val="bg1"/>
                </a:solidFill>
              </a:rPr>
              <a:t>האם התמונה הופיעה קודם לכן, כן </a:t>
            </a:r>
            <a:r>
              <a:rPr lang="he-IL" sz="3000" dirty="0">
                <a:solidFill>
                  <a:schemeClr val="bg1"/>
                </a:solidFill>
              </a:rPr>
              <a:t>(</a:t>
            </a:r>
            <a:r>
              <a:rPr lang="en-US" sz="3000" dirty="0">
                <a:solidFill>
                  <a:schemeClr val="bg1"/>
                </a:solidFill>
              </a:rPr>
              <a:t>Yes</a:t>
            </a:r>
            <a:r>
              <a:rPr lang="he-IL" sz="3000" dirty="0">
                <a:solidFill>
                  <a:schemeClr val="bg1"/>
                </a:solidFill>
              </a:rPr>
              <a:t>) </a:t>
            </a:r>
            <a:r>
              <a:rPr lang="he-IL" sz="3000" dirty="0" smtClean="0">
                <a:solidFill>
                  <a:schemeClr val="bg1"/>
                </a:solidFill>
              </a:rPr>
              <a:t>או </a:t>
            </a:r>
            <a:r>
              <a:rPr lang="he-IL" sz="3000" dirty="0">
                <a:solidFill>
                  <a:schemeClr val="bg1"/>
                </a:solidFill>
              </a:rPr>
              <a:t>לא (</a:t>
            </a:r>
            <a:r>
              <a:rPr lang="en-US" sz="3000" dirty="0">
                <a:solidFill>
                  <a:schemeClr val="bg1"/>
                </a:solidFill>
              </a:rPr>
              <a:t>No</a:t>
            </a:r>
            <a:r>
              <a:rPr lang="he-IL" sz="3000" dirty="0" smtClean="0">
                <a:solidFill>
                  <a:schemeClr val="bg1"/>
                </a:solidFill>
              </a:rPr>
              <a:t>). </a:t>
            </a:r>
          </a:p>
          <a:p>
            <a:pPr marL="0" indent="0" algn="ctr" rtl="1">
              <a:buNone/>
            </a:pPr>
            <a:r>
              <a:rPr lang="he-IL" sz="3000" dirty="0">
                <a:solidFill>
                  <a:schemeClr val="bg1"/>
                </a:solidFill>
              </a:rPr>
              <a:t>יש ללחוץ על המקשים באמצעות אצבע המורה</a:t>
            </a:r>
            <a:r>
              <a:rPr lang="en-US" sz="3000" dirty="0">
                <a:solidFill>
                  <a:schemeClr val="bg1"/>
                </a:solidFill>
              </a:rPr>
              <a:t/>
            </a:r>
            <a:br>
              <a:rPr lang="en-US" sz="3000" dirty="0">
                <a:solidFill>
                  <a:schemeClr val="bg1"/>
                </a:solidFill>
              </a:rPr>
            </a:br>
            <a:r>
              <a:rPr lang="he-IL" sz="3000" dirty="0">
                <a:solidFill>
                  <a:schemeClr val="bg1"/>
                </a:solidFill>
              </a:rPr>
              <a:t>והאצבע האמצעית של </a:t>
            </a:r>
            <a:r>
              <a:rPr lang="he-IL" sz="3000" u="sng" dirty="0">
                <a:solidFill>
                  <a:schemeClr val="bg1"/>
                </a:solidFill>
              </a:rPr>
              <a:t>יד ימין</a:t>
            </a:r>
            <a:r>
              <a:rPr lang="he-IL" sz="3000" dirty="0" smtClean="0">
                <a:solidFill>
                  <a:schemeClr val="bg1"/>
                </a:solidFill>
              </a:rPr>
              <a:t>.</a:t>
            </a:r>
          </a:p>
          <a:p>
            <a:pPr marL="0" indent="0" algn="ctr" rtl="1">
              <a:buNone/>
            </a:pPr>
            <a:endParaRPr lang="en-US" sz="2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3000" b="1" dirty="0" smtClean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sz="3000" b="1" dirty="0" smtClean="0">
                <a:solidFill>
                  <a:schemeClr val="bg1"/>
                </a:solidFill>
              </a:rPr>
              <a:t>‘I'</a:t>
            </a:r>
            <a:r>
              <a:rPr lang="he-IL" sz="3000" b="1" dirty="0" smtClean="0">
                <a:solidFill>
                  <a:schemeClr val="bg1"/>
                </a:solidFill>
              </a:rPr>
              <a:t> או </a:t>
            </a:r>
            <a:r>
              <a:rPr lang="en-US" sz="3000" b="1" dirty="0" smtClean="0">
                <a:solidFill>
                  <a:schemeClr val="bg1"/>
                </a:solidFill>
              </a:rPr>
              <a:t>‘U' </a:t>
            </a:r>
            <a:r>
              <a:rPr lang="he-IL" sz="3000" b="1" dirty="0" smtClean="0">
                <a:solidFill>
                  <a:schemeClr val="bg1"/>
                </a:solidFill>
              </a:rPr>
              <a:t> במקלדת, בכדי לציין האם התמונה הוצגה או לא הוצגה קודם לכן, </a:t>
            </a:r>
            <a:r>
              <a:rPr lang="he-IL" sz="3000" b="1" u="sng" dirty="0" smtClean="0">
                <a:solidFill>
                  <a:schemeClr val="bg1"/>
                </a:solidFill>
              </a:rPr>
              <a:t>בהתאם להנחיות בהמשך</a:t>
            </a:r>
            <a:r>
              <a:rPr lang="he-IL" sz="3000" b="1" dirty="0" smtClean="0">
                <a:solidFill>
                  <a:schemeClr val="bg1"/>
                </a:solidFill>
              </a:rPr>
              <a:t>.</a:t>
            </a:r>
            <a:r>
              <a:rPr lang="he-IL" sz="3000" dirty="0" smtClean="0">
                <a:solidFill>
                  <a:schemeClr val="bg1"/>
                </a:solidFill>
              </a:rPr>
              <a:t> </a:t>
            </a:r>
          </a:p>
          <a:p>
            <a:pPr marL="0" indent="0" algn="ctr" rtl="1">
              <a:buNone/>
            </a:pPr>
            <a:endParaRPr lang="he-IL" sz="1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3000" b="1" dirty="0" smtClean="0">
                <a:solidFill>
                  <a:srgbClr val="92D050"/>
                </a:solidFill>
              </a:rPr>
              <a:t>שים/י לב כי בחלק זה אין הדגמה. זהו החלק המלא.</a:t>
            </a:r>
          </a:p>
          <a:p>
            <a:pPr marL="0" indent="0" algn="ctr" rtl="1">
              <a:buNone/>
            </a:pPr>
            <a:r>
              <a:rPr lang="he-IL" sz="2800" b="1" dirty="0">
                <a:solidFill>
                  <a:schemeClr val="bg1"/>
                </a:solidFill>
              </a:rPr>
              <a:t>לחץ/י רווח כדי להמשיך.</a:t>
            </a:r>
            <a:endParaRPr lang="en-US" sz="28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3000" b="1" dirty="0" smtClean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8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197</Words>
  <Application>Microsoft Office PowerPoint</Application>
  <PresentationFormat>On-screen Show (4:3)</PresentationFormat>
  <Paragraphs>99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הנחיות הניסוי</vt:lpstr>
      <vt:lpstr> חלק 1: בחירה בין שתי תמונות - הדגמה</vt:lpstr>
      <vt:lpstr> חלק 1: בחירה בין שתי תמונות</vt:lpstr>
      <vt:lpstr>חלק 2: לחיצה על כפתור בהופעת אות - הדגמה </vt:lpstr>
      <vt:lpstr>חלק 2: לחיצה על כפתור בהופעת אות</vt:lpstr>
      <vt:lpstr>חלק 3: הפסקה</vt:lpstr>
      <vt:lpstr>חלק 4: בחירה בין שתי תמונות - הדגמה</vt:lpstr>
      <vt:lpstr>חלק 4: בחירה בין שתי תמונות</vt:lpstr>
      <vt:lpstr>חלק 5: זיכרון, היה/לא היה</vt:lpstr>
      <vt:lpstr>חלק 6 זיכרון: היה אות ויזואלי/לא היה</vt:lpstr>
      <vt:lpstr>עליך לבחור מהר יותר!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Gutentag</dc:creator>
  <cp:lastModifiedBy>Tony Gutentag</cp:lastModifiedBy>
  <cp:revision>26</cp:revision>
  <dcterms:created xsi:type="dcterms:W3CDTF">2015-04-14T07:47:41Z</dcterms:created>
  <dcterms:modified xsi:type="dcterms:W3CDTF">2015-12-29T21:03:25Z</dcterms:modified>
</cp:coreProperties>
</file>