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60" r:id="rId7"/>
    <p:sldId id="259" r:id="rId8"/>
    <p:sldId id="258" r:id="rId9"/>
    <p:sldId id="263" r:id="rId10"/>
    <p:sldId id="261" r:id="rId11"/>
    <p:sldId id="265" r:id="rId12"/>
    <p:sldId id="26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nl-NL"/>
              <a:t>Klik om stijl te bewerken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A4B53A7-3209-46A6-9454-F38EAC8F11E7}" type="datetimeFigureOut">
              <a:rPr lang="en-US" smtClean="0"/>
              <a:pPr/>
              <a:t>10/3/2022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7982122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10/3/2022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71611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10/3/2022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229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10/3/2022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5582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nl-NL"/>
              <a:t>Klik om stijl te bewerken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A4B53A7-3209-46A6-9454-F38EAC8F11E7}" type="datetimeFigureOut">
              <a:rPr lang="en-US" smtClean="0"/>
              <a:pPr/>
              <a:t>10/3/2022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06123485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pPr/>
              <a:t>10/3/2022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79671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10/3/2022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16941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pPr/>
              <a:t>10/3/2022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23468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pPr/>
              <a:t>10/3/2022</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35139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nl-NL"/>
              <a:t>Klik om stijl te bewerken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8" name="Date Placeholder 7"/>
          <p:cNvSpPr>
            <a:spLocks noGrp="1"/>
          </p:cNvSpPr>
          <p:nvPr>
            <p:ph type="dt" sz="half" idx="10"/>
          </p:nvPr>
        </p:nvSpPr>
        <p:spPr/>
        <p:txBody>
          <a:bodyPr/>
          <a:lstStyle/>
          <a:p>
            <a:fld id="{6A4B53A7-3209-46A6-9454-F38EAC8F11E7}" type="datetimeFigureOut">
              <a:rPr lang="en-US" smtClean="0"/>
              <a:pPr/>
              <a:t>10/3/2022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7CE633F-9882-4A5C-83A2-1109D0C73261}"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740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nl-NL"/>
              <a:t>Klik om stijl te bewerken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A4B53A7-3209-46A6-9454-F38EAC8F11E7}" type="datetimeFigureOut">
              <a:rPr lang="en-US" smtClean="0"/>
              <a:pPr/>
              <a:t>10/3/2022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7CE633F-9882-4A5C-83A2-1109D0C73261}"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274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A4B53A7-3209-46A6-9454-F38EAC8F11E7}" type="datetimeFigureOut">
              <a:rPr lang="en-US" smtClean="0"/>
              <a:pPr/>
              <a:t>10/3/2022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6634142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he exterior of a honeycomb building design">
            <a:extLst>
              <a:ext uri="{FF2B5EF4-FFF2-40B4-BE49-F238E27FC236}">
                <a16:creationId xmlns:a16="http://schemas.microsoft.com/office/drawing/2014/main" id="{C83017A6-0A12-DC9A-8FE3-B1BDA7A8DBA5}"/>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el 1">
            <a:extLst>
              <a:ext uri="{FF2B5EF4-FFF2-40B4-BE49-F238E27FC236}">
                <a16:creationId xmlns:a16="http://schemas.microsoft.com/office/drawing/2014/main" id="{CC78FEFC-8174-7EDC-1DAF-360B780E5539}"/>
              </a:ext>
            </a:extLst>
          </p:cNvPr>
          <p:cNvSpPr>
            <a:spLocks noGrp="1"/>
          </p:cNvSpPr>
          <p:nvPr>
            <p:ph type="ctrTitle"/>
          </p:nvPr>
        </p:nvSpPr>
        <p:spPr>
          <a:xfrm>
            <a:off x="1561708" y="2091263"/>
            <a:ext cx="9068586" cy="2461504"/>
          </a:xfrm>
        </p:spPr>
        <p:txBody>
          <a:bodyPr>
            <a:normAutofit/>
          </a:bodyPr>
          <a:lstStyle/>
          <a:p>
            <a:r>
              <a:rPr lang="nl-NL" dirty="0"/>
              <a:t>Façade </a:t>
            </a:r>
            <a:r>
              <a:rPr lang="nl-NL" dirty="0" err="1"/>
              <a:t>Pattern</a:t>
            </a:r>
            <a:endParaRPr lang="en-GB" dirty="0"/>
          </a:p>
        </p:txBody>
      </p:sp>
      <p:sp>
        <p:nvSpPr>
          <p:cNvPr id="7" name="Ondertitel 6">
            <a:extLst>
              <a:ext uri="{FF2B5EF4-FFF2-40B4-BE49-F238E27FC236}">
                <a16:creationId xmlns:a16="http://schemas.microsoft.com/office/drawing/2014/main" id="{78A31851-3004-BC9E-E320-2DFAFD4AAC80}"/>
              </a:ext>
            </a:extLst>
          </p:cNvPr>
          <p:cNvSpPr>
            <a:spLocks noGrp="1"/>
          </p:cNvSpPr>
          <p:nvPr>
            <p:ph type="subTitle" idx="1"/>
          </p:nvPr>
        </p:nvSpPr>
        <p:spPr>
          <a:xfrm>
            <a:off x="1561708" y="4623127"/>
            <a:ext cx="9070848" cy="457201"/>
          </a:xfrm>
        </p:spPr>
        <p:txBody>
          <a:bodyPr>
            <a:normAutofit/>
          </a:bodyPr>
          <a:lstStyle/>
          <a:p>
            <a:pPr>
              <a:spcAft>
                <a:spcPts val="600"/>
              </a:spcAft>
            </a:pPr>
            <a:r>
              <a:rPr lang="nl-NL" dirty="0" err="1"/>
              <a:t>Structural</a:t>
            </a:r>
            <a:r>
              <a:rPr lang="nl-NL" dirty="0"/>
              <a:t> design </a:t>
            </a:r>
            <a:r>
              <a:rPr lang="nl-NL" dirty="0" err="1"/>
              <a:t>pattern</a:t>
            </a:r>
            <a:endParaRPr lang="en-GB" dirty="0"/>
          </a:p>
        </p:txBody>
      </p:sp>
      <p:sp>
        <p:nvSpPr>
          <p:cNvPr id="17" name="Rectangle 1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7955971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700"/>
                                        <p:tgtEl>
                                          <p:spTgt spid="7">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mo - Free computer icons">
            <a:extLst>
              <a:ext uri="{FF2B5EF4-FFF2-40B4-BE49-F238E27FC236}">
                <a16:creationId xmlns:a16="http://schemas.microsoft.com/office/drawing/2014/main" id="{EB314DAC-EE6E-8600-D293-26BA32FBF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46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AE9B2A-9245-5B69-5DFC-9A719BE576F0}"/>
              </a:ext>
            </a:extLst>
          </p:cNvPr>
          <p:cNvSpPr>
            <a:spLocks noGrp="1"/>
          </p:cNvSpPr>
          <p:nvPr>
            <p:ph type="title"/>
          </p:nvPr>
        </p:nvSpPr>
        <p:spPr/>
        <p:txBody>
          <a:bodyPr/>
          <a:lstStyle/>
          <a:p>
            <a:r>
              <a:rPr lang="nl-NL" dirty="0"/>
              <a:t>Doel van het Façade </a:t>
            </a:r>
            <a:r>
              <a:rPr lang="nl-NL" dirty="0" err="1"/>
              <a:t>Pattern</a:t>
            </a:r>
            <a:endParaRPr lang="en-GB" dirty="0"/>
          </a:p>
        </p:txBody>
      </p:sp>
      <p:sp>
        <p:nvSpPr>
          <p:cNvPr id="3" name="Tijdelijke aanduiding voor inhoud 2">
            <a:extLst>
              <a:ext uri="{FF2B5EF4-FFF2-40B4-BE49-F238E27FC236}">
                <a16:creationId xmlns:a16="http://schemas.microsoft.com/office/drawing/2014/main" id="{E42DB6DF-0172-A04D-A696-F65DEFF3B848}"/>
              </a:ext>
            </a:extLst>
          </p:cNvPr>
          <p:cNvSpPr>
            <a:spLocks noGrp="1"/>
          </p:cNvSpPr>
          <p:nvPr>
            <p:ph idx="1"/>
          </p:nvPr>
        </p:nvSpPr>
        <p:spPr/>
        <p:txBody>
          <a:bodyPr/>
          <a:lstStyle/>
          <a:p>
            <a:r>
              <a:rPr lang="nl-NL" dirty="0"/>
              <a:t>Façade fungeert als mediator </a:t>
            </a:r>
            <a:r>
              <a:rPr lang="nl-NL" dirty="0">
                <a:sym typeface="Wingdings" panose="05000000000000000000" pitchFamily="2" charset="2"/>
              </a:rPr>
              <a:t> Client communiceert met mediator</a:t>
            </a:r>
            <a:endParaRPr lang="nl-NL" dirty="0"/>
          </a:p>
          <a:p>
            <a:r>
              <a:rPr lang="nl-NL" dirty="0"/>
              <a:t>Vereenvoudiging van de client(class) code </a:t>
            </a:r>
          </a:p>
          <a:p>
            <a:endParaRPr lang="en-GB" dirty="0"/>
          </a:p>
        </p:txBody>
      </p:sp>
      <p:pic>
        <p:nvPicPr>
          <p:cNvPr id="3074" name="Picture 2" descr="gevelpatroon">
            <a:extLst>
              <a:ext uri="{FF2B5EF4-FFF2-40B4-BE49-F238E27FC236}">
                <a16:creationId xmlns:a16="http://schemas.microsoft.com/office/drawing/2014/main" id="{036DD425-57CF-A379-54AF-58A945E27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2" y="3229449"/>
            <a:ext cx="6505575" cy="298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68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4B835B-4E9F-FA60-7AB8-C4F73EC3CC87}"/>
              </a:ext>
            </a:extLst>
          </p:cNvPr>
          <p:cNvSpPr>
            <a:spLocks noGrp="1"/>
          </p:cNvSpPr>
          <p:nvPr>
            <p:ph type="title"/>
          </p:nvPr>
        </p:nvSpPr>
        <p:spPr/>
        <p:txBody>
          <a:bodyPr/>
          <a:lstStyle/>
          <a:p>
            <a:r>
              <a:rPr lang="nl-NL" dirty="0"/>
              <a:t>Wanneer overwegen?</a:t>
            </a:r>
            <a:endParaRPr lang="en-GB" dirty="0"/>
          </a:p>
        </p:txBody>
      </p:sp>
      <p:sp>
        <p:nvSpPr>
          <p:cNvPr id="3" name="Tijdelijke aanduiding voor inhoud 2">
            <a:extLst>
              <a:ext uri="{FF2B5EF4-FFF2-40B4-BE49-F238E27FC236}">
                <a16:creationId xmlns:a16="http://schemas.microsoft.com/office/drawing/2014/main" id="{07E66A4A-62AD-87E6-9522-29D2C1C9774C}"/>
              </a:ext>
            </a:extLst>
          </p:cNvPr>
          <p:cNvSpPr>
            <a:spLocks noGrp="1"/>
          </p:cNvSpPr>
          <p:nvPr>
            <p:ph idx="1"/>
          </p:nvPr>
        </p:nvSpPr>
        <p:spPr/>
        <p:txBody>
          <a:bodyPr/>
          <a:lstStyle/>
          <a:p>
            <a:r>
              <a:rPr lang="nl-NL" dirty="0"/>
              <a:t>Als je een uniforme interface wilt hebben waarmee je eenvoudig toegang krijgt tot (complexe) subsystemen.</a:t>
            </a:r>
          </a:p>
          <a:p>
            <a:r>
              <a:rPr lang="nl-NL" dirty="0"/>
              <a:t>Als je de afhankelijkheid tussen clients en subsystemen wilt minimaliseren.</a:t>
            </a:r>
          </a:p>
        </p:txBody>
      </p:sp>
    </p:spTree>
    <p:extLst>
      <p:ext uri="{BB962C8B-B14F-4D97-AF65-F5344CB8AC3E}">
        <p14:creationId xmlns:p14="http://schemas.microsoft.com/office/powerpoint/2010/main" val="413732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1" name="Rectangle 2060">
            <a:extLst>
              <a:ext uri="{FF2B5EF4-FFF2-40B4-BE49-F238E27FC236}">
                <a16:creationId xmlns:a16="http://schemas.microsoft.com/office/drawing/2014/main" id="{CB1F2238-EA69-4D67-8CD6-BAE676F9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6" name="Picture 8" descr="gevelontwerppatroon UML-diagram">
            <a:extLst>
              <a:ext uri="{FF2B5EF4-FFF2-40B4-BE49-F238E27FC236}">
                <a16:creationId xmlns:a16="http://schemas.microsoft.com/office/drawing/2014/main" id="{8F09CC4B-43DC-2A8C-F577-1FEADC3126D0}"/>
              </a:ext>
            </a:extLst>
          </p:cNvPr>
          <p:cNvPicPr>
            <a:picLocks noChangeAspect="1" noChangeArrowheads="1"/>
          </p:cNvPicPr>
          <p:nvPr/>
        </p:nvPicPr>
        <p:blipFill rotWithShape="1">
          <a:blip r:embed="rId2">
            <a:duotone>
              <a:schemeClr val="accent1">
                <a:shade val="45000"/>
                <a:satMod val="135000"/>
              </a:schemeClr>
              <a:prstClr val="white"/>
            </a:duotone>
            <a:alphaModFix amt="75000"/>
            <a:extLst>
              <a:ext uri="{28A0092B-C50C-407E-A947-70E740481C1C}">
                <a14:useLocalDpi xmlns:a14="http://schemas.microsoft.com/office/drawing/2010/main" val="0"/>
              </a:ext>
            </a:extLst>
          </a:blip>
          <a:srcRect l="4640" r="2470" b="-1"/>
          <a:stretch/>
        </p:blipFill>
        <p:spPr bwMode="auto">
          <a:xfrm>
            <a:off x="21" y="11"/>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44ACE5D0-1439-4B33-9A21-D86EF78AF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1000"/>
            </a:schemeClr>
          </a:solidFill>
          <a:ln w="6350" cap="flat" cmpd="sng" algn="ctr">
            <a:noFill/>
            <a:prstDash val="solid"/>
          </a:ln>
          <a:effectLst>
            <a:softEdge rad="0"/>
          </a:effectLst>
        </p:spPr>
      </p:sp>
      <p:sp>
        <p:nvSpPr>
          <p:cNvPr id="2" name="Titel 1">
            <a:extLst>
              <a:ext uri="{FF2B5EF4-FFF2-40B4-BE49-F238E27FC236}">
                <a16:creationId xmlns:a16="http://schemas.microsoft.com/office/drawing/2014/main" id="{DA26DC90-3C13-9300-488C-4C822E16616D}"/>
              </a:ext>
            </a:extLst>
          </p:cNvPr>
          <p:cNvSpPr>
            <a:spLocks noGrp="1"/>
          </p:cNvSpPr>
          <p:nvPr>
            <p:ph type="title"/>
          </p:nvPr>
        </p:nvSpPr>
        <p:spPr>
          <a:xfrm>
            <a:off x="1066800" y="642594"/>
            <a:ext cx="10058400" cy="1371600"/>
          </a:xfrm>
        </p:spPr>
        <p:txBody>
          <a:bodyPr vert="horz" lIns="91440" tIns="45720" rIns="91440" bIns="45720" rtlCol="0">
            <a:normAutofit/>
          </a:bodyPr>
          <a:lstStyle/>
          <a:p>
            <a:r>
              <a:rPr lang="en-US" b="1" i="0" kern="1200" cap="all" baseline="0">
                <a:latin typeface="+mj-lt"/>
                <a:ea typeface="+mj-ea"/>
                <a:cs typeface="+mj-cs"/>
              </a:rPr>
              <a:t>Overview</a:t>
            </a:r>
          </a:p>
        </p:txBody>
      </p:sp>
      <p:pic>
        <p:nvPicPr>
          <p:cNvPr id="2058" name="Picture 10" descr="gevelontwerppatroon UML-diagram">
            <a:extLst>
              <a:ext uri="{FF2B5EF4-FFF2-40B4-BE49-F238E27FC236}">
                <a16:creationId xmlns:a16="http://schemas.microsoft.com/office/drawing/2014/main" id="{251AE229-2B1C-1B9F-903D-6C26043C7B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833" y="2014194"/>
            <a:ext cx="7512333"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38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54CAF-D5E4-6666-26D2-DA181D5B1DC8}"/>
              </a:ext>
            </a:extLst>
          </p:cNvPr>
          <p:cNvSpPr>
            <a:spLocks noGrp="1"/>
          </p:cNvSpPr>
          <p:nvPr>
            <p:ph type="title"/>
          </p:nvPr>
        </p:nvSpPr>
        <p:spPr/>
        <p:txBody>
          <a:bodyPr/>
          <a:lstStyle/>
          <a:p>
            <a:r>
              <a:rPr lang="nl-NL" dirty="0"/>
              <a:t>Voor- en nadelen</a:t>
            </a:r>
            <a:endParaRPr lang="en-GB" dirty="0"/>
          </a:p>
        </p:txBody>
      </p:sp>
      <p:sp>
        <p:nvSpPr>
          <p:cNvPr id="6" name="Tijdelijke aanduiding voor tekst 5">
            <a:extLst>
              <a:ext uri="{FF2B5EF4-FFF2-40B4-BE49-F238E27FC236}">
                <a16:creationId xmlns:a16="http://schemas.microsoft.com/office/drawing/2014/main" id="{153B6A69-8A71-2C95-AFA0-C47C964D3222}"/>
              </a:ext>
            </a:extLst>
          </p:cNvPr>
          <p:cNvSpPr>
            <a:spLocks noGrp="1"/>
          </p:cNvSpPr>
          <p:nvPr>
            <p:ph type="body" idx="1"/>
          </p:nvPr>
        </p:nvSpPr>
        <p:spPr/>
        <p:txBody>
          <a:bodyPr/>
          <a:lstStyle/>
          <a:p>
            <a:r>
              <a:rPr lang="nl-NL" dirty="0"/>
              <a:t>Voordelen</a:t>
            </a:r>
            <a:endParaRPr lang="en-GB" dirty="0"/>
          </a:p>
        </p:txBody>
      </p:sp>
      <p:sp>
        <p:nvSpPr>
          <p:cNvPr id="7" name="Tijdelijke aanduiding voor inhoud 6">
            <a:extLst>
              <a:ext uri="{FF2B5EF4-FFF2-40B4-BE49-F238E27FC236}">
                <a16:creationId xmlns:a16="http://schemas.microsoft.com/office/drawing/2014/main" id="{4B5BDFA7-E76C-F23D-B59B-33ACBCA54379}"/>
              </a:ext>
            </a:extLst>
          </p:cNvPr>
          <p:cNvSpPr>
            <a:spLocks noGrp="1"/>
          </p:cNvSpPr>
          <p:nvPr>
            <p:ph sz="half" idx="2"/>
          </p:nvPr>
        </p:nvSpPr>
        <p:spPr/>
        <p:txBody>
          <a:bodyPr/>
          <a:lstStyle/>
          <a:p>
            <a:r>
              <a:rPr lang="nl-NL" dirty="0"/>
              <a:t>Het minimaliseert de complexiteit van subsystemen.</a:t>
            </a:r>
          </a:p>
          <a:p>
            <a:r>
              <a:rPr lang="nl-NL" dirty="0"/>
              <a:t>Mogelijkheid om enkel de methoden te definiëren die specifiek zijn voor de eisen van de client, zonder daarbij alle mogelijke opties aan te bieden.</a:t>
            </a:r>
          </a:p>
          <a:p>
            <a:r>
              <a:rPr lang="en-GB" dirty="0" err="1"/>
              <a:t>Verbetert</a:t>
            </a:r>
            <a:r>
              <a:rPr lang="en-GB" dirty="0"/>
              <a:t> de </a:t>
            </a:r>
            <a:r>
              <a:rPr lang="en-GB" dirty="0" err="1"/>
              <a:t>leesbaarheid</a:t>
            </a:r>
            <a:r>
              <a:rPr lang="en-GB" dirty="0"/>
              <a:t> </a:t>
            </a:r>
            <a:r>
              <a:rPr lang="en-GB" dirty="0" err="1"/>
              <a:t>en</a:t>
            </a:r>
            <a:r>
              <a:rPr lang="en-GB" dirty="0"/>
              <a:t> </a:t>
            </a:r>
            <a:r>
              <a:rPr lang="en-GB" dirty="0" err="1"/>
              <a:t>bruikbaarheid</a:t>
            </a:r>
            <a:r>
              <a:rPr lang="en-GB" dirty="0"/>
              <a:t> van de code.</a:t>
            </a:r>
          </a:p>
          <a:p>
            <a:r>
              <a:rPr lang="en-GB" dirty="0" err="1"/>
              <a:t>Bevordert</a:t>
            </a:r>
            <a:r>
              <a:rPr lang="en-GB" dirty="0"/>
              <a:t> de </a:t>
            </a:r>
            <a:r>
              <a:rPr lang="en-GB" dirty="0" err="1"/>
              <a:t>losse</a:t>
            </a:r>
            <a:r>
              <a:rPr lang="en-GB" dirty="0"/>
              <a:t> </a:t>
            </a:r>
            <a:r>
              <a:rPr lang="en-GB" dirty="0" err="1"/>
              <a:t>koppeling</a:t>
            </a:r>
            <a:r>
              <a:rPr lang="en-GB" dirty="0"/>
              <a:t> van subclasses (</a:t>
            </a:r>
            <a:r>
              <a:rPr lang="en-GB" dirty="0" err="1"/>
              <a:t>alleen</a:t>
            </a:r>
            <a:r>
              <a:rPr lang="en-GB" dirty="0"/>
              <a:t> via façade).</a:t>
            </a:r>
          </a:p>
        </p:txBody>
      </p:sp>
      <p:sp>
        <p:nvSpPr>
          <p:cNvPr id="8" name="Tijdelijke aanduiding voor tekst 7">
            <a:extLst>
              <a:ext uri="{FF2B5EF4-FFF2-40B4-BE49-F238E27FC236}">
                <a16:creationId xmlns:a16="http://schemas.microsoft.com/office/drawing/2014/main" id="{2C0856CA-DEE8-9BE8-7B6C-DDB65B846660}"/>
              </a:ext>
            </a:extLst>
          </p:cNvPr>
          <p:cNvSpPr>
            <a:spLocks noGrp="1"/>
          </p:cNvSpPr>
          <p:nvPr>
            <p:ph type="body" sz="quarter" idx="3"/>
          </p:nvPr>
        </p:nvSpPr>
        <p:spPr/>
        <p:txBody>
          <a:bodyPr/>
          <a:lstStyle/>
          <a:p>
            <a:r>
              <a:rPr lang="nl-NL" dirty="0"/>
              <a:t>Nadelen</a:t>
            </a:r>
            <a:endParaRPr lang="en-GB" dirty="0"/>
          </a:p>
        </p:txBody>
      </p:sp>
      <p:sp>
        <p:nvSpPr>
          <p:cNvPr id="9" name="Tijdelijke aanduiding voor inhoud 8">
            <a:extLst>
              <a:ext uri="{FF2B5EF4-FFF2-40B4-BE49-F238E27FC236}">
                <a16:creationId xmlns:a16="http://schemas.microsoft.com/office/drawing/2014/main" id="{82C00077-88B9-08E7-CB40-6A4E2437C232}"/>
              </a:ext>
            </a:extLst>
          </p:cNvPr>
          <p:cNvSpPr>
            <a:spLocks noGrp="1"/>
          </p:cNvSpPr>
          <p:nvPr>
            <p:ph sz="quarter" idx="4"/>
          </p:nvPr>
        </p:nvSpPr>
        <p:spPr/>
        <p:txBody>
          <a:bodyPr/>
          <a:lstStyle/>
          <a:p>
            <a:r>
              <a:rPr lang="nl-NL" dirty="0"/>
              <a:t>Complexe implementatie (vooral i.c.m. bestaande code).</a:t>
            </a:r>
          </a:p>
          <a:p>
            <a:r>
              <a:rPr lang="en-GB" dirty="0" err="1"/>
              <a:t>Verhoogde</a:t>
            </a:r>
            <a:r>
              <a:rPr lang="en-GB" dirty="0"/>
              <a:t> </a:t>
            </a:r>
            <a:r>
              <a:rPr lang="en-GB" dirty="0" err="1"/>
              <a:t>complexiteit</a:t>
            </a:r>
            <a:r>
              <a:rPr lang="en-GB" dirty="0"/>
              <a:t> door extra </a:t>
            </a:r>
            <a:r>
              <a:rPr lang="en-GB" dirty="0" err="1"/>
              <a:t>laag</a:t>
            </a:r>
            <a:r>
              <a:rPr lang="en-GB" dirty="0"/>
              <a:t>.</a:t>
            </a:r>
          </a:p>
        </p:txBody>
      </p:sp>
    </p:spTree>
    <p:extLst>
      <p:ext uri="{BB962C8B-B14F-4D97-AF65-F5344CB8AC3E}">
        <p14:creationId xmlns:p14="http://schemas.microsoft.com/office/powerpoint/2010/main" val="271221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D68DF8E-4F28-7B97-2198-82A0F87A0286}"/>
              </a:ext>
            </a:extLst>
          </p:cNvPr>
          <p:cNvSpPr>
            <a:spLocks noGrp="1"/>
          </p:cNvSpPr>
          <p:nvPr>
            <p:ph type="title"/>
          </p:nvPr>
        </p:nvSpPr>
        <p:spPr/>
        <p:txBody>
          <a:bodyPr/>
          <a:lstStyle/>
          <a:p>
            <a:r>
              <a:rPr lang="nl-NL"/>
              <a:t>Casus Autofabriek</a:t>
            </a:r>
            <a:endParaRPr lang="en-GB" dirty="0"/>
          </a:p>
        </p:txBody>
      </p:sp>
      <p:sp>
        <p:nvSpPr>
          <p:cNvPr id="8" name="Tijdelijke aanduiding voor inhoud 7">
            <a:extLst>
              <a:ext uri="{FF2B5EF4-FFF2-40B4-BE49-F238E27FC236}">
                <a16:creationId xmlns:a16="http://schemas.microsoft.com/office/drawing/2014/main" id="{EC1D47C1-51CB-E9B3-E041-DD826BBC2B6E}"/>
              </a:ext>
            </a:extLst>
          </p:cNvPr>
          <p:cNvSpPr>
            <a:spLocks noGrp="1"/>
          </p:cNvSpPr>
          <p:nvPr>
            <p:ph idx="1"/>
          </p:nvPr>
        </p:nvSpPr>
        <p:spPr/>
        <p:txBody>
          <a:bodyPr>
            <a:normAutofit/>
          </a:bodyPr>
          <a:lstStyle/>
          <a:p>
            <a:r>
              <a:rPr lang="nl-NL" sz="2800" dirty="0"/>
              <a:t>We willen een auto (laten) maken. Daar is meer voor nodig dan alleen de actie “maak auto”. Dit alles bestaat uit verschillende sub processen. Hier willen we als client echter niet mee worden geconfronteerd. Het enige wat wij willen is aangeven dat:</a:t>
            </a:r>
          </a:p>
          <a:p>
            <a:pPr lvl="1"/>
            <a:r>
              <a:rPr lang="nl-NL" sz="2600" dirty="0"/>
              <a:t>Er een nieuwe dag moet worden gestart.</a:t>
            </a:r>
          </a:p>
          <a:p>
            <a:pPr lvl="1"/>
            <a:r>
              <a:rPr lang="nl-NL" sz="2600" dirty="0"/>
              <a:t>Er een auto moet worden gemaakt.</a:t>
            </a:r>
          </a:p>
          <a:p>
            <a:pPr lvl="1"/>
            <a:r>
              <a:rPr lang="nl-NL" sz="2600" dirty="0"/>
              <a:t>Dat de dag weer moet worden afgesloten. </a:t>
            </a:r>
          </a:p>
        </p:txBody>
      </p:sp>
    </p:spTree>
    <p:extLst>
      <p:ext uri="{BB962C8B-B14F-4D97-AF65-F5344CB8AC3E}">
        <p14:creationId xmlns:p14="http://schemas.microsoft.com/office/powerpoint/2010/main" val="301603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FA704-42ED-98D4-1B5E-7E067D6A5729}"/>
              </a:ext>
            </a:extLst>
          </p:cNvPr>
          <p:cNvSpPr>
            <a:spLocks noGrp="1"/>
          </p:cNvSpPr>
          <p:nvPr>
            <p:ph type="title"/>
          </p:nvPr>
        </p:nvSpPr>
        <p:spPr/>
        <p:txBody>
          <a:bodyPr/>
          <a:lstStyle/>
          <a:p>
            <a:r>
              <a:rPr lang="nl-NL" dirty="0"/>
              <a:t>Class-Diagram zonder Facade</a:t>
            </a:r>
            <a:endParaRPr lang="en-GB" dirty="0"/>
          </a:p>
        </p:txBody>
      </p:sp>
      <p:sp>
        <p:nvSpPr>
          <p:cNvPr id="3" name="Tijdelijke aanduiding voor tekst 2">
            <a:extLst>
              <a:ext uri="{FF2B5EF4-FFF2-40B4-BE49-F238E27FC236}">
                <a16:creationId xmlns:a16="http://schemas.microsoft.com/office/drawing/2014/main" id="{1E61A4E3-D8FF-87A9-C151-0CA70A7F12A2}"/>
              </a:ext>
            </a:extLst>
          </p:cNvPr>
          <p:cNvSpPr>
            <a:spLocks noGrp="1"/>
          </p:cNvSpPr>
          <p:nvPr>
            <p:ph type="body" idx="1"/>
          </p:nvPr>
        </p:nvSpPr>
        <p:spPr/>
        <p:txBody>
          <a:bodyPr/>
          <a:lstStyle/>
          <a:p>
            <a:endParaRPr lang="en-GB"/>
          </a:p>
        </p:txBody>
      </p:sp>
      <p:sp>
        <p:nvSpPr>
          <p:cNvPr id="4" name="Tijdelijke aanduiding voor inhoud 3">
            <a:extLst>
              <a:ext uri="{FF2B5EF4-FFF2-40B4-BE49-F238E27FC236}">
                <a16:creationId xmlns:a16="http://schemas.microsoft.com/office/drawing/2014/main" id="{89F78B15-F394-D2AC-CDED-29806478616F}"/>
              </a:ext>
            </a:extLst>
          </p:cNvPr>
          <p:cNvSpPr>
            <a:spLocks noGrp="1"/>
          </p:cNvSpPr>
          <p:nvPr>
            <p:ph sz="half" idx="2"/>
          </p:nvPr>
        </p:nvSpPr>
        <p:spPr/>
        <p:txBody>
          <a:bodyPr/>
          <a:lstStyle/>
          <a:p>
            <a:endParaRPr lang="en-GB" dirty="0"/>
          </a:p>
        </p:txBody>
      </p:sp>
      <p:sp>
        <p:nvSpPr>
          <p:cNvPr id="5" name="Tijdelijke aanduiding voor tekst 4">
            <a:extLst>
              <a:ext uri="{FF2B5EF4-FFF2-40B4-BE49-F238E27FC236}">
                <a16:creationId xmlns:a16="http://schemas.microsoft.com/office/drawing/2014/main" id="{EB7BC70A-A01A-E879-6BEA-07054986C4E0}"/>
              </a:ext>
            </a:extLst>
          </p:cNvPr>
          <p:cNvSpPr>
            <a:spLocks noGrp="1"/>
          </p:cNvSpPr>
          <p:nvPr>
            <p:ph type="body" sz="quarter" idx="3"/>
          </p:nvPr>
        </p:nvSpPr>
        <p:spPr/>
        <p:txBody>
          <a:bodyPr/>
          <a:lstStyle/>
          <a:p>
            <a:endParaRPr lang="en-GB"/>
          </a:p>
        </p:txBody>
      </p:sp>
      <p:sp>
        <p:nvSpPr>
          <p:cNvPr id="6" name="Tijdelijke aanduiding voor inhoud 5">
            <a:extLst>
              <a:ext uri="{FF2B5EF4-FFF2-40B4-BE49-F238E27FC236}">
                <a16:creationId xmlns:a16="http://schemas.microsoft.com/office/drawing/2014/main" id="{E9113E8C-D861-9AA0-4E44-B2DA0F970B74}"/>
              </a:ext>
            </a:extLst>
          </p:cNvPr>
          <p:cNvSpPr>
            <a:spLocks noGrp="1"/>
          </p:cNvSpPr>
          <p:nvPr>
            <p:ph sz="quarter" idx="4"/>
          </p:nvPr>
        </p:nvSpPr>
        <p:spPr/>
        <p:txBody>
          <a:bodyPr/>
          <a:lstStyle/>
          <a:p>
            <a:endParaRPr lang="en-GB" dirty="0"/>
          </a:p>
        </p:txBody>
      </p:sp>
      <p:pic>
        <p:nvPicPr>
          <p:cNvPr id="1030" name="Picture 6">
            <a:extLst>
              <a:ext uri="{FF2B5EF4-FFF2-40B4-BE49-F238E27FC236}">
                <a16:creationId xmlns:a16="http://schemas.microsoft.com/office/drawing/2014/main" id="{403EBD35-52AD-D079-2B15-36F50F07C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821" y="1726661"/>
            <a:ext cx="5189623" cy="483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26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3B867-3AF6-0A04-6C86-1D838D34FD68}"/>
              </a:ext>
            </a:extLst>
          </p:cNvPr>
          <p:cNvSpPr>
            <a:spLocks noGrp="1"/>
          </p:cNvSpPr>
          <p:nvPr>
            <p:ph type="title"/>
          </p:nvPr>
        </p:nvSpPr>
        <p:spPr/>
        <p:txBody>
          <a:bodyPr/>
          <a:lstStyle/>
          <a:p>
            <a:r>
              <a:rPr lang="nl-NL" dirty="0"/>
              <a:t>Class-diagram met Facade</a:t>
            </a:r>
            <a:endParaRPr lang="en-GB" dirty="0"/>
          </a:p>
        </p:txBody>
      </p:sp>
      <p:sp>
        <p:nvSpPr>
          <p:cNvPr id="3" name="Tijdelijke aanduiding voor tekst 2">
            <a:extLst>
              <a:ext uri="{FF2B5EF4-FFF2-40B4-BE49-F238E27FC236}">
                <a16:creationId xmlns:a16="http://schemas.microsoft.com/office/drawing/2014/main" id="{436222E4-F8F1-51C6-4980-B60D83CC79A1}"/>
              </a:ext>
            </a:extLst>
          </p:cNvPr>
          <p:cNvSpPr>
            <a:spLocks noGrp="1"/>
          </p:cNvSpPr>
          <p:nvPr>
            <p:ph type="body" idx="1"/>
          </p:nvPr>
        </p:nvSpPr>
        <p:spPr/>
        <p:txBody>
          <a:bodyPr/>
          <a:lstStyle/>
          <a:p>
            <a:endParaRPr lang="en-GB"/>
          </a:p>
        </p:txBody>
      </p:sp>
      <p:sp>
        <p:nvSpPr>
          <p:cNvPr id="4" name="Tijdelijke aanduiding voor inhoud 3">
            <a:extLst>
              <a:ext uri="{FF2B5EF4-FFF2-40B4-BE49-F238E27FC236}">
                <a16:creationId xmlns:a16="http://schemas.microsoft.com/office/drawing/2014/main" id="{50F5ACCE-F8CC-63EE-9DFF-E9A8D17AA67F}"/>
              </a:ext>
            </a:extLst>
          </p:cNvPr>
          <p:cNvSpPr>
            <a:spLocks noGrp="1"/>
          </p:cNvSpPr>
          <p:nvPr>
            <p:ph sz="half" idx="2"/>
          </p:nvPr>
        </p:nvSpPr>
        <p:spPr/>
        <p:txBody>
          <a:bodyPr/>
          <a:lstStyle/>
          <a:p>
            <a:endParaRPr lang="en-GB" dirty="0"/>
          </a:p>
        </p:txBody>
      </p:sp>
      <p:sp>
        <p:nvSpPr>
          <p:cNvPr id="5" name="Tijdelijke aanduiding voor tekst 4">
            <a:extLst>
              <a:ext uri="{FF2B5EF4-FFF2-40B4-BE49-F238E27FC236}">
                <a16:creationId xmlns:a16="http://schemas.microsoft.com/office/drawing/2014/main" id="{DABB4390-58C6-C760-5691-966DAD8AC089}"/>
              </a:ext>
            </a:extLst>
          </p:cNvPr>
          <p:cNvSpPr>
            <a:spLocks noGrp="1"/>
          </p:cNvSpPr>
          <p:nvPr>
            <p:ph type="body" sz="quarter" idx="3"/>
          </p:nvPr>
        </p:nvSpPr>
        <p:spPr/>
        <p:txBody>
          <a:bodyPr/>
          <a:lstStyle/>
          <a:p>
            <a:endParaRPr lang="en-GB"/>
          </a:p>
        </p:txBody>
      </p:sp>
      <p:sp>
        <p:nvSpPr>
          <p:cNvPr id="6" name="Tijdelijke aanduiding voor inhoud 5">
            <a:extLst>
              <a:ext uri="{FF2B5EF4-FFF2-40B4-BE49-F238E27FC236}">
                <a16:creationId xmlns:a16="http://schemas.microsoft.com/office/drawing/2014/main" id="{96A17F66-30A3-3236-3035-C1122B86EE8A}"/>
              </a:ext>
            </a:extLst>
          </p:cNvPr>
          <p:cNvSpPr>
            <a:spLocks noGrp="1"/>
          </p:cNvSpPr>
          <p:nvPr>
            <p:ph sz="quarter" idx="4"/>
          </p:nvPr>
        </p:nvSpPr>
        <p:spPr/>
        <p:txBody>
          <a:bodyPr/>
          <a:lstStyle/>
          <a:p>
            <a:endParaRPr lang="en-GB"/>
          </a:p>
        </p:txBody>
      </p:sp>
      <p:pic>
        <p:nvPicPr>
          <p:cNvPr id="7" name="Picture 4">
            <a:extLst>
              <a:ext uri="{FF2B5EF4-FFF2-40B4-BE49-F238E27FC236}">
                <a16:creationId xmlns:a16="http://schemas.microsoft.com/office/drawing/2014/main" id="{123D9190-4AA8-4517-A1F2-20A69CB1B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1195" y="1746255"/>
            <a:ext cx="4754880" cy="4610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90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6AF654-46B1-F9FF-3AD6-DC54030DBF3E}"/>
              </a:ext>
            </a:extLst>
          </p:cNvPr>
          <p:cNvSpPr>
            <a:spLocks noGrp="1"/>
          </p:cNvSpPr>
          <p:nvPr>
            <p:ph type="title"/>
          </p:nvPr>
        </p:nvSpPr>
        <p:spPr/>
        <p:txBody>
          <a:bodyPr/>
          <a:lstStyle/>
          <a:p>
            <a:r>
              <a:rPr lang="nl-NL" dirty="0" err="1"/>
              <a:t>Sequence</a:t>
            </a:r>
            <a:r>
              <a:rPr lang="nl-NL" dirty="0"/>
              <a:t>-diagram</a:t>
            </a:r>
            <a:endParaRPr lang="en-GB" dirty="0"/>
          </a:p>
        </p:txBody>
      </p:sp>
      <p:sp>
        <p:nvSpPr>
          <p:cNvPr id="3" name="Tijdelijke aanduiding voor tekst 2">
            <a:extLst>
              <a:ext uri="{FF2B5EF4-FFF2-40B4-BE49-F238E27FC236}">
                <a16:creationId xmlns:a16="http://schemas.microsoft.com/office/drawing/2014/main" id="{E3ABBE61-3771-B1DB-0153-8ECEF4313C49}"/>
              </a:ext>
            </a:extLst>
          </p:cNvPr>
          <p:cNvSpPr>
            <a:spLocks noGrp="1"/>
          </p:cNvSpPr>
          <p:nvPr>
            <p:ph type="body" idx="1"/>
          </p:nvPr>
        </p:nvSpPr>
        <p:spPr/>
        <p:txBody>
          <a:bodyPr/>
          <a:lstStyle/>
          <a:p>
            <a:endParaRPr lang="en-GB"/>
          </a:p>
        </p:txBody>
      </p:sp>
      <p:sp>
        <p:nvSpPr>
          <p:cNvPr id="4" name="Tijdelijke aanduiding voor inhoud 3">
            <a:extLst>
              <a:ext uri="{FF2B5EF4-FFF2-40B4-BE49-F238E27FC236}">
                <a16:creationId xmlns:a16="http://schemas.microsoft.com/office/drawing/2014/main" id="{F5BCD7F1-C048-D5A5-D4D4-5CC399B6AB0F}"/>
              </a:ext>
            </a:extLst>
          </p:cNvPr>
          <p:cNvSpPr>
            <a:spLocks noGrp="1"/>
          </p:cNvSpPr>
          <p:nvPr>
            <p:ph sz="half" idx="2"/>
          </p:nvPr>
        </p:nvSpPr>
        <p:spPr/>
        <p:txBody>
          <a:bodyPr/>
          <a:lstStyle/>
          <a:p>
            <a:endParaRPr lang="en-GB" dirty="0"/>
          </a:p>
        </p:txBody>
      </p:sp>
      <p:sp>
        <p:nvSpPr>
          <p:cNvPr id="5" name="Tijdelijke aanduiding voor tekst 4">
            <a:extLst>
              <a:ext uri="{FF2B5EF4-FFF2-40B4-BE49-F238E27FC236}">
                <a16:creationId xmlns:a16="http://schemas.microsoft.com/office/drawing/2014/main" id="{CBC67009-9B9C-1A17-7D02-848A105B4AFB}"/>
              </a:ext>
            </a:extLst>
          </p:cNvPr>
          <p:cNvSpPr>
            <a:spLocks noGrp="1"/>
          </p:cNvSpPr>
          <p:nvPr>
            <p:ph type="body" sz="quarter" idx="3"/>
          </p:nvPr>
        </p:nvSpPr>
        <p:spPr/>
        <p:txBody>
          <a:bodyPr/>
          <a:lstStyle/>
          <a:p>
            <a:endParaRPr lang="en-GB"/>
          </a:p>
        </p:txBody>
      </p:sp>
      <p:sp>
        <p:nvSpPr>
          <p:cNvPr id="6" name="Tijdelijke aanduiding voor inhoud 5">
            <a:extLst>
              <a:ext uri="{FF2B5EF4-FFF2-40B4-BE49-F238E27FC236}">
                <a16:creationId xmlns:a16="http://schemas.microsoft.com/office/drawing/2014/main" id="{4C08361D-9998-E1E2-AC3B-8F5F80B24835}"/>
              </a:ext>
            </a:extLst>
          </p:cNvPr>
          <p:cNvSpPr>
            <a:spLocks noGrp="1"/>
          </p:cNvSpPr>
          <p:nvPr>
            <p:ph sz="quarter" idx="4"/>
          </p:nvPr>
        </p:nvSpPr>
        <p:spPr/>
        <p:txBody>
          <a:bodyPr/>
          <a:lstStyle/>
          <a:p>
            <a:endParaRPr lang="en-GB" dirty="0"/>
          </a:p>
        </p:txBody>
      </p:sp>
      <p:pic>
        <p:nvPicPr>
          <p:cNvPr id="2050" name="Picture 2">
            <a:extLst>
              <a:ext uri="{FF2B5EF4-FFF2-40B4-BE49-F238E27FC236}">
                <a16:creationId xmlns:a16="http://schemas.microsoft.com/office/drawing/2014/main" id="{5445AC49-AE4C-80CD-E9B6-57C31FA41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148" y="1646280"/>
            <a:ext cx="7016969" cy="3565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E872160-D79D-061F-65A1-65CFD6E0A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147" y="5272897"/>
            <a:ext cx="7016969" cy="102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036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12B8FD1A8B2947B5CB3A219C3BC12D" ma:contentTypeVersion="8" ma:contentTypeDescription="Create a new document." ma:contentTypeScope="" ma:versionID="62de5f224cdf2ce1042bf4ed0de11652">
  <xsd:schema xmlns:xsd="http://www.w3.org/2001/XMLSchema" xmlns:xs="http://www.w3.org/2001/XMLSchema" xmlns:p="http://schemas.microsoft.com/office/2006/metadata/properties" xmlns:ns3="be9a49b2-3ac0-43de-98d0-ee721e5bb8b5" xmlns:ns4="4d0cc992-7307-4080-bffd-7e3519863847" targetNamespace="http://schemas.microsoft.com/office/2006/metadata/properties" ma:root="true" ma:fieldsID="034dcb8a47a6a9dd3d8ffaeafc3daac0" ns3:_="" ns4:_="">
    <xsd:import namespace="be9a49b2-3ac0-43de-98d0-ee721e5bb8b5"/>
    <xsd:import namespace="4d0cc992-7307-4080-bffd-7e351986384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a49b2-3ac0-43de-98d0-ee721e5bb8b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0cc992-7307-4080-bffd-7e351986384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174E45-0C46-47F8-A87C-376C91384F02}">
  <ds:schemaRefs>
    <ds:schemaRef ds:uri="http://schemas.microsoft.com/office/2006/documentManagement/types"/>
    <ds:schemaRef ds:uri="http://purl.org/dc/dcmitype/"/>
    <ds:schemaRef ds:uri="be9a49b2-3ac0-43de-98d0-ee721e5bb8b5"/>
    <ds:schemaRef ds:uri="http://www.w3.org/XML/1998/namespace"/>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4d0cc992-7307-4080-bffd-7e3519863847"/>
    <ds:schemaRef ds:uri="http://purl.org/dc/terms/"/>
  </ds:schemaRefs>
</ds:datastoreItem>
</file>

<file path=customXml/itemProps2.xml><?xml version="1.0" encoding="utf-8"?>
<ds:datastoreItem xmlns:ds="http://schemas.openxmlformats.org/officeDocument/2006/customXml" ds:itemID="{D3A9567F-1312-434E-AC3A-9E22021E7D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a49b2-3ac0-43de-98d0-ee721e5bb8b5"/>
    <ds:schemaRef ds:uri="4d0cc992-7307-4080-bffd-7e35198638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1D0F56-27FA-4B72-A9DB-C129C1C65F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TM03457510[[fn=Savon]]</Template>
  <TotalTime>10473</TotalTime>
  <Words>219</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Garamond</vt:lpstr>
      <vt:lpstr>Savon</vt:lpstr>
      <vt:lpstr>Façade Pattern</vt:lpstr>
      <vt:lpstr>Doel van het Façade Pattern</vt:lpstr>
      <vt:lpstr>Wanneer overwegen?</vt:lpstr>
      <vt:lpstr>Overview</vt:lpstr>
      <vt:lpstr>Voor- en nadelen</vt:lpstr>
      <vt:lpstr>Casus Autofabriek</vt:lpstr>
      <vt:lpstr>Class-Diagram zonder Facade</vt:lpstr>
      <vt:lpstr>Class-diagram met Facade</vt:lpstr>
      <vt:lpstr>Sequence-diagram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Façade Pattern</dc:title>
  <dc:creator>joost budding</dc:creator>
  <cp:lastModifiedBy>Wietske Veneberg (student)</cp:lastModifiedBy>
  <cp:revision>7</cp:revision>
  <dcterms:created xsi:type="dcterms:W3CDTF">2022-09-22T07:36:31Z</dcterms:created>
  <dcterms:modified xsi:type="dcterms:W3CDTF">2022-10-03T11:50:09Z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0x010100BC12B8FD1A8B2947B5CB3A219C3BC12D</vt:lpwstr>
  </property>
</Properties>
</file>