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370209-BA99-47D9-BE3E-5D96023DBE72}" v="91" dt="2020-12-16T18:24:08.4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5" autoAdjust="0"/>
    <p:restoredTop sz="94619" autoAdjust="0"/>
  </p:normalViewPr>
  <p:slideViewPr>
    <p:cSldViewPr snapToGrid="0">
      <p:cViewPr varScale="1">
        <p:scale>
          <a:sx n="65" d="100"/>
          <a:sy n="65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Customer Segmentation 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Tom Scarberry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Machine Learning 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3777-352D-4AE4-8C75-4160CAB3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642594"/>
            <a:ext cx="10518647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Identifying the optimal customers segment to target for direct-mail promotions to drive improved product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B8B47-76AA-4728-AF16-26FA97611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74451"/>
            <a:ext cx="10518648" cy="384962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CRISA wishes to improve product sales by offering a targeted direct-mail promotional  campaign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Given information on 600 customers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Classify these customers into segments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Recommend customer segment most likely to utilize the direct-mail promotion</a:t>
            </a:r>
          </a:p>
        </p:txBody>
      </p:sp>
    </p:spTree>
    <p:extLst>
      <p:ext uri="{BB962C8B-B14F-4D97-AF65-F5344CB8AC3E}">
        <p14:creationId xmlns:p14="http://schemas.microsoft.com/office/powerpoint/2010/main" val="272408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EB80-C6F6-44E6-8797-46EFA20D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Identified 3 clusters through behavior analysis that offer best segmentation for target promotion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39314-8D06-4EFE-AF85-8F890C291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35555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3 different cluster approaches reviewed</a:t>
            </a:r>
          </a:p>
          <a:p>
            <a:pPr lvl="1"/>
            <a:r>
              <a:rPr lang="en-US" sz="2000" dirty="0"/>
              <a:t>Behavior focused lens – volume and brand focused</a:t>
            </a:r>
          </a:p>
          <a:p>
            <a:pPr lvl="1"/>
            <a:r>
              <a:rPr lang="en-US" sz="2000" dirty="0"/>
              <a:t>Basis focused lens – price focused</a:t>
            </a:r>
          </a:p>
          <a:p>
            <a:pPr lvl="1"/>
            <a:r>
              <a:rPr lang="en-US" sz="2000" dirty="0"/>
              <a:t>Behavior and Basis combined lens – applied volume, brand, and price</a:t>
            </a:r>
          </a:p>
          <a:p>
            <a:pPr lvl="1"/>
            <a:endParaRPr lang="en-US" sz="2000" dirty="0"/>
          </a:p>
          <a:p>
            <a:r>
              <a:rPr lang="en-US" sz="2400" dirty="0"/>
              <a:t>Behavior segmentation offered clearer distinctions of some key attributes that can be leveraged for determining the best target segment</a:t>
            </a:r>
          </a:p>
          <a:p>
            <a:pPr lvl="1"/>
            <a:r>
              <a:rPr lang="en-US" sz="2000" dirty="0"/>
              <a:t>Price Sensitivity (Promotional buying)</a:t>
            </a:r>
          </a:p>
          <a:p>
            <a:pPr lvl="1"/>
            <a:r>
              <a:rPr lang="en-US" sz="2000" dirty="0"/>
              <a:t>Purchase volume</a:t>
            </a:r>
          </a:p>
          <a:p>
            <a:pPr lvl="1"/>
            <a:r>
              <a:rPr lang="en-US" sz="2000" dirty="0"/>
              <a:t>Brand Loyalty</a:t>
            </a:r>
          </a:p>
          <a:p>
            <a:pPr lvl="1"/>
            <a:r>
              <a:rPr lang="en-US" sz="2000" dirty="0"/>
              <a:t>Purchase category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9127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7988F-3990-4A40-B4F1-6B945994C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Advertising should target cluster 3 from behavior model for the direct mail promotion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41F4EFC-2E97-4D6D-98E8-E2ACBDA22F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830708"/>
              </p:ext>
            </p:extLst>
          </p:nvPr>
        </p:nvGraphicFramePr>
        <p:xfrm>
          <a:off x="513184" y="2103438"/>
          <a:ext cx="11196732" cy="4374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122">
                  <a:extLst>
                    <a:ext uri="{9D8B030D-6E8A-4147-A177-3AD203B41FA5}">
                      <a16:colId xmlns:a16="http://schemas.microsoft.com/office/drawing/2014/main" val="1047631659"/>
                    </a:ext>
                  </a:extLst>
                </a:gridCol>
                <a:gridCol w="1866122">
                  <a:extLst>
                    <a:ext uri="{9D8B030D-6E8A-4147-A177-3AD203B41FA5}">
                      <a16:colId xmlns:a16="http://schemas.microsoft.com/office/drawing/2014/main" val="3555730215"/>
                    </a:ext>
                  </a:extLst>
                </a:gridCol>
                <a:gridCol w="1866122">
                  <a:extLst>
                    <a:ext uri="{9D8B030D-6E8A-4147-A177-3AD203B41FA5}">
                      <a16:colId xmlns:a16="http://schemas.microsoft.com/office/drawing/2014/main" val="2484982157"/>
                    </a:ext>
                  </a:extLst>
                </a:gridCol>
                <a:gridCol w="1866122">
                  <a:extLst>
                    <a:ext uri="{9D8B030D-6E8A-4147-A177-3AD203B41FA5}">
                      <a16:colId xmlns:a16="http://schemas.microsoft.com/office/drawing/2014/main" val="3102991680"/>
                    </a:ext>
                  </a:extLst>
                </a:gridCol>
                <a:gridCol w="1866122">
                  <a:extLst>
                    <a:ext uri="{9D8B030D-6E8A-4147-A177-3AD203B41FA5}">
                      <a16:colId xmlns:a16="http://schemas.microsoft.com/office/drawing/2014/main" val="15227834"/>
                    </a:ext>
                  </a:extLst>
                </a:gridCol>
                <a:gridCol w="1866122">
                  <a:extLst>
                    <a:ext uri="{9D8B030D-6E8A-4147-A177-3AD203B41FA5}">
                      <a16:colId xmlns:a16="http://schemas.microsoft.com/office/drawing/2014/main" val="2884560794"/>
                    </a:ext>
                  </a:extLst>
                </a:gridCol>
              </a:tblGrid>
              <a:tr h="686415">
                <a:tc>
                  <a:txBody>
                    <a:bodyPr/>
                    <a:lstStyle/>
                    <a:p>
                      <a:r>
                        <a:rPr lang="en-US" dirty="0"/>
                        <a:t>Segment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Demographic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Sensitivity /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Purchase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Brand Loyalty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566983"/>
                  </a:ext>
                </a:extLst>
              </a:tr>
              <a:tr h="804659">
                <a:tc>
                  <a:txBody>
                    <a:bodyPr/>
                    <a:lstStyle/>
                    <a:p>
                      <a:pPr marL="0" indent="0">
                        <a:buAutoNum type="arabicPeriod"/>
                      </a:pPr>
                      <a:r>
                        <a:rPr lang="en-US" dirty="0"/>
                        <a:t> Brand Loyal </a:t>
                      </a:r>
                      <a:r>
                        <a:rPr lang="en-US" sz="1400" dirty="0"/>
                        <a:t>(81 customers -14%)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Least affluent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More children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Less 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Least discount oriented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Economy products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High volume</a:t>
                      </a:r>
                    </a:p>
                    <a:p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High Brand Loyalty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  <a:p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High Brand loyalty and least price sensitive – not good 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636769"/>
                  </a:ext>
                </a:extLst>
              </a:tr>
              <a:tr h="804659">
                <a:tc>
                  <a:txBody>
                    <a:bodyPr/>
                    <a:lstStyle/>
                    <a:p>
                      <a:pPr marL="288925" indent="-288925"/>
                      <a:r>
                        <a:rPr lang="en-US" dirty="0"/>
                        <a:t>2. Low Vol </a:t>
                      </a:r>
                    </a:p>
                    <a:p>
                      <a:pPr marL="288925" indent="-288925"/>
                      <a:r>
                        <a:rPr lang="en-US" sz="1400" dirty="0"/>
                        <a:t>(320 customers – 53%)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Less affluent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Less children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More education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Less discount oriented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Premium / Popular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Low volume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Low Brand Loyalty</a:t>
                      </a:r>
                    </a:p>
                    <a:p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Low Brand loyalty but low volume – better target than cluster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25470"/>
                  </a:ext>
                </a:extLst>
              </a:tr>
              <a:tr h="804659">
                <a:tc>
                  <a:txBody>
                    <a:bodyPr/>
                    <a:lstStyle/>
                    <a:p>
                      <a:pPr marL="288925" indent="-288925"/>
                      <a:r>
                        <a:rPr lang="en-US" dirty="0"/>
                        <a:t>3. High Vol </a:t>
                      </a:r>
                    </a:p>
                    <a:p>
                      <a:pPr marL="288925" indent="-288925"/>
                      <a:r>
                        <a:rPr lang="en-US" sz="1400" dirty="0"/>
                        <a:t>(199 customers – 33%)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Most affluent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Least children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Most education</a:t>
                      </a:r>
                    </a:p>
                    <a:p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Most discount oriented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Premium / Popular products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High volume</a:t>
                      </a:r>
                    </a:p>
                    <a:p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Least Brand Loyalty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  <a:p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Best Target Segment – low Brand Loyalty with high vol and price sensitivity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80000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9972831-6099-4FB2-A828-2DDE668ECF64}"/>
              </a:ext>
            </a:extLst>
          </p:cNvPr>
          <p:cNvSpPr/>
          <p:nvPr/>
        </p:nvSpPr>
        <p:spPr>
          <a:xfrm>
            <a:off x="513184" y="5105310"/>
            <a:ext cx="11196732" cy="13726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7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{B7BDB255-F3EF-4BBF-BFCA-160E025C032D}tf78438558_win32</Template>
  <TotalTime>1975</TotalTime>
  <Words>274</Words>
  <Application>Microsoft Office PowerPoint</Application>
  <PresentationFormat>Widescreen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Garamond</vt:lpstr>
      <vt:lpstr>SavonVTI</vt:lpstr>
      <vt:lpstr>Customer Segmentation Recommendation</vt:lpstr>
      <vt:lpstr>Identifying the optimal customers segment to target for direct-mail promotions to drive improved product sales</vt:lpstr>
      <vt:lpstr>Identified 3 clusters through behavior analysis that offer best segmentation for target promotion</vt:lpstr>
      <vt:lpstr>Advertising should target cluster 3 from behavior model for the direct mail promotion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Recommendation</dc:title>
  <dc:creator>Tom Scarberry</dc:creator>
  <cp:lastModifiedBy>Tom Scarberry</cp:lastModifiedBy>
  <cp:revision>1</cp:revision>
  <dcterms:created xsi:type="dcterms:W3CDTF">2020-12-05T20:22:21Z</dcterms:created>
  <dcterms:modified xsi:type="dcterms:W3CDTF">2020-12-17T00:25:44Z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