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5" r:id="rId2"/>
    <p:sldId id="274" r:id="rId3"/>
    <p:sldId id="262" r:id="rId4"/>
    <p:sldId id="258" r:id="rId5"/>
    <p:sldId id="257" r:id="rId6"/>
    <p:sldId id="259" r:id="rId7"/>
    <p:sldId id="264" r:id="rId8"/>
    <p:sldId id="268" r:id="rId9"/>
    <p:sldId id="266" r:id="rId10"/>
    <p:sldId id="269" r:id="rId11"/>
    <p:sldId id="272" r:id="rId12"/>
    <p:sldId id="270" r:id="rId13"/>
    <p:sldId id="267" r:id="rId14"/>
    <p:sldId id="260" r:id="rId15"/>
    <p:sldId id="261" r:id="rId16"/>
    <p:sldId id="273" r:id="rId17"/>
    <p:sldId id="26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E0E5BB5-584B-F041-9DD4-AC24B85BAB0B}">
          <p14:sldIdLst>
            <p14:sldId id="275"/>
            <p14:sldId id="274"/>
            <p14:sldId id="262"/>
            <p14:sldId id="258"/>
            <p14:sldId id="257"/>
            <p14:sldId id="259"/>
            <p14:sldId id="264"/>
            <p14:sldId id="268"/>
            <p14:sldId id="266"/>
            <p14:sldId id="269"/>
            <p14:sldId id="272"/>
            <p14:sldId id="270"/>
            <p14:sldId id="267"/>
          </p14:sldIdLst>
        </p14:section>
        <p14:section name="Untitled Section" id="{0BAAD461-DFCE-2944-ACD4-B9DACF641AC1}">
          <p14:sldIdLst>
            <p14:sldId id="260"/>
            <p14:sldId id="261"/>
            <p14:sldId id="273"/>
            <p14:sldId id="26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34"/>
    <p:restoredTop sz="94694"/>
  </p:normalViewPr>
  <p:slideViewPr>
    <p:cSldViewPr snapToGrid="0" showGuides="1">
      <p:cViewPr varScale="1">
        <p:scale>
          <a:sx n="117" d="100"/>
          <a:sy n="117" d="100"/>
        </p:scale>
        <p:origin x="1096" y="1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E05B9-A54B-F627-25B7-B0D875D0CF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0B25430-D7B7-E075-E219-9A462FB832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561855-345A-74DC-C29C-C2D086AA16C6}"/>
              </a:ext>
            </a:extLst>
          </p:cNvPr>
          <p:cNvSpPr>
            <a:spLocks noGrp="1"/>
          </p:cNvSpPr>
          <p:nvPr>
            <p:ph type="dt" sz="half" idx="10"/>
          </p:nvPr>
        </p:nvSpPr>
        <p:spPr/>
        <p:txBody>
          <a:bodyPr/>
          <a:lstStyle/>
          <a:p>
            <a:fld id="{6BDC00F3-5E20-D946-93DF-6FE9D5EF28DC}" type="datetimeFigureOut">
              <a:rPr lang="en-US" smtClean="0"/>
              <a:t>11/22/23</a:t>
            </a:fld>
            <a:endParaRPr lang="en-US"/>
          </a:p>
        </p:txBody>
      </p:sp>
      <p:sp>
        <p:nvSpPr>
          <p:cNvPr id="5" name="Footer Placeholder 4">
            <a:extLst>
              <a:ext uri="{FF2B5EF4-FFF2-40B4-BE49-F238E27FC236}">
                <a16:creationId xmlns:a16="http://schemas.microsoft.com/office/drawing/2014/main" id="{8003C068-5241-AD74-0290-C0A96ADA20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F83819-A402-6944-9E45-E31DF740F0DD}"/>
              </a:ext>
            </a:extLst>
          </p:cNvPr>
          <p:cNvSpPr>
            <a:spLocks noGrp="1"/>
          </p:cNvSpPr>
          <p:nvPr>
            <p:ph type="sldNum" sz="quarter" idx="12"/>
          </p:nvPr>
        </p:nvSpPr>
        <p:spPr/>
        <p:txBody>
          <a:bodyPr/>
          <a:lstStyle/>
          <a:p>
            <a:fld id="{017A82FA-FBFF-BA47-98C3-5D51C8F2A003}" type="slidenum">
              <a:rPr lang="en-US" smtClean="0"/>
              <a:t>‹#›</a:t>
            </a:fld>
            <a:endParaRPr lang="en-US"/>
          </a:p>
        </p:txBody>
      </p:sp>
    </p:spTree>
    <p:extLst>
      <p:ext uri="{BB962C8B-B14F-4D97-AF65-F5344CB8AC3E}">
        <p14:creationId xmlns:p14="http://schemas.microsoft.com/office/powerpoint/2010/main" val="1719570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7DC4-8C21-D2E9-1831-4B42DFE7CF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82220A8-023A-A579-759F-E82B1C0A28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3F20E9-A9EE-8512-CE15-CBFBF63BDE55}"/>
              </a:ext>
            </a:extLst>
          </p:cNvPr>
          <p:cNvSpPr>
            <a:spLocks noGrp="1"/>
          </p:cNvSpPr>
          <p:nvPr>
            <p:ph type="dt" sz="half" idx="10"/>
          </p:nvPr>
        </p:nvSpPr>
        <p:spPr/>
        <p:txBody>
          <a:bodyPr/>
          <a:lstStyle/>
          <a:p>
            <a:fld id="{6BDC00F3-5E20-D946-93DF-6FE9D5EF28DC}" type="datetimeFigureOut">
              <a:rPr lang="en-US" smtClean="0"/>
              <a:t>11/22/23</a:t>
            </a:fld>
            <a:endParaRPr lang="en-US"/>
          </a:p>
        </p:txBody>
      </p:sp>
      <p:sp>
        <p:nvSpPr>
          <p:cNvPr id="5" name="Footer Placeholder 4">
            <a:extLst>
              <a:ext uri="{FF2B5EF4-FFF2-40B4-BE49-F238E27FC236}">
                <a16:creationId xmlns:a16="http://schemas.microsoft.com/office/drawing/2014/main" id="{31E45D17-E6DC-636B-93B8-46BE5A35EF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41614E-36DF-5ACE-1653-B1625B5FF8EC}"/>
              </a:ext>
            </a:extLst>
          </p:cNvPr>
          <p:cNvSpPr>
            <a:spLocks noGrp="1"/>
          </p:cNvSpPr>
          <p:nvPr>
            <p:ph type="sldNum" sz="quarter" idx="12"/>
          </p:nvPr>
        </p:nvSpPr>
        <p:spPr/>
        <p:txBody>
          <a:bodyPr/>
          <a:lstStyle/>
          <a:p>
            <a:fld id="{017A82FA-FBFF-BA47-98C3-5D51C8F2A003}" type="slidenum">
              <a:rPr lang="en-US" smtClean="0"/>
              <a:t>‹#›</a:t>
            </a:fld>
            <a:endParaRPr lang="en-US"/>
          </a:p>
        </p:txBody>
      </p:sp>
    </p:spTree>
    <p:extLst>
      <p:ext uri="{BB962C8B-B14F-4D97-AF65-F5344CB8AC3E}">
        <p14:creationId xmlns:p14="http://schemas.microsoft.com/office/powerpoint/2010/main" val="3356255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37A988-80F1-9B25-5DC2-913D16BA0F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08B1F1-BAA0-7042-5482-DFAEFBFBA9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198484-7E31-EB56-6D47-063F1F285DB5}"/>
              </a:ext>
            </a:extLst>
          </p:cNvPr>
          <p:cNvSpPr>
            <a:spLocks noGrp="1"/>
          </p:cNvSpPr>
          <p:nvPr>
            <p:ph type="dt" sz="half" idx="10"/>
          </p:nvPr>
        </p:nvSpPr>
        <p:spPr/>
        <p:txBody>
          <a:bodyPr/>
          <a:lstStyle/>
          <a:p>
            <a:fld id="{6BDC00F3-5E20-D946-93DF-6FE9D5EF28DC}" type="datetimeFigureOut">
              <a:rPr lang="en-US" smtClean="0"/>
              <a:t>11/22/23</a:t>
            </a:fld>
            <a:endParaRPr lang="en-US"/>
          </a:p>
        </p:txBody>
      </p:sp>
      <p:sp>
        <p:nvSpPr>
          <p:cNvPr id="5" name="Footer Placeholder 4">
            <a:extLst>
              <a:ext uri="{FF2B5EF4-FFF2-40B4-BE49-F238E27FC236}">
                <a16:creationId xmlns:a16="http://schemas.microsoft.com/office/drawing/2014/main" id="{AB198CB4-9CA0-3768-0D03-AEB268FDDA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BDB8D-D5BC-E81E-8835-877E62F880FD}"/>
              </a:ext>
            </a:extLst>
          </p:cNvPr>
          <p:cNvSpPr>
            <a:spLocks noGrp="1"/>
          </p:cNvSpPr>
          <p:nvPr>
            <p:ph type="sldNum" sz="quarter" idx="12"/>
          </p:nvPr>
        </p:nvSpPr>
        <p:spPr/>
        <p:txBody>
          <a:bodyPr/>
          <a:lstStyle/>
          <a:p>
            <a:fld id="{017A82FA-FBFF-BA47-98C3-5D51C8F2A003}" type="slidenum">
              <a:rPr lang="en-US" smtClean="0"/>
              <a:t>‹#›</a:t>
            </a:fld>
            <a:endParaRPr lang="en-US"/>
          </a:p>
        </p:txBody>
      </p:sp>
    </p:spTree>
    <p:extLst>
      <p:ext uri="{BB962C8B-B14F-4D97-AF65-F5344CB8AC3E}">
        <p14:creationId xmlns:p14="http://schemas.microsoft.com/office/powerpoint/2010/main" val="637553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0A14D-856E-F0F6-A3AE-41584407A2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3EF498-D2AB-3DF5-FE4D-0DB40CC893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A628DE-6823-0B81-7FE6-C67DE62BB268}"/>
              </a:ext>
            </a:extLst>
          </p:cNvPr>
          <p:cNvSpPr>
            <a:spLocks noGrp="1"/>
          </p:cNvSpPr>
          <p:nvPr>
            <p:ph type="dt" sz="half" idx="10"/>
          </p:nvPr>
        </p:nvSpPr>
        <p:spPr/>
        <p:txBody>
          <a:bodyPr/>
          <a:lstStyle/>
          <a:p>
            <a:fld id="{6BDC00F3-5E20-D946-93DF-6FE9D5EF28DC}" type="datetimeFigureOut">
              <a:rPr lang="en-US" smtClean="0"/>
              <a:t>11/22/23</a:t>
            </a:fld>
            <a:endParaRPr lang="en-US"/>
          </a:p>
        </p:txBody>
      </p:sp>
      <p:sp>
        <p:nvSpPr>
          <p:cNvPr id="5" name="Footer Placeholder 4">
            <a:extLst>
              <a:ext uri="{FF2B5EF4-FFF2-40B4-BE49-F238E27FC236}">
                <a16:creationId xmlns:a16="http://schemas.microsoft.com/office/drawing/2014/main" id="{BB715C3A-4BFF-F1A3-2405-75DC34BA87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636F90-795C-D986-78D7-8D70C0AA0096}"/>
              </a:ext>
            </a:extLst>
          </p:cNvPr>
          <p:cNvSpPr>
            <a:spLocks noGrp="1"/>
          </p:cNvSpPr>
          <p:nvPr>
            <p:ph type="sldNum" sz="quarter" idx="12"/>
          </p:nvPr>
        </p:nvSpPr>
        <p:spPr/>
        <p:txBody>
          <a:bodyPr/>
          <a:lstStyle/>
          <a:p>
            <a:fld id="{017A82FA-FBFF-BA47-98C3-5D51C8F2A003}" type="slidenum">
              <a:rPr lang="en-US" smtClean="0"/>
              <a:t>‹#›</a:t>
            </a:fld>
            <a:endParaRPr lang="en-US"/>
          </a:p>
        </p:txBody>
      </p:sp>
    </p:spTree>
    <p:extLst>
      <p:ext uri="{BB962C8B-B14F-4D97-AF65-F5344CB8AC3E}">
        <p14:creationId xmlns:p14="http://schemas.microsoft.com/office/powerpoint/2010/main" val="4169799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FE621-26CF-E5D8-9ECD-6C29820BDB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B5D69D9-BA4A-1643-A4F3-BF2414470F1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157D6D-109B-06E0-CA4D-64AE9B839F38}"/>
              </a:ext>
            </a:extLst>
          </p:cNvPr>
          <p:cNvSpPr>
            <a:spLocks noGrp="1"/>
          </p:cNvSpPr>
          <p:nvPr>
            <p:ph type="dt" sz="half" idx="10"/>
          </p:nvPr>
        </p:nvSpPr>
        <p:spPr/>
        <p:txBody>
          <a:bodyPr/>
          <a:lstStyle/>
          <a:p>
            <a:fld id="{6BDC00F3-5E20-D946-93DF-6FE9D5EF28DC}" type="datetimeFigureOut">
              <a:rPr lang="en-US" smtClean="0"/>
              <a:t>11/22/23</a:t>
            </a:fld>
            <a:endParaRPr lang="en-US"/>
          </a:p>
        </p:txBody>
      </p:sp>
      <p:sp>
        <p:nvSpPr>
          <p:cNvPr id="5" name="Footer Placeholder 4">
            <a:extLst>
              <a:ext uri="{FF2B5EF4-FFF2-40B4-BE49-F238E27FC236}">
                <a16:creationId xmlns:a16="http://schemas.microsoft.com/office/drawing/2014/main" id="{85E39970-A6B2-A1E8-1C57-7958A26579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92EEBD-32EE-ADCF-42D8-CFC4BF9F7BCC}"/>
              </a:ext>
            </a:extLst>
          </p:cNvPr>
          <p:cNvSpPr>
            <a:spLocks noGrp="1"/>
          </p:cNvSpPr>
          <p:nvPr>
            <p:ph type="sldNum" sz="quarter" idx="12"/>
          </p:nvPr>
        </p:nvSpPr>
        <p:spPr/>
        <p:txBody>
          <a:bodyPr/>
          <a:lstStyle/>
          <a:p>
            <a:fld id="{017A82FA-FBFF-BA47-98C3-5D51C8F2A003}" type="slidenum">
              <a:rPr lang="en-US" smtClean="0"/>
              <a:t>‹#›</a:t>
            </a:fld>
            <a:endParaRPr lang="en-US"/>
          </a:p>
        </p:txBody>
      </p:sp>
    </p:spTree>
    <p:extLst>
      <p:ext uri="{BB962C8B-B14F-4D97-AF65-F5344CB8AC3E}">
        <p14:creationId xmlns:p14="http://schemas.microsoft.com/office/powerpoint/2010/main" val="1773471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6B3B4-84D5-BB89-C793-EFD6409414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649987-83F5-3BDA-2090-1A0695B071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E1F84D-F862-AA4F-1108-57F6F27755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A42AD7-0FF5-105A-3257-39303184C21A}"/>
              </a:ext>
            </a:extLst>
          </p:cNvPr>
          <p:cNvSpPr>
            <a:spLocks noGrp="1"/>
          </p:cNvSpPr>
          <p:nvPr>
            <p:ph type="dt" sz="half" idx="10"/>
          </p:nvPr>
        </p:nvSpPr>
        <p:spPr/>
        <p:txBody>
          <a:bodyPr/>
          <a:lstStyle/>
          <a:p>
            <a:fld id="{6BDC00F3-5E20-D946-93DF-6FE9D5EF28DC}" type="datetimeFigureOut">
              <a:rPr lang="en-US" smtClean="0"/>
              <a:t>11/22/23</a:t>
            </a:fld>
            <a:endParaRPr lang="en-US"/>
          </a:p>
        </p:txBody>
      </p:sp>
      <p:sp>
        <p:nvSpPr>
          <p:cNvPr id="6" name="Footer Placeholder 5">
            <a:extLst>
              <a:ext uri="{FF2B5EF4-FFF2-40B4-BE49-F238E27FC236}">
                <a16:creationId xmlns:a16="http://schemas.microsoft.com/office/drawing/2014/main" id="{DF900757-6501-CFFB-4D41-66740350A2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57C5A9-C456-6E78-C3A8-2CB842E8EA44}"/>
              </a:ext>
            </a:extLst>
          </p:cNvPr>
          <p:cNvSpPr>
            <a:spLocks noGrp="1"/>
          </p:cNvSpPr>
          <p:nvPr>
            <p:ph type="sldNum" sz="quarter" idx="12"/>
          </p:nvPr>
        </p:nvSpPr>
        <p:spPr/>
        <p:txBody>
          <a:bodyPr/>
          <a:lstStyle/>
          <a:p>
            <a:fld id="{017A82FA-FBFF-BA47-98C3-5D51C8F2A003}" type="slidenum">
              <a:rPr lang="en-US" smtClean="0"/>
              <a:t>‹#›</a:t>
            </a:fld>
            <a:endParaRPr lang="en-US"/>
          </a:p>
        </p:txBody>
      </p:sp>
    </p:spTree>
    <p:extLst>
      <p:ext uri="{BB962C8B-B14F-4D97-AF65-F5344CB8AC3E}">
        <p14:creationId xmlns:p14="http://schemas.microsoft.com/office/powerpoint/2010/main" val="175175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55437-2341-9AAB-250E-0A6DFA49734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41F7E2A-A5B8-E7E1-BE7E-051BE3226C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A78944-9E86-6579-F4BD-1474E59A57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F81D38-0F30-FCE8-97C8-818FC8F1E0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A8E55B-318D-7B0B-0FCF-C0D93D7EC8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F0617D-EBAC-BF2B-6F65-1963482F42E6}"/>
              </a:ext>
            </a:extLst>
          </p:cNvPr>
          <p:cNvSpPr>
            <a:spLocks noGrp="1"/>
          </p:cNvSpPr>
          <p:nvPr>
            <p:ph type="dt" sz="half" idx="10"/>
          </p:nvPr>
        </p:nvSpPr>
        <p:spPr/>
        <p:txBody>
          <a:bodyPr/>
          <a:lstStyle/>
          <a:p>
            <a:fld id="{6BDC00F3-5E20-D946-93DF-6FE9D5EF28DC}" type="datetimeFigureOut">
              <a:rPr lang="en-US" smtClean="0"/>
              <a:t>11/22/23</a:t>
            </a:fld>
            <a:endParaRPr lang="en-US"/>
          </a:p>
        </p:txBody>
      </p:sp>
      <p:sp>
        <p:nvSpPr>
          <p:cNvPr id="8" name="Footer Placeholder 7">
            <a:extLst>
              <a:ext uri="{FF2B5EF4-FFF2-40B4-BE49-F238E27FC236}">
                <a16:creationId xmlns:a16="http://schemas.microsoft.com/office/drawing/2014/main" id="{DD752271-2AB5-1449-2A8A-3E095C58A1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B958C8-570C-C097-060C-DCB178BC3676}"/>
              </a:ext>
            </a:extLst>
          </p:cNvPr>
          <p:cNvSpPr>
            <a:spLocks noGrp="1"/>
          </p:cNvSpPr>
          <p:nvPr>
            <p:ph type="sldNum" sz="quarter" idx="12"/>
          </p:nvPr>
        </p:nvSpPr>
        <p:spPr/>
        <p:txBody>
          <a:bodyPr/>
          <a:lstStyle/>
          <a:p>
            <a:fld id="{017A82FA-FBFF-BA47-98C3-5D51C8F2A003}" type="slidenum">
              <a:rPr lang="en-US" smtClean="0"/>
              <a:t>‹#›</a:t>
            </a:fld>
            <a:endParaRPr lang="en-US"/>
          </a:p>
        </p:txBody>
      </p:sp>
    </p:spTree>
    <p:extLst>
      <p:ext uri="{BB962C8B-B14F-4D97-AF65-F5344CB8AC3E}">
        <p14:creationId xmlns:p14="http://schemas.microsoft.com/office/powerpoint/2010/main" val="406243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A0CA1-08A0-7061-C25D-1D5A656297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B43B4F-E310-558A-40D7-A67869105CE9}"/>
              </a:ext>
            </a:extLst>
          </p:cNvPr>
          <p:cNvSpPr>
            <a:spLocks noGrp="1"/>
          </p:cNvSpPr>
          <p:nvPr>
            <p:ph type="dt" sz="half" idx="10"/>
          </p:nvPr>
        </p:nvSpPr>
        <p:spPr/>
        <p:txBody>
          <a:bodyPr/>
          <a:lstStyle/>
          <a:p>
            <a:fld id="{6BDC00F3-5E20-D946-93DF-6FE9D5EF28DC}" type="datetimeFigureOut">
              <a:rPr lang="en-US" smtClean="0"/>
              <a:t>11/22/23</a:t>
            </a:fld>
            <a:endParaRPr lang="en-US"/>
          </a:p>
        </p:txBody>
      </p:sp>
      <p:sp>
        <p:nvSpPr>
          <p:cNvPr id="4" name="Footer Placeholder 3">
            <a:extLst>
              <a:ext uri="{FF2B5EF4-FFF2-40B4-BE49-F238E27FC236}">
                <a16:creationId xmlns:a16="http://schemas.microsoft.com/office/drawing/2014/main" id="{C5D675A1-E35D-FB39-BD9D-3ECC7CB9D0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DB67AC2-200E-FF82-A857-42709600A9B9}"/>
              </a:ext>
            </a:extLst>
          </p:cNvPr>
          <p:cNvSpPr>
            <a:spLocks noGrp="1"/>
          </p:cNvSpPr>
          <p:nvPr>
            <p:ph type="sldNum" sz="quarter" idx="12"/>
          </p:nvPr>
        </p:nvSpPr>
        <p:spPr/>
        <p:txBody>
          <a:bodyPr/>
          <a:lstStyle/>
          <a:p>
            <a:fld id="{017A82FA-FBFF-BA47-98C3-5D51C8F2A003}" type="slidenum">
              <a:rPr lang="en-US" smtClean="0"/>
              <a:t>‹#›</a:t>
            </a:fld>
            <a:endParaRPr lang="en-US"/>
          </a:p>
        </p:txBody>
      </p:sp>
    </p:spTree>
    <p:extLst>
      <p:ext uri="{BB962C8B-B14F-4D97-AF65-F5344CB8AC3E}">
        <p14:creationId xmlns:p14="http://schemas.microsoft.com/office/powerpoint/2010/main" val="339641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AA3295-DBFA-E566-E094-2A9DFBEA76BC}"/>
              </a:ext>
            </a:extLst>
          </p:cNvPr>
          <p:cNvSpPr>
            <a:spLocks noGrp="1"/>
          </p:cNvSpPr>
          <p:nvPr>
            <p:ph type="dt" sz="half" idx="10"/>
          </p:nvPr>
        </p:nvSpPr>
        <p:spPr/>
        <p:txBody>
          <a:bodyPr/>
          <a:lstStyle/>
          <a:p>
            <a:fld id="{6BDC00F3-5E20-D946-93DF-6FE9D5EF28DC}" type="datetimeFigureOut">
              <a:rPr lang="en-US" smtClean="0"/>
              <a:t>11/22/23</a:t>
            </a:fld>
            <a:endParaRPr lang="en-US"/>
          </a:p>
        </p:txBody>
      </p:sp>
      <p:sp>
        <p:nvSpPr>
          <p:cNvPr id="3" name="Footer Placeholder 2">
            <a:extLst>
              <a:ext uri="{FF2B5EF4-FFF2-40B4-BE49-F238E27FC236}">
                <a16:creationId xmlns:a16="http://schemas.microsoft.com/office/drawing/2014/main" id="{89EE8E38-29A7-E889-54F9-26A6997BB80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8FC6A2-D8EB-435A-835B-22BF96BE0F26}"/>
              </a:ext>
            </a:extLst>
          </p:cNvPr>
          <p:cNvSpPr>
            <a:spLocks noGrp="1"/>
          </p:cNvSpPr>
          <p:nvPr>
            <p:ph type="sldNum" sz="quarter" idx="12"/>
          </p:nvPr>
        </p:nvSpPr>
        <p:spPr/>
        <p:txBody>
          <a:bodyPr/>
          <a:lstStyle/>
          <a:p>
            <a:fld id="{017A82FA-FBFF-BA47-98C3-5D51C8F2A003}" type="slidenum">
              <a:rPr lang="en-US" smtClean="0"/>
              <a:t>‹#›</a:t>
            </a:fld>
            <a:endParaRPr lang="en-US"/>
          </a:p>
        </p:txBody>
      </p:sp>
    </p:spTree>
    <p:extLst>
      <p:ext uri="{BB962C8B-B14F-4D97-AF65-F5344CB8AC3E}">
        <p14:creationId xmlns:p14="http://schemas.microsoft.com/office/powerpoint/2010/main" val="721665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F5E9E-C22F-389B-3C96-33B32F3BE0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4CC08F1-C2F3-AEC3-26B0-D401406266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2CA5381-DFDB-AA97-3426-BD8A0ABA25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744941-3F65-13AA-2A9D-CBDB79F5C5C5}"/>
              </a:ext>
            </a:extLst>
          </p:cNvPr>
          <p:cNvSpPr>
            <a:spLocks noGrp="1"/>
          </p:cNvSpPr>
          <p:nvPr>
            <p:ph type="dt" sz="half" idx="10"/>
          </p:nvPr>
        </p:nvSpPr>
        <p:spPr/>
        <p:txBody>
          <a:bodyPr/>
          <a:lstStyle/>
          <a:p>
            <a:fld id="{6BDC00F3-5E20-D946-93DF-6FE9D5EF28DC}" type="datetimeFigureOut">
              <a:rPr lang="en-US" smtClean="0"/>
              <a:t>11/22/23</a:t>
            </a:fld>
            <a:endParaRPr lang="en-US"/>
          </a:p>
        </p:txBody>
      </p:sp>
      <p:sp>
        <p:nvSpPr>
          <p:cNvPr id="6" name="Footer Placeholder 5">
            <a:extLst>
              <a:ext uri="{FF2B5EF4-FFF2-40B4-BE49-F238E27FC236}">
                <a16:creationId xmlns:a16="http://schemas.microsoft.com/office/drawing/2014/main" id="{8AD9E423-E091-5D2E-9FFD-691F4B43BB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57ED0C-CBCA-971D-51E5-9B850F88A625}"/>
              </a:ext>
            </a:extLst>
          </p:cNvPr>
          <p:cNvSpPr>
            <a:spLocks noGrp="1"/>
          </p:cNvSpPr>
          <p:nvPr>
            <p:ph type="sldNum" sz="quarter" idx="12"/>
          </p:nvPr>
        </p:nvSpPr>
        <p:spPr/>
        <p:txBody>
          <a:bodyPr/>
          <a:lstStyle/>
          <a:p>
            <a:fld id="{017A82FA-FBFF-BA47-98C3-5D51C8F2A003}" type="slidenum">
              <a:rPr lang="en-US" smtClean="0"/>
              <a:t>‹#›</a:t>
            </a:fld>
            <a:endParaRPr lang="en-US"/>
          </a:p>
        </p:txBody>
      </p:sp>
    </p:spTree>
    <p:extLst>
      <p:ext uri="{BB962C8B-B14F-4D97-AF65-F5344CB8AC3E}">
        <p14:creationId xmlns:p14="http://schemas.microsoft.com/office/powerpoint/2010/main" val="4126969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0AC17-423C-6D3B-E0E3-387480E7D9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9E8E3D-457D-F665-26FC-751EE2939B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7700F2D-95D8-72BE-3E5E-0FF6F2B22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C2E577-43BC-815C-7286-5CFFD16C2846}"/>
              </a:ext>
            </a:extLst>
          </p:cNvPr>
          <p:cNvSpPr>
            <a:spLocks noGrp="1"/>
          </p:cNvSpPr>
          <p:nvPr>
            <p:ph type="dt" sz="half" idx="10"/>
          </p:nvPr>
        </p:nvSpPr>
        <p:spPr/>
        <p:txBody>
          <a:bodyPr/>
          <a:lstStyle/>
          <a:p>
            <a:fld id="{6BDC00F3-5E20-D946-93DF-6FE9D5EF28DC}" type="datetimeFigureOut">
              <a:rPr lang="en-US" smtClean="0"/>
              <a:t>11/22/23</a:t>
            </a:fld>
            <a:endParaRPr lang="en-US"/>
          </a:p>
        </p:txBody>
      </p:sp>
      <p:sp>
        <p:nvSpPr>
          <p:cNvPr id="6" name="Footer Placeholder 5">
            <a:extLst>
              <a:ext uri="{FF2B5EF4-FFF2-40B4-BE49-F238E27FC236}">
                <a16:creationId xmlns:a16="http://schemas.microsoft.com/office/drawing/2014/main" id="{6D42997F-75AC-778B-744E-3B85FF5404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48720A-C20B-32B4-84CB-9A3CE6F64294}"/>
              </a:ext>
            </a:extLst>
          </p:cNvPr>
          <p:cNvSpPr>
            <a:spLocks noGrp="1"/>
          </p:cNvSpPr>
          <p:nvPr>
            <p:ph type="sldNum" sz="quarter" idx="12"/>
          </p:nvPr>
        </p:nvSpPr>
        <p:spPr/>
        <p:txBody>
          <a:bodyPr/>
          <a:lstStyle/>
          <a:p>
            <a:fld id="{017A82FA-FBFF-BA47-98C3-5D51C8F2A003}" type="slidenum">
              <a:rPr lang="en-US" smtClean="0"/>
              <a:t>‹#›</a:t>
            </a:fld>
            <a:endParaRPr lang="en-US"/>
          </a:p>
        </p:txBody>
      </p:sp>
    </p:spTree>
    <p:extLst>
      <p:ext uri="{BB962C8B-B14F-4D97-AF65-F5344CB8AC3E}">
        <p14:creationId xmlns:p14="http://schemas.microsoft.com/office/powerpoint/2010/main" val="948124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B1606A-10A7-3B2D-41C6-E71D3F3020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D138B3-8AD8-7BEA-4A1A-CDA1961717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8F0ADA-BEC9-765A-7376-4627BD348A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BDC00F3-5E20-D946-93DF-6FE9D5EF28DC}" type="datetimeFigureOut">
              <a:rPr lang="en-US" smtClean="0"/>
              <a:t>11/22/23</a:t>
            </a:fld>
            <a:endParaRPr lang="en-US"/>
          </a:p>
        </p:txBody>
      </p:sp>
      <p:sp>
        <p:nvSpPr>
          <p:cNvPr id="5" name="Footer Placeholder 4">
            <a:extLst>
              <a:ext uri="{FF2B5EF4-FFF2-40B4-BE49-F238E27FC236}">
                <a16:creationId xmlns:a16="http://schemas.microsoft.com/office/drawing/2014/main" id="{91C3486A-FC1F-BBD4-2D23-E4BCC29BF2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7126CED-FD07-2F14-3803-BC910089BA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17A82FA-FBFF-BA47-98C3-5D51C8F2A003}" type="slidenum">
              <a:rPr lang="en-US" smtClean="0"/>
              <a:t>‹#›</a:t>
            </a:fld>
            <a:endParaRPr lang="en-US"/>
          </a:p>
        </p:txBody>
      </p:sp>
    </p:spTree>
    <p:extLst>
      <p:ext uri="{BB962C8B-B14F-4D97-AF65-F5344CB8AC3E}">
        <p14:creationId xmlns:p14="http://schemas.microsoft.com/office/powerpoint/2010/main" val="3079049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samuelecorona.com/unantica-leggenda-taoista-per-comprendere-la-ristrutturazione-reframing/" TargetMode="External"/><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arkansasgopwing.blogspot.com/2012/07/sequestering-hiding-layoff-notices-for.html" TargetMode="External"/><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pixabay.com/en/beyond-death-life-after-death-1087922/" TargetMode="External"/><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bridgespan.org/insights/library/big-bets/philanthropists-achieve-greater-equity" TargetMode="External"/><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pexels.com/photo/sport-game-competition-players-38551/"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isasteravoidanceexperts.com/8-powerful-questions-you-need-to-ask-before-stakeholder-engagement/"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26044-6DF5-C3B5-BB39-5F9CA227B2CC}"/>
              </a:ext>
            </a:extLst>
          </p:cNvPr>
          <p:cNvSpPr>
            <a:spLocks noGrp="1"/>
          </p:cNvSpPr>
          <p:nvPr>
            <p:ph type="title"/>
          </p:nvPr>
        </p:nvSpPr>
        <p:spPr/>
        <p:txBody>
          <a:bodyPr/>
          <a:lstStyle/>
          <a:p>
            <a:r>
              <a:rPr lang="en-US" dirty="0"/>
              <a:t>The Purpose of this document </a:t>
            </a:r>
          </a:p>
        </p:txBody>
      </p:sp>
      <p:sp>
        <p:nvSpPr>
          <p:cNvPr id="3" name="Content Placeholder 2">
            <a:extLst>
              <a:ext uri="{FF2B5EF4-FFF2-40B4-BE49-F238E27FC236}">
                <a16:creationId xmlns:a16="http://schemas.microsoft.com/office/drawing/2014/main" id="{056480DC-9183-6176-6B19-E3CE1F6EED0D}"/>
              </a:ext>
            </a:extLst>
          </p:cNvPr>
          <p:cNvSpPr>
            <a:spLocks noGrp="1"/>
          </p:cNvSpPr>
          <p:nvPr>
            <p:ph idx="1"/>
          </p:nvPr>
        </p:nvSpPr>
        <p:spPr/>
        <p:txBody>
          <a:bodyPr/>
          <a:lstStyle/>
          <a:p>
            <a:r>
              <a:rPr lang="en-US" dirty="0"/>
              <a:t>This document is a teaching tool presentation on how I might put together Project 3 in the University of Toronto boot camps.  This project proposal is a start-to-finish high-level view of creating an elementary data platform with a JavaScript-based dashboard.  This presents some basic how to set this up and my opinion on the best of the best as far as technology combinations for beginners looking to move into a data career.</a:t>
            </a:r>
          </a:p>
          <a:p>
            <a:endParaRPr lang="en-US" dirty="0"/>
          </a:p>
          <a:p>
            <a:r>
              <a:rPr lang="en-US" dirty="0"/>
              <a:t>It is, of course, opinionated based on experience.</a:t>
            </a:r>
          </a:p>
        </p:txBody>
      </p:sp>
    </p:spTree>
    <p:extLst>
      <p:ext uri="{BB962C8B-B14F-4D97-AF65-F5344CB8AC3E}">
        <p14:creationId xmlns:p14="http://schemas.microsoft.com/office/powerpoint/2010/main" val="4219702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FD8B1-27BB-12C5-45E2-0F9F3826C126}"/>
              </a:ext>
            </a:extLst>
          </p:cNvPr>
          <p:cNvSpPr>
            <a:spLocks noGrp="1"/>
          </p:cNvSpPr>
          <p:nvPr>
            <p:ph type="title"/>
          </p:nvPr>
        </p:nvSpPr>
        <p:spPr/>
        <p:txBody>
          <a:bodyPr/>
          <a:lstStyle/>
          <a:p>
            <a:r>
              <a:rPr lang="en-US" dirty="0"/>
              <a:t>Pages to Include in your Application</a:t>
            </a:r>
          </a:p>
        </p:txBody>
      </p:sp>
      <p:sp>
        <p:nvSpPr>
          <p:cNvPr id="3" name="Content Placeholder 2">
            <a:extLst>
              <a:ext uri="{FF2B5EF4-FFF2-40B4-BE49-F238E27FC236}">
                <a16:creationId xmlns:a16="http://schemas.microsoft.com/office/drawing/2014/main" id="{565F5D9A-47C4-907A-4CFF-9C25F256A90E}"/>
              </a:ext>
            </a:extLst>
          </p:cNvPr>
          <p:cNvSpPr>
            <a:spLocks noGrp="1"/>
          </p:cNvSpPr>
          <p:nvPr>
            <p:ph idx="1"/>
          </p:nvPr>
        </p:nvSpPr>
        <p:spPr/>
        <p:txBody>
          <a:bodyPr/>
          <a:lstStyle/>
          <a:p>
            <a:r>
              <a:rPr lang="en-US" dirty="0"/>
              <a:t>Core Dashboard</a:t>
            </a:r>
          </a:p>
          <a:p>
            <a:r>
              <a:rPr lang="en-US" dirty="0"/>
              <a:t>Introduction ( Probably home the Home page)</a:t>
            </a:r>
          </a:p>
          <a:p>
            <a:r>
              <a:rPr lang="en-US" dirty="0"/>
              <a:t>About us, include your content details) and git.</a:t>
            </a:r>
          </a:p>
          <a:p>
            <a:r>
              <a:rPr lang="en-US" dirty="0"/>
              <a:t>Analysis  ( optional )</a:t>
            </a:r>
          </a:p>
        </p:txBody>
      </p:sp>
    </p:spTree>
    <p:extLst>
      <p:ext uri="{BB962C8B-B14F-4D97-AF65-F5344CB8AC3E}">
        <p14:creationId xmlns:p14="http://schemas.microsoft.com/office/powerpoint/2010/main" val="2754554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FD8B1-27BB-12C5-45E2-0F9F3826C12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65F5D9A-47C4-907A-4CFF-9C25F256A90E}"/>
              </a:ext>
            </a:extLst>
          </p:cNvPr>
          <p:cNvSpPr>
            <a:spLocks noGrp="1"/>
          </p:cNvSpPr>
          <p:nvPr>
            <p:ph idx="1"/>
          </p:nvPr>
        </p:nvSpPr>
        <p:spPr/>
        <p:txBody>
          <a:bodyPr/>
          <a:lstStyle/>
          <a:p>
            <a:endParaRPr lang="en-US" dirty="0"/>
          </a:p>
        </p:txBody>
      </p:sp>
      <p:pic>
        <p:nvPicPr>
          <p:cNvPr id="3074" name="Picture 2">
            <a:extLst>
              <a:ext uri="{FF2B5EF4-FFF2-40B4-BE49-F238E27FC236}">
                <a16:creationId xmlns:a16="http://schemas.microsoft.com/office/drawing/2014/main" id="{121208FF-64CD-C285-DED1-5E2C0D1FCF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9706" y="1468711"/>
            <a:ext cx="8140700" cy="445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9347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5F0D6-1C0F-723C-4BE0-8BE81B7F9F70}"/>
              </a:ext>
            </a:extLst>
          </p:cNvPr>
          <p:cNvSpPr>
            <a:spLocks noGrp="1"/>
          </p:cNvSpPr>
          <p:nvPr>
            <p:ph type="title"/>
          </p:nvPr>
        </p:nvSpPr>
        <p:spPr/>
        <p:txBody>
          <a:bodyPr/>
          <a:lstStyle/>
          <a:p>
            <a:r>
              <a:rPr lang="en-US" dirty="0"/>
              <a:t>Mock Data is your friend and Next Step</a:t>
            </a:r>
          </a:p>
        </p:txBody>
      </p:sp>
      <p:sp>
        <p:nvSpPr>
          <p:cNvPr id="3" name="Content Placeholder 2">
            <a:extLst>
              <a:ext uri="{FF2B5EF4-FFF2-40B4-BE49-F238E27FC236}">
                <a16:creationId xmlns:a16="http://schemas.microsoft.com/office/drawing/2014/main" id="{1D198E09-8628-1379-3ED0-AFC6B4B0E48B}"/>
              </a:ext>
            </a:extLst>
          </p:cNvPr>
          <p:cNvSpPr>
            <a:spLocks noGrp="1"/>
          </p:cNvSpPr>
          <p:nvPr>
            <p:ph idx="1"/>
          </p:nvPr>
        </p:nvSpPr>
        <p:spPr/>
        <p:txBody>
          <a:bodyPr>
            <a:normAutofit fontScale="92500" lnSpcReduction="10000"/>
          </a:bodyPr>
          <a:lstStyle/>
          <a:p>
            <a:r>
              <a:rPr lang="en-US" dirty="0"/>
              <a:t>At this point, it is important to lay out what the routes of the API will be. </a:t>
            </a:r>
          </a:p>
          <a:p>
            <a:r>
              <a:rPr lang="en-US" dirty="0"/>
              <a:t>Does not have to have real data, only that these will be the routes should be and what type of data is in each route.</a:t>
            </a:r>
          </a:p>
          <a:p>
            <a:r>
              <a:rPr lang="en-US" dirty="0"/>
              <a:t>The entire team should create fake JSON files of data from each route.  These mock JSON serve as the standard the API team produces, and the front end team should expect.</a:t>
            </a:r>
          </a:p>
          <a:p>
            <a:endParaRPr lang="en-US" dirty="0"/>
          </a:p>
          <a:p>
            <a:pPr marL="0" indent="0">
              <a:buNone/>
            </a:pPr>
            <a:r>
              <a:rPr lang="en-US" sz="3600" dirty="0"/>
              <a:t>Why do this?   The front-end team can get to work without waiting for the ETL and API parts to be finished.   They just code off the mock data until the real data is ready.</a:t>
            </a:r>
          </a:p>
        </p:txBody>
      </p:sp>
    </p:spTree>
    <p:extLst>
      <p:ext uri="{BB962C8B-B14F-4D97-AF65-F5344CB8AC3E}">
        <p14:creationId xmlns:p14="http://schemas.microsoft.com/office/powerpoint/2010/main" val="1805648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FD8B1-27BB-12C5-45E2-0F9F3826C126}"/>
              </a:ext>
            </a:extLst>
          </p:cNvPr>
          <p:cNvSpPr>
            <a:spLocks noGrp="1"/>
          </p:cNvSpPr>
          <p:nvPr>
            <p:ph type="title"/>
          </p:nvPr>
        </p:nvSpPr>
        <p:spPr/>
        <p:txBody>
          <a:bodyPr/>
          <a:lstStyle/>
          <a:p>
            <a:r>
              <a:rPr lang="en-US" dirty="0"/>
              <a:t>All Teams can Begin.</a:t>
            </a:r>
          </a:p>
        </p:txBody>
      </p:sp>
      <p:sp>
        <p:nvSpPr>
          <p:cNvPr id="3" name="Content Placeholder 2">
            <a:extLst>
              <a:ext uri="{FF2B5EF4-FFF2-40B4-BE49-F238E27FC236}">
                <a16:creationId xmlns:a16="http://schemas.microsoft.com/office/drawing/2014/main" id="{565F5D9A-47C4-907A-4CFF-9C25F256A90E}"/>
              </a:ext>
            </a:extLst>
          </p:cNvPr>
          <p:cNvSpPr>
            <a:spLocks noGrp="1"/>
          </p:cNvSpPr>
          <p:nvPr>
            <p:ph idx="1"/>
          </p:nvPr>
        </p:nvSpPr>
        <p:spPr/>
        <p:txBody>
          <a:bodyPr/>
          <a:lstStyle/>
          <a:p>
            <a:r>
              <a:rPr lang="en-US" dirty="0"/>
              <a:t>Once JSON files are created, all teams are unblocked and can start. </a:t>
            </a:r>
          </a:p>
          <a:p>
            <a:r>
              <a:rPr lang="en-US" dirty="0"/>
              <a:t>API has the schema even if the data will change.</a:t>
            </a:r>
          </a:p>
          <a:p>
            <a:r>
              <a:rPr lang="en-US" dirty="0"/>
              <a:t>Front End has the API routes, and what they can code against.</a:t>
            </a:r>
          </a:p>
          <a:p>
            <a:r>
              <a:rPr lang="en-US" dirty="0"/>
              <a:t>ETL is not holding this project up.</a:t>
            </a:r>
          </a:p>
        </p:txBody>
      </p:sp>
    </p:spTree>
    <p:extLst>
      <p:ext uri="{BB962C8B-B14F-4D97-AF65-F5344CB8AC3E}">
        <p14:creationId xmlns:p14="http://schemas.microsoft.com/office/powerpoint/2010/main" val="1195532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ign with a blue sky behind it&#10;&#10;Description automatically generated">
            <a:extLst>
              <a:ext uri="{FF2B5EF4-FFF2-40B4-BE49-F238E27FC236}">
                <a16:creationId xmlns:a16="http://schemas.microsoft.com/office/drawing/2014/main" id="{E24B5865-A903-20A3-B74B-956FCAFFCA9A}"/>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0" y="0"/>
            <a:ext cx="12633162" cy="6858000"/>
          </a:xfrm>
          <a:prstGeom prst="rect">
            <a:avLst/>
          </a:prstGeom>
        </p:spPr>
      </p:pic>
      <p:sp>
        <p:nvSpPr>
          <p:cNvPr id="9" name="TextBox 8">
            <a:extLst>
              <a:ext uri="{FF2B5EF4-FFF2-40B4-BE49-F238E27FC236}">
                <a16:creationId xmlns:a16="http://schemas.microsoft.com/office/drawing/2014/main" id="{94FBE9FB-25A9-B924-8A07-B284A1F0F0A8}"/>
              </a:ext>
            </a:extLst>
          </p:cNvPr>
          <p:cNvSpPr txBox="1"/>
          <p:nvPr/>
        </p:nvSpPr>
        <p:spPr>
          <a:xfrm>
            <a:off x="3043323" y="5151972"/>
            <a:ext cx="7772400" cy="230832"/>
          </a:xfrm>
          <a:prstGeom prst="rect">
            <a:avLst/>
          </a:prstGeom>
          <a:noFill/>
        </p:spPr>
        <p:txBody>
          <a:bodyPr wrap="square" rtlCol="0">
            <a:spAutoFit/>
          </a:bodyPr>
          <a:lstStyle/>
          <a:p>
            <a:r>
              <a:rPr lang="en-US" sz="900">
                <a:hlinkClick r:id="rId3" tooltip="https://www.samuelecorona.com/unantica-leggenda-taoista-per-comprendere-la-ristrutturazione-reframing/"/>
              </a:rPr>
              <a:t>This Photo</a:t>
            </a:r>
            <a:r>
              <a:rPr lang="en-US" sz="900"/>
              <a:t> by Unknown Author is licensed under </a:t>
            </a:r>
            <a:r>
              <a:rPr lang="en-US" sz="900">
                <a:hlinkClick r:id="rId4" tooltip="https://creativecommons.org/licenses/by/3.0/"/>
              </a:rPr>
              <a:t>CC BY</a:t>
            </a:r>
            <a:endParaRPr lang="en-US" sz="900"/>
          </a:p>
        </p:txBody>
      </p:sp>
    </p:spTree>
    <p:extLst>
      <p:ext uri="{BB962C8B-B14F-4D97-AF65-F5344CB8AC3E}">
        <p14:creationId xmlns:p14="http://schemas.microsoft.com/office/powerpoint/2010/main" val="4019921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5" name="Rectangle 14">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CDFD2D-7D7B-823A-87A7-7D016BDA9733}"/>
              </a:ext>
            </a:extLst>
          </p:cNvPr>
          <p:cNvSpPr>
            <a:spLocks noGrp="1"/>
          </p:cNvSpPr>
          <p:nvPr>
            <p:ph type="title"/>
          </p:nvPr>
        </p:nvSpPr>
        <p:spPr>
          <a:xfrm>
            <a:off x="761803" y="350196"/>
            <a:ext cx="4646904" cy="1624520"/>
          </a:xfrm>
        </p:spPr>
        <p:txBody>
          <a:bodyPr anchor="ctr">
            <a:normAutofit/>
          </a:bodyPr>
          <a:lstStyle/>
          <a:p>
            <a:pPr algn="ctr"/>
            <a:r>
              <a:rPr lang="en-US" dirty="0"/>
              <a:t>The Game has Changed</a:t>
            </a:r>
          </a:p>
        </p:txBody>
      </p:sp>
      <p:sp>
        <p:nvSpPr>
          <p:cNvPr id="10" name="Content Placeholder 9">
            <a:extLst>
              <a:ext uri="{FF2B5EF4-FFF2-40B4-BE49-F238E27FC236}">
                <a16:creationId xmlns:a16="http://schemas.microsoft.com/office/drawing/2014/main" id="{C756C431-6526-F8C7-0A4A-97AA0CC1C276}"/>
              </a:ext>
            </a:extLst>
          </p:cNvPr>
          <p:cNvSpPr>
            <a:spLocks noGrp="1"/>
          </p:cNvSpPr>
          <p:nvPr>
            <p:ph idx="1"/>
          </p:nvPr>
        </p:nvSpPr>
        <p:spPr>
          <a:xfrm>
            <a:off x="761802" y="1904474"/>
            <a:ext cx="4646905" cy="4451875"/>
          </a:xfrm>
        </p:spPr>
        <p:txBody>
          <a:bodyPr anchor="ctr">
            <a:normAutofit/>
          </a:bodyPr>
          <a:lstStyle/>
          <a:p>
            <a:r>
              <a:rPr lang="en-US" sz="2000" dirty="0"/>
              <a:t>Overall 80% of people out of bootcamps and school do eventually get work.</a:t>
            </a:r>
          </a:p>
          <a:p>
            <a:r>
              <a:rPr lang="en-US" sz="2000" dirty="0"/>
              <a:t>We can speed the process of that up.</a:t>
            </a:r>
          </a:p>
          <a:p>
            <a:r>
              <a:rPr lang="en-US" sz="2000" dirty="0"/>
              <a:t>The goal of the bootcamp is not the grade or to finish the challenge, it is to get a job.</a:t>
            </a:r>
          </a:p>
          <a:p>
            <a:r>
              <a:rPr lang="en-US" sz="2000" dirty="0"/>
              <a:t>The bare minimum won’t cut it for that purpose.   Consider this project as the first portfolio project you would send to employers</a:t>
            </a:r>
          </a:p>
          <a:p>
            <a:endParaRPr lang="en-US" sz="2000" dirty="0"/>
          </a:p>
        </p:txBody>
      </p:sp>
      <p:pic>
        <p:nvPicPr>
          <p:cNvPr id="5" name="Content Placeholder 4" descr="A person holding a layoff notice&#10;&#10;Description automatically generated">
            <a:extLst>
              <a:ext uri="{FF2B5EF4-FFF2-40B4-BE49-F238E27FC236}">
                <a16:creationId xmlns:a16="http://schemas.microsoft.com/office/drawing/2014/main" id="{FE789B31-38E1-2ABE-092F-F5777EAA1B52}"/>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27501"/>
          <a:stretch/>
        </p:blipFill>
        <p:spPr>
          <a:xfrm>
            <a:off x="6837520" y="799312"/>
            <a:ext cx="4680235" cy="5259376"/>
          </a:xfrm>
          <a:prstGeom prst="rect">
            <a:avLst/>
          </a:prstGeom>
        </p:spPr>
      </p:pic>
      <p:sp>
        <p:nvSpPr>
          <p:cNvPr id="6" name="TextBox 5">
            <a:extLst>
              <a:ext uri="{FF2B5EF4-FFF2-40B4-BE49-F238E27FC236}">
                <a16:creationId xmlns:a16="http://schemas.microsoft.com/office/drawing/2014/main" id="{A8F2EBD8-B9AC-6F6B-829D-65751B4133D4}"/>
              </a:ext>
            </a:extLst>
          </p:cNvPr>
          <p:cNvSpPr txBox="1"/>
          <p:nvPr/>
        </p:nvSpPr>
        <p:spPr>
          <a:xfrm>
            <a:off x="9609655" y="6657946"/>
            <a:ext cx="2589170"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arkansasgopwing.blogspot.com/2012/07/sequestering-hiding-layoff-notices-for.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sa/3.0/">
                  <a:extLst>
                    <a:ext uri="{A12FA001-AC4F-418D-AE19-62706E023703}">
                      <ahyp:hlinkClr xmlns:ahyp="http://schemas.microsoft.com/office/drawing/2018/hyperlinkcolor" val="tx"/>
                    </a:ext>
                  </a:extLst>
                </a:hlinkClick>
              </a:rPr>
              <a:t>CC BY-SA-NC</a:t>
            </a:r>
            <a:endParaRPr lang="en-US" sz="700">
              <a:solidFill>
                <a:srgbClr val="FFFFFF"/>
              </a:solidFill>
            </a:endParaRPr>
          </a:p>
        </p:txBody>
      </p:sp>
    </p:spTree>
    <p:extLst>
      <p:ext uri="{BB962C8B-B14F-4D97-AF65-F5344CB8AC3E}">
        <p14:creationId xmlns:p14="http://schemas.microsoft.com/office/powerpoint/2010/main" val="591858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38F380-9A2E-F8B3-D7C0-6C44EF777918}"/>
              </a:ext>
            </a:extLst>
          </p:cNvPr>
          <p:cNvSpPr>
            <a:spLocks noGrp="1"/>
          </p:cNvSpPr>
          <p:nvPr>
            <p:ph type="title"/>
          </p:nvPr>
        </p:nvSpPr>
        <p:spPr>
          <a:xfrm>
            <a:off x="173101" y="1"/>
            <a:ext cx="6574539" cy="964850"/>
          </a:xfrm>
        </p:spPr>
        <p:txBody>
          <a:bodyPr>
            <a:normAutofit/>
          </a:bodyPr>
          <a:lstStyle/>
          <a:p>
            <a:r>
              <a:rPr lang="en-US" dirty="0"/>
              <a:t>Beyond the Requirements</a:t>
            </a:r>
          </a:p>
        </p:txBody>
      </p:sp>
      <p:sp>
        <p:nvSpPr>
          <p:cNvPr id="9" name="Content Placeholder 8">
            <a:extLst>
              <a:ext uri="{FF2B5EF4-FFF2-40B4-BE49-F238E27FC236}">
                <a16:creationId xmlns:a16="http://schemas.microsoft.com/office/drawing/2014/main" id="{C9A6AD87-DD7D-7848-C14C-202917D3562D}"/>
              </a:ext>
            </a:extLst>
          </p:cNvPr>
          <p:cNvSpPr>
            <a:spLocks noGrp="1"/>
          </p:cNvSpPr>
          <p:nvPr>
            <p:ph idx="1"/>
          </p:nvPr>
        </p:nvSpPr>
        <p:spPr>
          <a:xfrm>
            <a:off x="300300" y="964850"/>
            <a:ext cx="5665534" cy="4086421"/>
          </a:xfrm>
        </p:spPr>
        <p:txBody>
          <a:bodyPr>
            <a:normAutofit fontScale="47500" lnSpcReduction="20000"/>
          </a:bodyPr>
          <a:lstStyle/>
          <a:p>
            <a:r>
              <a:rPr lang="en-US" sz="7400" dirty="0"/>
              <a:t>This sample project goes beyond the requirements but not employer requirements.</a:t>
            </a:r>
          </a:p>
          <a:p>
            <a:endParaRPr lang="en-US" sz="6000" dirty="0"/>
          </a:p>
          <a:p>
            <a:r>
              <a:rPr lang="en-US" sz="6200" dirty="0"/>
              <a:t>Additional Resume Skills</a:t>
            </a:r>
          </a:p>
          <a:p>
            <a:pPr lvl="1"/>
            <a:r>
              <a:rPr lang="en-US" sz="6200" dirty="0"/>
              <a:t>AWS</a:t>
            </a:r>
          </a:p>
          <a:p>
            <a:pPr lvl="1"/>
            <a:r>
              <a:rPr lang="en-US" sz="6200" dirty="0"/>
              <a:t>Beginning Architecture</a:t>
            </a:r>
          </a:p>
          <a:p>
            <a:pPr lvl="1"/>
            <a:r>
              <a:rPr lang="en-US" sz="6200" dirty="0"/>
              <a:t>Cloud Based ETL</a:t>
            </a:r>
          </a:p>
          <a:p>
            <a:pPr lvl="1"/>
            <a:r>
              <a:rPr lang="en-US" sz="6200" dirty="0"/>
              <a:t>Full Stack Development</a:t>
            </a:r>
            <a:r>
              <a:rPr lang="en-US" sz="8000" dirty="0"/>
              <a:t>.</a:t>
            </a:r>
          </a:p>
        </p:txBody>
      </p:sp>
      <p:pic>
        <p:nvPicPr>
          <p:cNvPr id="5" name="Content Placeholder 4" descr="A person jumping in a blue tube&#10;&#10;Description automatically generated">
            <a:extLst>
              <a:ext uri="{FF2B5EF4-FFF2-40B4-BE49-F238E27FC236}">
                <a16:creationId xmlns:a16="http://schemas.microsoft.com/office/drawing/2014/main" id="{C3EB028C-7355-8211-CCB7-27E6898E5829}"/>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26092" r="12393" b="-1"/>
          <a:stretch/>
        </p:blipFill>
        <p:spPr>
          <a:xfrm>
            <a:off x="6226167" y="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6" name="TextBox 5">
            <a:extLst>
              <a:ext uri="{FF2B5EF4-FFF2-40B4-BE49-F238E27FC236}">
                <a16:creationId xmlns:a16="http://schemas.microsoft.com/office/drawing/2014/main" id="{9B39B1DF-A6B0-6168-1374-886155A2075A}"/>
              </a:ext>
            </a:extLst>
          </p:cNvPr>
          <p:cNvSpPr txBox="1"/>
          <p:nvPr/>
        </p:nvSpPr>
        <p:spPr>
          <a:xfrm>
            <a:off x="173101" y="5369768"/>
            <a:ext cx="6767584" cy="1477328"/>
          </a:xfrm>
          <a:prstGeom prst="rect">
            <a:avLst/>
          </a:prstGeom>
          <a:noFill/>
        </p:spPr>
        <p:txBody>
          <a:bodyPr wrap="square" rtlCol="0">
            <a:spAutoFit/>
          </a:bodyPr>
          <a:lstStyle/>
          <a:p>
            <a:r>
              <a:rPr lang="en-US" sz="3600" b="1" dirty="0"/>
              <a:t>LIVE Web page is a high cool factor for a data bootcamp</a:t>
            </a:r>
          </a:p>
          <a:p>
            <a:endParaRPr lang="en-US" dirty="0"/>
          </a:p>
        </p:txBody>
      </p:sp>
    </p:spTree>
    <p:extLst>
      <p:ext uri="{BB962C8B-B14F-4D97-AF65-F5344CB8AC3E}">
        <p14:creationId xmlns:p14="http://schemas.microsoft.com/office/powerpoint/2010/main" val="20603600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16F9B4-2E44-1686-BDA6-E7240C16A9A3}"/>
              </a:ext>
            </a:extLst>
          </p:cNvPr>
          <p:cNvSpPr>
            <a:spLocks noGrp="1"/>
          </p:cNvSpPr>
          <p:nvPr>
            <p:ph type="title"/>
          </p:nvPr>
        </p:nvSpPr>
        <p:spPr>
          <a:xfrm>
            <a:off x="838201" y="365125"/>
            <a:ext cx="5251316" cy="1807305"/>
          </a:xfrm>
        </p:spPr>
        <p:txBody>
          <a:bodyPr>
            <a:normAutofit/>
          </a:bodyPr>
          <a:lstStyle/>
          <a:p>
            <a:r>
              <a:rPr lang="en-US" dirty="0"/>
              <a:t>Look Beyond the Project</a:t>
            </a:r>
          </a:p>
        </p:txBody>
      </p:sp>
      <p:sp>
        <p:nvSpPr>
          <p:cNvPr id="10" name="Content Placeholder 9">
            <a:extLst>
              <a:ext uri="{FF2B5EF4-FFF2-40B4-BE49-F238E27FC236}">
                <a16:creationId xmlns:a16="http://schemas.microsoft.com/office/drawing/2014/main" id="{F2DC8857-6989-6DC5-7CC8-9E09C70034CB}"/>
              </a:ext>
            </a:extLst>
          </p:cNvPr>
          <p:cNvSpPr>
            <a:spLocks noGrp="1"/>
          </p:cNvSpPr>
          <p:nvPr>
            <p:ph idx="1"/>
          </p:nvPr>
        </p:nvSpPr>
        <p:spPr>
          <a:xfrm>
            <a:off x="838200" y="2333297"/>
            <a:ext cx="4619621" cy="3843666"/>
          </a:xfrm>
        </p:spPr>
        <p:txBody>
          <a:bodyPr>
            <a:normAutofit fontScale="92500" lnSpcReduction="10000"/>
          </a:bodyPr>
          <a:lstStyle/>
          <a:p>
            <a:r>
              <a:rPr lang="en-US" sz="2000" dirty="0"/>
              <a:t>Consider creating a blog if you spend over 15 minutes looking something up.</a:t>
            </a:r>
          </a:p>
          <a:p>
            <a:r>
              <a:rPr lang="en-US" sz="2000" dirty="0"/>
              <a:t>Share this on Linked In.</a:t>
            </a:r>
          </a:p>
          <a:p>
            <a:r>
              <a:rPr lang="en-US" sz="2000" dirty="0"/>
              <a:t>Working on a project to host these, </a:t>
            </a:r>
          </a:p>
          <a:p>
            <a:pPr marL="0" indent="0">
              <a:buNone/>
            </a:pPr>
            <a:endParaRPr lang="en-US" sz="4800" dirty="0"/>
          </a:p>
          <a:p>
            <a:pPr marL="0" indent="0">
              <a:buNone/>
            </a:pPr>
            <a:r>
              <a:rPr lang="en-US" sz="4800" dirty="0" err="1"/>
              <a:t>Torontodata.ca</a:t>
            </a:r>
            <a:r>
              <a:rPr lang="en-US" sz="4800" dirty="0"/>
              <a:t>  </a:t>
            </a:r>
          </a:p>
          <a:p>
            <a:pPr marL="0" indent="0">
              <a:buNone/>
            </a:pPr>
            <a:r>
              <a:rPr lang="en-US" sz="2000" dirty="0"/>
              <a:t>( not ready yet, but let me know if you are interested)</a:t>
            </a:r>
          </a:p>
          <a:p>
            <a:pPr lvl="1"/>
            <a:r>
              <a:rPr lang="en-US" sz="1600" dirty="0"/>
              <a:t>Curated by Me. </a:t>
            </a:r>
          </a:p>
          <a:p>
            <a:pPr lvl="1"/>
            <a:r>
              <a:rPr lang="en-US" sz="1600" dirty="0"/>
              <a:t>For past and present students.</a:t>
            </a:r>
          </a:p>
        </p:txBody>
      </p:sp>
      <p:pic>
        <p:nvPicPr>
          <p:cNvPr id="5" name="Content Placeholder 4" descr="A silhouette of a person with a camera saluting&#10;&#10;Description automatically generated">
            <a:extLst>
              <a:ext uri="{FF2B5EF4-FFF2-40B4-BE49-F238E27FC236}">
                <a16:creationId xmlns:a16="http://schemas.microsoft.com/office/drawing/2014/main" id="{2C192C13-159B-3E78-0E79-C17F2166BBF3}"/>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3053" r="1"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6" name="TextBox 5">
            <a:extLst>
              <a:ext uri="{FF2B5EF4-FFF2-40B4-BE49-F238E27FC236}">
                <a16:creationId xmlns:a16="http://schemas.microsoft.com/office/drawing/2014/main" id="{43319B83-097F-43A9-978F-C6ADB596F095}"/>
              </a:ext>
            </a:extLst>
          </p:cNvPr>
          <p:cNvSpPr txBox="1"/>
          <p:nvPr/>
        </p:nvSpPr>
        <p:spPr>
          <a:xfrm>
            <a:off x="9894576" y="6657945"/>
            <a:ext cx="2297424"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www.bridgespan.org/insights/library/big-bets/philanthropists-achieve-greater-equity">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230191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521C2-5865-B5BF-04EF-795BB20E94D7}"/>
              </a:ext>
            </a:extLst>
          </p:cNvPr>
          <p:cNvSpPr>
            <a:spLocks noGrp="1"/>
          </p:cNvSpPr>
          <p:nvPr>
            <p:ph type="title"/>
          </p:nvPr>
        </p:nvSpPr>
        <p:spPr/>
        <p:txBody>
          <a:bodyPr/>
          <a:lstStyle/>
          <a:p>
            <a:endParaRPr lang="en-US"/>
          </a:p>
        </p:txBody>
      </p:sp>
      <p:sp>
        <p:nvSpPr>
          <p:cNvPr id="4" name="AutoShape 2">
            <a:extLst>
              <a:ext uri="{FF2B5EF4-FFF2-40B4-BE49-F238E27FC236}">
                <a16:creationId xmlns:a16="http://schemas.microsoft.com/office/drawing/2014/main" id="{9F04BF4D-6525-ABD5-CC26-68AA1A8D372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Content Placeholder 8" descr="A diagram of a problem solving process&#10;&#10;Description automatically generated">
            <a:extLst>
              <a:ext uri="{FF2B5EF4-FFF2-40B4-BE49-F238E27FC236}">
                <a16:creationId xmlns:a16="http://schemas.microsoft.com/office/drawing/2014/main" id="{057A9215-5A89-5188-92FB-037AA68D078E}"/>
              </a:ext>
            </a:extLst>
          </p:cNvPr>
          <p:cNvPicPr>
            <a:picLocks noGrp="1" noChangeAspect="1"/>
          </p:cNvPicPr>
          <p:nvPr>
            <p:ph idx="1"/>
          </p:nvPr>
        </p:nvPicPr>
        <p:blipFill>
          <a:blip r:embed="rId2"/>
          <a:stretch>
            <a:fillRect/>
          </a:stretch>
        </p:blipFill>
        <p:spPr bwMode="auto">
          <a:xfrm>
            <a:off x="0" y="-1"/>
            <a:ext cx="13087236" cy="7346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2722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D4143-FB03-8BED-B8AB-C17529EF50A2}"/>
              </a:ext>
            </a:extLst>
          </p:cNvPr>
          <p:cNvSpPr>
            <a:spLocks noGrp="1"/>
          </p:cNvSpPr>
          <p:nvPr>
            <p:ph type="title"/>
          </p:nvPr>
        </p:nvSpPr>
        <p:spPr/>
        <p:txBody>
          <a:bodyPr/>
          <a:lstStyle/>
          <a:p>
            <a:r>
              <a:rPr lang="en-US" dirty="0"/>
              <a:t>Core Milestones of Dashboard Product</a:t>
            </a:r>
          </a:p>
        </p:txBody>
      </p:sp>
      <p:pic>
        <p:nvPicPr>
          <p:cNvPr id="1028" name="Picture 4">
            <a:extLst>
              <a:ext uri="{FF2B5EF4-FFF2-40B4-BE49-F238E27FC236}">
                <a16:creationId xmlns:a16="http://schemas.microsoft.com/office/drawing/2014/main" id="{5E09AD1B-E7B4-4F3B-E9CB-998B9CD22B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393" y="1659761"/>
            <a:ext cx="10561407" cy="3538477"/>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6">
            <a:extLst>
              <a:ext uri="{FF2B5EF4-FFF2-40B4-BE49-F238E27FC236}">
                <a16:creationId xmlns:a16="http://schemas.microsoft.com/office/drawing/2014/main" id="{0CD637BF-1771-2BF8-4620-B782925BCE9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66292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38EBF-495C-354F-77F6-4A81FD4CFBAC}"/>
              </a:ext>
            </a:extLst>
          </p:cNvPr>
          <p:cNvSpPr>
            <a:spLocks noGrp="1"/>
          </p:cNvSpPr>
          <p:nvPr>
            <p:ph type="title"/>
          </p:nvPr>
        </p:nvSpPr>
        <p:spPr/>
        <p:txBody>
          <a:bodyPr/>
          <a:lstStyle/>
          <a:p>
            <a:r>
              <a:rPr lang="en-US" dirty="0"/>
              <a:t>Consensus required on Ballpark</a:t>
            </a:r>
          </a:p>
        </p:txBody>
      </p:sp>
      <p:sp>
        <p:nvSpPr>
          <p:cNvPr id="3" name="Content Placeholder 2">
            <a:extLst>
              <a:ext uri="{FF2B5EF4-FFF2-40B4-BE49-F238E27FC236}">
                <a16:creationId xmlns:a16="http://schemas.microsoft.com/office/drawing/2014/main" id="{B95DF915-50D3-CD50-63E1-1CA943835DD6}"/>
              </a:ext>
            </a:extLst>
          </p:cNvPr>
          <p:cNvSpPr>
            <a:spLocks noGrp="1"/>
          </p:cNvSpPr>
          <p:nvPr>
            <p:ph idx="1"/>
          </p:nvPr>
        </p:nvSpPr>
        <p:spPr/>
        <p:txBody>
          <a:bodyPr/>
          <a:lstStyle/>
          <a:p>
            <a:r>
              <a:rPr lang="en-US" dirty="0"/>
              <a:t>What is the general topic ballpark, the actual goal will change after EDA and Data Collection.</a:t>
            </a:r>
          </a:p>
          <a:p>
            <a:r>
              <a:rPr lang="en-US" dirty="0"/>
              <a:t>Must be the consensus.</a:t>
            </a:r>
          </a:p>
          <a:p>
            <a:r>
              <a:rPr lang="en-US" dirty="0"/>
              <a:t>Understand the actual ask.</a:t>
            </a:r>
          </a:p>
          <a:p>
            <a:endParaRPr lang="en-US" dirty="0"/>
          </a:p>
          <a:p>
            <a:endParaRPr lang="en-US" dirty="0"/>
          </a:p>
        </p:txBody>
      </p:sp>
    </p:spTree>
    <p:extLst>
      <p:ext uri="{BB962C8B-B14F-4D97-AF65-F5344CB8AC3E}">
        <p14:creationId xmlns:p14="http://schemas.microsoft.com/office/powerpoint/2010/main" val="4285484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638EBF-495C-354F-77F6-4A81FD4CFBAC}"/>
              </a:ext>
            </a:extLst>
          </p:cNvPr>
          <p:cNvSpPr>
            <a:spLocks noGrp="1"/>
          </p:cNvSpPr>
          <p:nvPr>
            <p:ph type="title"/>
          </p:nvPr>
        </p:nvSpPr>
        <p:spPr>
          <a:xfrm>
            <a:off x="640079" y="325369"/>
            <a:ext cx="5785945" cy="971187"/>
          </a:xfrm>
        </p:spPr>
        <p:txBody>
          <a:bodyPr anchor="b">
            <a:normAutofit/>
          </a:bodyPr>
          <a:lstStyle/>
          <a:p>
            <a:r>
              <a:rPr lang="en-US" sz="5400" dirty="0"/>
              <a:t>EDA is a Team Sport</a:t>
            </a:r>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95DF915-50D3-CD50-63E1-1CA943835DD6}"/>
              </a:ext>
            </a:extLst>
          </p:cNvPr>
          <p:cNvSpPr>
            <a:spLocks noGrp="1"/>
          </p:cNvSpPr>
          <p:nvPr>
            <p:ph idx="1"/>
          </p:nvPr>
        </p:nvSpPr>
        <p:spPr>
          <a:xfrm>
            <a:off x="640080" y="2872899"/>
            <a:ext cx="4243589" cy="3320668"/>
          </a:xfrm>
        </p:spPr>
        <p:txBody>
          <a:bodyPr>
            <a:normAutofit/>
          </a:bodyPr>
          <a:lstStyle/>
          <a:p>
            <a:r>
              <a:rPr lang="en-US" sz="2200" dirty="0"/>
              <a:t>Everyone has to know about the data to proceed</a:t>
            </a:r>
          </a:p>
          <a:p>
            <a:r>
              <a:rPr lang="en-US" sz="2200" dirty="0"/>
              <a:t>Should be day 0 and completed fast. </a:t>
            </a:r>
          </a:p>
          <a:p>
            <a:r>
              <a:rPr lang="en-US" sz="2200" dirty="0"/>
              <a:t>Informs other components. </a:t>
            </a:r>
          </a:p>
          <a:p>
            <a:r>
              <a:rPr lang="en-US" sz="2200" dirty="0"/>
              <a:t>If one person skips this, the group suffers.</a:t>
            </a:r>
          </a:p>
          <a:p>
            <a:r>
              <a:rPr lang="en-US" sz="2200" dirty="0"/>
              <a:t>No Output product. </a:t>
            </a:r>
          </a:p>
        </p:txBody>
      </p:sp>
      <p:pic>
        <p:nvPicPr>
          <p:cNvPr id="7" name="Picture 6" descr="Hockey players hugging each other&#10;&#10;Description automatically generated">
            <a:extLst>
              <a:ext uri="{FF2B5EF4-FFF2-40B4-BE49-F238E27FC236}">
                <a16:creationId xmlns:a16="http://schemas.microsoft.com/office/drawing/2014/main" id="{5CDCD975-F1F9-B757-2543-4B97CDCDD479}"/>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523724" y="0"/>
            <a:ext cx="10287001" cy="6858000"/>
          </a:xfrm>
          <a:prstGeom prst="rect">
            <a:avLst/>
          </a:prstGeom>
        </p:spPr>
      </p:pic>
    </p:spTree>
    <p:extLst>
      <p:ext uri="{BB962C8B-B14F-4D97-AF65-F5344CB8AC3E}">
        <p14:creationId xmlns:p14="http://schemas.microsoft.com/office/powerpoint/2010/main" val="3734119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around a table shaking hands&#10;&#10;Description automatically generated">
            <a:extLst>
              <a:ext uri="{FF2B5EF4-FFF2-40B4-BE49-F238E27FC236}">
                <a16:creationId xmlns:a16="http://schemas.microsoft.com/office/drawing/2014/main" id="{32627C65-696D-489E-2060-61A23653AE7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207291" y="641478"/>
            <a:ext cx="9850726" cy="5853915"/>
          </a:xfrm>
          <a:prstGeom prst="rect">
            <a:avLst/>
          </a:prstGeom>
        </p:spPr>
      </p:pic>
      <p:sp>
        <p:nvSpPr>
          <p:cNvPr id="2" name="Title 1">
            <a:extLst>
              <a:ext uri="{FF2B5EF4-FFF2-40B4-BE49-F238E27FC236}">
                <a16:creationId xmlns:a16="http://schemas.microsoft.com/office/drawing/2014/main" id="{BE638EBF-495C-354F-77F6-4A81FD4CFBAC}"/>
              </a:ext>
            </a:extLst>
          </p:cNvPr>
          <p:cNvSpPr>
            <a:spLocks noGrp="1"/>
          </p:cNvSpPr>
          <p:nvPr>
            <p:ph type="title"/>
          </p:nvPr>
        </p:nvSpPr>
        <p:spPr>
          <a:xfrm>
            <a:off x="0" y="18255"/>
            <a:ext cx="12192000" cy="1325563"/>
          </a:xfrm>
        </p:spPr>
        <p:txBody>
          <a:bodyPr/>
          <a:lstStyle/>
          <a:p>
            <a:r>
              <a:rPr lang="en-US" dirty="0"/>
              <a:t>Decide or Understand the Audience	</a:t>
            </a:r>
          </a:p>
        </p:txBody>
      </p:sp>
      <p:sp>
        <p:nvSpPr>
          <p:cNvPr id="3" name="Content Placeholder 2">
            <a:extLst>
              <a:ext uri="{FF2B5EF4-FFF2-40B4-BE49-F238E27FC236}">
                <a16:creationId xmlns:a16="http://schemas.microsoft.com/office/drawing/2014/main" id="{B95DF915-50D3-CD50-63E1-1CA943835DD6}"/>
              </a:ext>
            </a:extLst>
          </p:cNvPr>
          <p:cNvSpPr>
            <a:spLocks noGrp="1"/>
          </p:cNvSpPr>
          <p:nvPr>
            <p:ph idx="1"/>
          </p:nvPr>
        </p:nvSpPr>
        <p:spPr>
          <a:xfrm>
            <a:off x="226498" y="1253331"/>
            <a:ext cx="7139152" cy="4351338"/>
          </a:xfrm>
        </p:spPr>
        <p:txBody>
          <a:bodyPr>
            <a:normAutofit fontScale="92500" lnSpcReduction="20000"/>
          </a:bodyPr>
          <a:lstStyle/>
          <a:p>
            <a:r>
              <a:rPr lang="en-US" dirty="0"/>
              <a:t>Decide the specifics after the team does the EDA</a:t>
            </a:r>
          </a:p>
          <a:p>
            <a:r>
              <a:rPr lang="en-US" dirty="0"/>
              <a:t>Before working on the WHAT, work on the </a:t>
            </a:r>
          </a:p>
          <a:p>
            <a:pPr marL="0" indent="0">
              <a:buNone/>
            </a:pPr>
            <a:r>
              <a:rPr lang="en-US" b="1" dirty="0"/>
              <a:t>	WHO and the WHY.</a:t>
            </a:r>
            <a:endParaRPr lang="en-US" dirty="0"/>
          </a:p>
          <a:p>
            <a:endParaRPr lang="en-US" dirty="0"/>
          </a:p>
          <a:p>
            <a:endParaRPr lang="en-US" dirty="0"/>
          </a:p>
          <a:p>
            <a:endParaRPr lang="en-US" dirty="0"/>
          </a:p>
          <a:p>
            <a:pPr marL="0" indent="0">
              <a:buNone/>
            </a:pPr>
            <a:r>
              <a:rPr lang="en-US" sz="3200" dirty="0"/>
              <a:t>Key Document Produced: User profile</a:t>
            </a:r>
          </a:p>
          <a:p>
            <a:pPr lvl="1"/>
            <a:r>
              <a:rPr lang="en-US" dirty="0"/>
              <a:t>Individual Goals</a:t>
            </a:r>
          </a:p>
          <a:p>
            <a:pPr lvl="1"/>
            <a:r>
              <a:rPr lang="en-US" dirty="0"/>
              <a:t>Individual Concerns of Stakeholders</a:t>
            </a:r>
          </a:p>
          <a:p>
            <a:pPr lvl="1"/>
            <a:r>
              <a:rPr lang="en-US" dirty="0"/>
              <a:t>Usually a dashboard has a limited number of Key stakeholders</a:t>
            </a:r>
          </a:p>
        </p:txBody>
      </p:sp>
      <p:sp>
        <p:nvSpPr>
          <p:cNvPr id="6" name="TextBox 5">
            <a:extLst>
              <a:ext uri="{FF2B5EF4-FFF2-40B4-BE49-F238E27FC236}">
                <a16:creationId xmlns:a16="http://schemas.microsoft.com/office/drawing/2014/main" id="{9A2B32BE-35FE-2E93-5D37-E22FFB0F05C7}"/>
              </a:ext>
            </a:extLst>
          </p:cNvPr>
          <p:cNvSpPr txBox="1"/>
          <p:nvPr/>
        </p:nvSpPr>
        <p:spPr>
          <a:xfrm>
            <a:off x="8179150" y="6858000"/>
            <a:ext cx="8206477" cy="230832"/>
          </a:xfrm>
          <a:prstGeom prst="rect">
            <a:avLst/>
          </a:prstGeom>
          <a:noFill/>
        </p:spPr>
        <p:txBody>
          <a:bodyPr wrap="square" rtlCol="0">
            <a:spAutoFit/>
          </a:bodyPr>
          <a:lstStyle/>
          <a:p>
            <a:r>
              <a:rPr lang="en-US" sz="900">
                <a:hlinkClick r:id="rId3" tooltip="https://disasteravoidanceexperts.com/8-powerful-questions-you-need-to-ask-before-stakeholder-engagement/"/>
              </a:rPr>
              <a:t>This Photo</a:t>
            </a:r>
            <a:r>
              <a:rPr lang="en-US" sz="900"/>
              <a:t> by Unknown Author is licensed under </a:t>
            </a:r>
            <a:r>
              <a:rPr lang="en-US" sz="900">
                <a:hlinkClick r:id="rId4" tooltip="https://creativecommons.org/licenses/by/3.0/"/>
              </a:rPr>
              <a:t>CC BY</a:t>
            </a:r>
            <a:endParaRPr lang="en-US" sz="900"/>
          </a:p>
        </p:txBody>
      </p:sp>
    </p:spTree>
    <p:extLst>
      <p:ext uri="{BB962C8B-B14F-4D97-AF65-F5344CB8AC3E}">
        <p14:creationId xmlns:p14="http://schemas.microsoft.com/office/powerpoint/2010/main" val="2482584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83BF8-8BDC-ECD0-08F0-5F5203DBBC71}"/>
              </a:ext>
            </a:extLst>
          </p:cNvPr>
          <p:cNvSpPr>
            <a:spLocks noGrp="1"/>
          </p:cNvSpPr>
          <p:nvPr>
            <p:ph type="title"/>
          </p:nvPr>
        </p:nvSpPr>
        <p:spPr/>
        <p:txBody>
          <a:bodyPr/>
          <a:lstStyle/>
          <a:p>
            <a:r>
              <a:rPr lang="en-US" dirty="0"/>
              <a:t>The What</a:t>
            </a:r>
          </a:p>
        </p:txBody>
      </p:sp>
      <p:sp>
        <p:nvSpPr>
          <p:cNvPr id="3" name="Content Placeholder 2">
            <a:extLst>
              <a:ext uri="{FF2B5EF4-FFF2-40B4-BE49-F238E27FC236}">
                <a16:creationId xmlns:a16="http://schemas.microsoft.com/office/drawing/2014/main" id="{A1CE9E4C-F10F-2793-2A10-79EFF5BFCCD4}"/>
              </a:ext>
            </a:extLst>
          </p:cNvPr>
          <p:cNvSpPr>
            <a:spLocks noGrp="1"/>
          </p:cNvSpPr>
          <p:nvPr>
            <p:ph idx="1"/>
          </p:nvPr>
        </p:nvSpPr>
        <p:spPr/>
        <p:txBody>
          <a:bodyPr/>
          <a:lstStyle/>
          <a:p>
            <a:r>
              <a:rPr lang="en-US" dirty="0"/>
              <a:t>Decide the core questions your User profile can answer for themselves via the dashboard.</a:t>
            </a:r>
          </a:p>
          <a:p>
            <a:r>
              <a:rPr lang="en-US" dirty="0"/>
              <a:t>With no stakeholder demands, get consensus on those questions.</a:t>
            </a:r>
          </a:p>
          <a:p>
            <a:r>
              <a:rPr lang="en-US" dirty="0"/>
              <a:t>Remember you have different views. </a:t>
            </a:r>
          </a:p>
          <a:p>
            <a:endParaRPr lang="en-US" dirty="0"/>
          </a:p>
          <a:p>
            <a:r>
              <a:rPr lang="en-US" b="1" dirty="0"/>
              <a:t>Deliverable</a:t>
            </a:r>
            <a:r>
              <a:rPr lang="en-US" dirty="0"/>
              <a:t>:  5-7 questions that can be answered by the dashboard.</a:t>
            </a:r>
          </a:p>
        </p:txBody>
      </p:sp>
    </p:spTree>
    <p:extLst>
      <p:ext uri="{BB962C8B-B14F-4D97-AF65-F5344CB8AC3E}">
        <p14:creationId xmlns:p14="http://schemas.microsoft.com/office/powerpoint/2010/main" val="972297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79F426F-437B-8635-8DE7-223CED8CAED4}"/>
              </a:ext>
            </a:extLst>
          </p:cNvPr>
          <p:cNvSpPr/>
          <p:nvPr/>
        </p:nvSpPr>
        <p:spPr>
          <a:xfrm>
            <a:off x="6096000" y="0"/>
            <a:ext cx="6144348" cy="6905297"/>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75C189-E1F2-344C-C7E1-901F56E2F2A5}"/>
              </a:ext>
            </a:extLst>
          </p:cNvPr>
          <p:cNvSpPr>
            <a:spLocks noGrp="1"/>
          </p:cNvSpPr>
          <p:nvPr>
            <p:ph type="title"/>
          </p:nvPr>
        </p:nvSpPr>
        <p:spPr>
          <a:xfrm>
            <a:off x="838200" y="365125"/>
            <a:ext cx="5257800" cy="1325563"/>
          </a:xfrm>
        </p:spPr>
        <p:txBody>
          <a:bodyPr/>
          <a:lstStyle/>
          <a:p>
            <a:r>
              <a:rPr lang="en-US" b="1" dirty="0"/>
              <a:t>Data Modeling</a:t>
            </a:r>
          </a:p>
        </p:txBody>
      </p:sp>
      <p:sp>
        <p:nvSpPr>
          <p:cNvPr id="3" name="Content Placeholder 2">
            <a:extLst>
              <a:ext uri="{FF2B5EF4-FFF2-40B4-BE49-F238E27FC236}">
                <a16:creationId xmlns:a16="http://schemas.microsoft.com/office/drawing/2014/main" id="{1BB8FB6F-2337-9F72-E775-3AB03DAD59A2}"/>
              </a:ext>
            </a:extLst>
          </p:cNvPr>
          <p:cNvSpPr>
            <a:spLocks noGrp="1"/>
          </p:cNvSpPr>
          <p:nvPr>
            <p:ph idx="1"/>
          </p:nvPr>
        </p:nvSpPr>
        <p:spPr>
          <a:xfrm>
            <a:off x="838200" y="1825625"/>
            <a:ext cx="3784250" cy="4351338"/>
          </a:xfrm>
        </p:spPr>
        <p:txBody>
          <a:bodyPr>
            <a:normAutofit lnSpcReduction="10000"/>
          </a:bodyPr>
          <a:lstStyle/>
          <a:p>
            <a:pPr marL="0" indent="0">
              <a:buNone/>
            </a:pPr>
            <a:r>
              <a:rPr lang="en-US" dirty="0"/>
              <a:t>What would we like to collect? </a:t>
            </a:r>
          </a:p>
          <a:p>
            <a:pPr marL="0" indent="0">
              <a:buNone/>
            </a:pPr>
            <a:endParaRPr lang="en-US" dirty="0"/>
          </a:p>
          <a:p>
            <a:pPr marL="0" indent="0">
              <a:buNone/>
            </a:pPr>
            <a:r>
              <a:rPr lang="en-US" dirty="0"/>
              <a:t>Must include the Core data needed by the Napkin Drawing, but could include more.</a:t>
            </a:r>
          </a:p>
          <a:p>
            <a:pPr marL="0" indent="0">
              <a:buNone/>
            </a:pPr>
            <a:endParaRPr lang="en-US" dirty="0"/>
          </a:p>
          <a:p>
            <a:pPr marL="0" indent="0">
              <a:buNone/>
            </a:pPr>
            <a:r>
              <a:rPr lang="en-US" dirty="0"/>
              <a:t>Deliverable:  Database Schema</a:t>
            </a:r>
          </a:p>
          <a:p>
            <a:pPr marL="0" indent="0">
              <a:buNone/>
            </a:pPr>
            <a:endParaRPr lang="en-US" dirty="0"/>
          </a:p>
        </p:txBody>
      </p:sp>
      <p:sp>
        <p:nvSpPr>
          <p:cNvPr id="4" name="Title 1">
            <a:extLst>
              <a:ext uri="{FF2B5EF4-FFF2-40B4-BE49-F238E27FC236}">
                <a16:creationId xmlns:a16="http://schemas.microsoft.com/office/drawing/2014/main" id="{7997B7A5-57D2-6736-5042-AD9FCF541A83}"/>
              </a:ext>
            </a:extLst>
          </p:cNvPr>
          <p:cNvSpPr txBox="1">
            <a:spLocks/>
          </p:cNvSpPr>
          <p:nvPr/>
        </p:nvSpPr>
        <p:spPr>
          <a:xfrm>
            <a:off x="6215818" y="370796"/>
            <a:ext cx="5257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Napkin Drawing</a:t>
            </a:r>
          </a:p>
        </p:txBody>
      </p:sp>
      <p:sp>
        <p:nvSpPr>
          <p:cNvPr id="5" name="Content Placeholder 2">
            <a:extLst>
              <a:ext uri="{FF2B5EF4-FFF2-40B4-BE49-F238E27FC236}">
                <a16:creationId xmlns:a16="http://schemas.microsoft.com/office/drawing/2014/main" id="{F785C9E7-4CAE-FBA6-3024-B47B03567177}"/>
              </a:ext>
            </a:extLst>
          </p:cNvPr>
          <p:cNvSpPr txBox="1">
            <a:spLocks/>
          </p:cNvSpPr>
          <p:nvPr/>
        </p:nvSpPr>
        <p:spPr>
          <a:xfrm>
            <a:off x="6392391" y="1757309"/>
            <a:ext cx="5469583" cy="4145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What do we need to present, to answer the questions.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solidFill>
                  <a:schemeClr val="bg1"/>
                </a:solidFill>
              </a:rPr>
              <a:t>Deliverable:  Napkin Drawings of the Dashboard via web pages.   Mock up all the webpages, but most import at this stage is the dashboard components so you can figure out what data you need. </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788380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E0EE9-FB4D-574E-56E4-0A2F85D43433}"/>
              </a:ext>
            </a:extLst>
          </p:cNvPr>
          <p:cNvSpPr>
            <a:spLocks noGrp="1"/>
          </p:cNvSpPr>
          <p:nvPr>
            <p:ph type="title"/>
          </p:nvPr>
        </p:nvSpPr>
        <p:spPr/>
        <p:txBody>
          <a:bodyPr/>
          <a:lstStyle/>
          <a:p>
            <a:r>
              <a:rPr lang="en-US" dirty="0"/>
              <a:t>Simple Technical Architecture ( For ETL )</a:t>
            </a:r>
          </a:p>
        </p:txBody>
      </p:sp>
      <p:sp>
        <p:nvSpPr>
          <p:cNvPr id="3" name="Content Placeholder 2">
            <a:extLst>
              <a:ext uri="{FF2B5EF4-FFF2-40B4-BE49-F238E27FC236}">
                <a16:creationId xmlns:a16="http://schemas.microsoft.com/office/drawing/2014/main" id="{5D73E155-1B0F-2989-EEE1-E81B6A9F5524}"/>
              </a:ext>
            </a:extLst>
          </p:cNvPr>
          <p:cNvSpPr>
            <a:spLocks noGrp="1"/>
          </p:cNvSpPr>
          <p:nvPr>
            <p:ph idx="1"/>
          </p:nvPr>
        </p:nvSpPr>
        <p:spPr/>
        <p:txBody>
          <a:bodyPr/>
          <a:lstStyle/>
          <a:p>
            <a:endParaRPr lang="en-US" dirty="0"/>
          </a:p>
        </p:txBody>
      </p:sp>
      <p:pic>
        <p:nvPicPr>
          <p:cNvPr id="2058" name="Picture 10">
            <a:extLst>
              <a:ext uri="{FF2B5EF4-FFF2-40B4-BE49-F238E27FC236}">
                <a16:creationId xmlns:a16="http://schemas.microsoft.com/office/drawing/2014/main" id="{0BE1ACCB-5F9C-5CAB-C421-EAEAED6587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899" y="1264444"/>
            <a:ext cx="10680700" cy="5473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86392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TotalTime>
  <Words>773</Words>
  <Application>Microsoft Macintosh PowerPoint</Application>
  <PresentationFormat>Widescreen</PresentationFormat>
  <Paragraphs>86</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Aptos</vt:lpstr>
      <vt:lpstr>Aptos Display</vt:lpstr>
      <vt:lpstr>Arial</vt:lpstr>
      <vt:lpstr>Office Theme</vt:lpstr>
      <vt:lpstr>The Purpose of this document </vt:lpstr>
      <vt:lpstr>PowerPoint Presentation</vt:lpstr>
      <vt:lpstr>Core Milestones of Dashboard Product</vt:lpstr>
      <vt:lpstr>Consensus required on Ballpark</vt:lpstr>
      <vt:lpstr>EDA is a Team Sport</vt:lpstr>
      <vt:lpstr>Decide or Understand the Audience </vt:lpstr>
      <vt:lpstr>The What</vt:lpstr>
      <vt:lpstr>Data Modeling</vt:lpstr>
      <vt:lpstr>Simple Technical Architecture ( For ETL )</vt:lpstr>
      <vt:lpstr>Pages to Include in your Application</vt:lpstr>
      <vt:lpstr>PowerPoint Presentation</vt:lpstr>
      <vt:lpstr>Mock Data is your friend and Next Step</vt:lpstr>
      <vt:lpstr>All Teams can Begin.</vt:lpstr>
      <vt:lpstr>PowerPoint Presentation</vt:lpstr>
      <vt:lpstr>The Game has Changed</vt:lpstr>
      <vt:lpstr>Beyond the Requirements</vt:lpstr>
      <vt:lpstr>Look Beyond the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Milestones of Dashboard Product</dc:title>
  <dc:creator>Tom Seeber</dc:creator>
  <cp:lastModifiedBy>Tom Seeber</cp:lastModifiedBy>
  <cp:revision>4</cp:revision>
  <dcterms:created xsi:type="dcterms:W3CDTF">2023-11-21T17:27:51Z</dcterms:created>
  <dcterms:modified xsi:type="dcterms:W3CDTF">2023-11-22T21:00:33Z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2023-11-21T22:49:54Z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94020ddd-497a-4e3d-b86e-d0fcd6adc061</vt:lpwstr>
  </property>
  <property fmtid="{D5CDD505-2E9C-101B-9397-08002B2CF9AE}" pid="7" name="MSIP_Label_defa4170-0d19-0005-0004-bc88714345d2_ActionId">
    <vt:lpwstr>6fb7a77d-b041-43ad-9eae-19fc9cc9fbc8</vt:lpwstr>
  </property>
  <property fmtid="{D5CDD505-2E9C-101B-9397-08002B2CF9AE}" pid="8" name="MSIP_Label_defa4170-0d19-0005-0004-bc88714345d2_ContentBits">
    <vt:lpwstr>0</vt:lpwstr>
  </property>
</Properties>
</file>