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8" r:id="rId4"/>
    <p:sldId id="267" r:id="rId5"/>
    <p:sldId id="289" r:id="rId6"/>
    <p:sldId id="290" r:id="rId7"/>
    <p:sldId id="261" r:id="rId8"/>
    <p:sldId id="262" r:id="rId9"/>
    <p:sldId id="257" r:id="rId10"/>
    <p:sldId id="282" r:id="rId11"/>
    <p:sldId id="281" r:id="rId12"/>
    <p:sldId id="259" r:id="rId13"/>
    <p:sldId id="273" r:id="rId14"/>
    <p:sldId id="275" r:id="rId15"/>
    <p:sldId id="285" r:id="rId16"/>
    <p:sldId id="286" r:id="rId17"/>
    <p:sldId id="284" r:id="rId18"/>
    <p:sldId id="269" r:id="rId19"/>
    <p:sldId id="270" r:id="rId20"/>
    <p:sldId id="271" r:id="rId21"/>
    <p:sldId id="272" r:id="rId22"/>
    <p:sldId id="276" r:id="rId23"/>
    <p:sldId id="288" r:id="rId24"/>
    <p:sldId id="277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F57"/>
    <a:srgbClr val="35193E"/>
    <a:srgbClr val="EFD2BE"/>
    <a:srgbClr val="AD1759"/>
    <a:srgbClr val="E13342"/>
    <a:srgbClr val="F37651"/>
    <a:srgbClr val="FFD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4F97-8C1D-438C-0A55-486340B33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0582-EA5A-D4E8-4550-4DE05D55C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D58C-515A-02E3-C5C5-86460A42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463A-4E68-AF20-D8E1-774E4740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0CF5-7C02-928F-484E-A4F9253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03B9-4B49-AFCB-8FB7-32EA5D64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2DC2-8BC6-BD41-50A5-06681E47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9C74-B4BB-AF2C-5B76-E4B6AE34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702B-18CC-5CD7-1B3A-2F216367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0741-C7AE-0F00-9253-9852E68F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C8866-656B-7279-9A6A-5A8D058EE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A98F-EA7D-EDD4-113E-4CF733FA8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1E98-97A7-B311-FD5C-B5242AC9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5C7B-6B71-BC71-1D41-73F3D329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2389-5157-2E8B-578C-8C0824E7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850-4C6B-1744-913B-A104FA7B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737F-0488-0E2F-70B6-A79B8DB2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EF48-B710-FA4F-1E31-959533C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0513-6C9A-9F26-7970-17B26B6B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F3BCF-34F9-BC70-0F58-17B8F2B9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F5F4-8667-8E17-F7E5-B9C113AD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7205-6FB6-7C5B-425B-DDE8D348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1371-98EB-38C6-256C-2893D7A8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9937-B2BE-2891-DF46-B7B64E6F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9EA9-239D-0521-41D5-3784D64D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6883-1FB2-240D-0D4C-B26EE3DC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32C-1DF6-F140-F825-EA2999E76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B7A3-1CD4-A222-E804-F69AA8C7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D085F-EA2C-562D-04B7-2B312FE7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BAD6-E8C3-1F44-1528-CB1BE790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AB56-0AFA-880E-3CB8-1AA86BE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F6A0-2489-9314-82E3-6C83778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51DE1-CD3D-8B23-75D3-D5B1AA28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D098F-381C-50A8-35C2-A168E17D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B2479-8592-8547-D724-08BEEFBCC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7C97D-E209-64DA-2B73-1C8D28382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7023C-ED10-317C-0441-D8BFA806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5017-2757-6FCE-A2B8-94CD8EDF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F8FDC-107A-541F-5B9A-0A8470CC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BEDB-48F9-7F62-6071-CAE1CB8E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968A-12CF-A01B-49CE-A6AFFA93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CA5B6-E03F-ACB2-EFF7-BE90837B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61DD4-5FA8-DB9D-6B3B-A772E807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F27D-7A07-82BC-9000-81CD91D1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AEB12-F57F-E6D3-8686-4BFEA46A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A8A5-BCFE-0939-4790-CE9549CF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FC41-443F-9092-ABE0-43BCB95A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E34A-1FA0-A3FD-0901-C4C7A698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E0AA-7AB3-B420-0020-7BBECDC4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DCC4-FB70-3D45-365E-00D8037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731D-14FA-2919-8B29-A0A47EAB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DC22-27B0-AE52-75CD-82DB9E29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A7E-C3E7-13A2-A43C-13560193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28479-4D5E-5E82-9D54-8124B716D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B107C-69A6-7336-1117-7E0220C5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9812-6586-07B2-D755-2BACBB29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EC90D-EC89-25EB-A1A4-374B3C38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2FFEE-5EF5-739A-D929-5310F50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D55E3-9126-FD6D-1359-EED1EFC9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CDDB-C91E-1606-4D91-00E35493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55CE-EC99-F417-94C9-3D64188AD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38C5-85BB-284F-A430-60E469E42B4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E207-9CC7-4DA3-5904-DE16EC81E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DFA4-7546-6A98-DC78-651032B6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4ABF-5D7E-2C4F-B479-9647048F6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mseeeb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ed.ac.uk/annabel-treshansky/2020/01/30/mindfulness-meditation-practices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creativecommons.org/licenses/by-nc/3.0/" TargetMode="External"/><Relationship Id="rId3" Type="http://schemas.openxmlformats.org/officeDocument/2006/relationships/hyperlink" Target="https://jehyunlee.github.io/2020/09/09/Python-DS-31-seaborn_upgrade/" TargetMode="External"/><Relationship Id="rId7" Type="http://schemas.openxmlformats.org/officeDocument/2006/relationships/hyperlink" Target="https://matplotlib.org/3.3.0/gallery/misc/logos2.html" TargetMode="External"/><Relationship Id="rId12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neurohive.io/ru/osnovy-data-science/vvedenie-v-scikit-learn/" TargetMode="External"/><Relationship Id="rId15" Type="http://schemas.openxmlformats.org/officeDocument/2006/relationships/hyperlink" Target="https://www.freecodecamp.org/news/the-ultimate-guide-to-the-pandas-library-for-data-science-in-python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lthub.ubc.ca/guides/github-instructor-guide/" TargetMode="Externa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monitor.com/pds/index.php/Main/InstallPythonPackag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dit.com/r/Daytrading/comments/f7zgom/pip_install_dtale_advanced_interactive_python/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0962-C6B8-BD99-01BD-3ABF9C557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2016 US News and World Reports Data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CC31C-4975-E3B7-9DFD-9A90F551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dirty="0"/>
              <a:t>Thomas M. Seeber</a:t>
            </a:r>
          </a:p>
          <a:p>
            <a:r>
              <a:rPr lang="en-US" dirty="0">
                <a:solidFill>
                  <a:srgbClr val="3519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thomasmseeeber@gmail.com</a:t>
            </a:r>
            <a:endParaRPr lang="en-US" dirty="0">
              <a:solidFill>
                <a:srgbClr val="35193E"/>
              </a:solidFill>
            </a:endParaRPr>
          </a:p>
          <a:p>
            <a:r>
              <a:rPr lang="en-US" dirty="0">
                <a:solidFill>
                  <a:srgbClr val="35193E"/>
                </a:solidFill>
              </a:rPr>
              <a:t>https://</a:t>
            </a:r>
            <a:r>
              <a:rPr lang="en-US" dirty="0" err="1">
                <a:solidFill>
                  <a:srgbClr val="35193E"/>
                </a:solidFill>
              </a:rPr>
              <a:t>www.linkedin.com</a:t>
            </a:r>
            <a:r>
              <a:rPr lang="en-US" dirty="0">
                <a:solidFill>
                  <a:srgbClr val="35193E"/>
                </a:solidFill>
              </a:rPr>
              <a:t>/in/</a:t>
            </a:r>
            <a:r>
              <a:rPr lang="en-US" dirty="0" err="1">
                <a:solidFill>
                  <a:srgbClr val="35193E"/>
                </a:solidFill>
              </a:rPr>
              <a:t>thomasseeber</a:t>
            </a:r>
            <a:endParaRPr lang="en-US" dirty="0">
              <a:solidFill>
                <a:srgbClr val="35193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9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B18D-EC05-A0D1-F73C-0FF70009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0"/>
            <a:ext cx="8022211" cy="773337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Data Cleaning:  Correcting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1C5F-EE29-523E-C61C-F78FA7AC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81" y="939506"/>
            <a:ext cx="7315986" cy="4351338"/>
          </a:xfrm>
        </p:spPr>
        <p:txBody>
          <a:bodyPr/>
          <a:lstStyle/>
          <a:p>
            <a:r>
              <a:rPr lang="en-US" dirty="0"/>
              <a:t>Converted string columns to numeric (Float or INT) in Pandas</a:t>
            </a:r>
          </a:p>
          <a:p>
            <a:r>
              <a:rPr lang="en-US" dirty="0"/>
              <a:t>Corrected any typos or mistakes that would prevent this conversion via Pandas and Loc.</a:t>
            </a:r>
          </a:p>
          <a:p>
            <a:r>
              <a:rPr lang="en-US" dirty="0"/>
              <a:t>Kept data in Excel using Pandas Excel functionality conversions to avoid unneeded string-to-number conversions.</a:t>
            </a:r>
          </a:p>
          <a:p>
            <a:r>
              <a:rPr lang="en-US" dirty="0"/>
              <a:t>No Data Time functionality was needed.</a:t>
            </a:r>
          </a:p>
        </p:txBody>
      </p:sp>
      <p:pic>
        <p:nvPicPr>
          <p:cNvPr id="5" name="Picture 4" descr="A person sitting on a rock at sunset&#10;&#10;Description automatically generated">
            <a:extLst>
              <a:ext uri="{FF2B5EF4-FFF2-40B4-BE49-F238E27FC236}">
                <a16:creationId xmlns:a16="http://schemas.microsoft.com/office/drawing/2014/main" id="{DF0BD286-0ABA-6A5B-3A44-72FCBDDB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4186" y="0"/>
            <a:ext cx="9842009" cy="67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9108-2DF2-F5BE-8CE2-A9A4774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431" y="0"/>
            <a:ext cx="10515600" cy="939268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Outliers: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9FF0-F320-CBA3-1CD6-001C434E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1347368"/>
            <a:ext cx="4704761" cy="51005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IQR method uses the quartiles +- 1.5 ( Code is on the right).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Easy to deal with outliers:</a:t>
            </a:r>
          </a:p>
          <a:p>
            <a:r>
              <a:rPr lang="en-US" dirty="0"/>
              <a:t>120 for the Graduation Rate is impossible; manually fixed this with correct data. ( Fixing these )</a:t>
            </a:r>
          </a:p>
          <a:p>
            <a:r>
              <a:rPr lang="en-US" dirty="0"/>
              <a:t>Case Western Reserve University does not have a 2.9 Student to Faculty Ratio, and most lower than  Q1-IQR*1.5 are probably incorrect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Harder to Dismiss</a:t>
            </a:r>
          </a:p>
          <a:p>
            <a:r>
              <a:rPr lang="en-US" dirty="0"/>
              <a:t>~48000 applications for Rutgers University in 2016 are correct.</a:t>
            </a:r>
          </a:p>
          <a:p>
            <a:r>
              <a:rPr lang="en-US" dirty="0"/>
              <a:t>Similarly, in and out-of-state tuitions, some schools are correctly expensive outliers.  Can we drop MIT from a college report? 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02AE6D-263E-CF24-602C-495D3FFD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149"/>
            <a:ext cx="6096000" cy="4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9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7DE4-F85F-F01A-5AC3-C309CC0C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-3381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Data Cleaning:  Most Outliers</a:t>
            </a:r>
          </a:p>
        </p:txBody>
      </p:sp>
      <p:pic>
        <p:nvPicPr>
          <p:cNvPr id="5" name="Content Placeholder 4" descr="A graph of college graduates&#10;&#10;Description automatically generated">
            <a:extLst>
              <a:ext uri="{FF2B5EF4-FFF2-40B4-BE49-F238E27FC236}">
                <a16:creationId xmlns:a16="http://schemas.microsoft.com/office/drawing/2014/main" id="{8D390DC0-CE92-C5F6-8662-95E4DB56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197" y="962388"/>
            <a:ext cx="8197595" cy="57619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E4988-3441-1DAC-70AF-EE93A21B0CE9}"/>
              </a:ext>
            </a:extLst>
          </p:cNvPr>
          <p:cNvSpPr txBox="1"/>
          <p:nvPr/>
        </p:nvSpPr>
        <p:spPr>
          <a:xfrm>
            <a:off x="9381994" y="962388"/>
            <a:ext cx="26930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Most columns in the data have higher variability.</a:t>
            </a:r>
          </a:p>
          <a:p>
            <a:endParaRPr lang="en-US" sz="2000" dirty="0"/>
          </a:p>
          <a:p>
            <a:r>
              <a:rPr lang="en-US" sz="2000" dirty="0"/>
              <a:t>Outliers tend to look like the top 10 colleges by Applications Received.</a:t>
            </a:r>
          </a:p>
          <a:p>
            <a:endParaRPr lang="en-US" sz="2000" dirty="0"/>
          </a:p>
          <a:p>
            <a:r>
              <a:rPr lang="en-US" sz="2000" dirty="0"/>
              <a:t>All items are outliers in this chart, and all are relevant. </a:t>
            </a:r>
          </a:p>
          <a:p>
            <a:endParaRPr lang="en-US" sz="2000" dirty="0"/>
          </a:p>
          <a:p>
            <a:r>
              <a:rPr lang="en-US" sz="2000" dirty="0"/>
              <a:t>Outliers in this data can not be summarily dismissed.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4249D-AE51-A4F9-E192-DFC3A08B572E}"/>
              </a:ext>
            </a:extLst>
          </p:cNvPr>
          <p:cNvSpPr txBox="1"/>
          <p:nvPr/>
        </p:nvSpPr>
        <p:spPr>
          <a:xfrm>
            <a:off x="6221691" y="1508289"/>
            <a:ext cx="2507530" cy="669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of these are outliers and all 100% correct</a:t>
            </a:r>
          </a:p>
        </p:txBody>
      </p:sp>
    </p:spTree>
    <p:extLst>
      <p:ext uri="{BB962C8B-B14F-4D97-AF65-F5344CB8AC3E}">
        <p14:creationId xmlns:p14="http://schemas.microsoft.com/office/powerpoint/2010/main" val="13305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D98DAE3E-8D2F-F656-EB37-FBDD2A653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06" r="1" b="22899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959F5-0ABE-5CDB-6910-C989F34527E3}"/>
              </a:ext>
            </a:extLst>
          </p:cNvPr>
          <p:cNvSpPr txBox="1"/>
          <p:nvPr/>
        </p:nvSpPr>
        <p:spPr>
          <a:xfrm>
            <a:off x="0" y="6499816"/>
            <a:ext cx="651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with </a:t>
            </a:r>
            <a:r>
              <a:rPr lang="en-US" dirty="0" err="1"/>
              <a:t>Geopandas</a:t>
            </a:r>
            <a:r>
              <a:rPr lang="en-US" dirty="0"/>
              <a:t>, US Census Shape Files, and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heatmap&#10;&#10;Description automatically generated">
            <a:extLst>
              <a:ext uri="{FF2B5EF4-FFF2-40B4-BE49-F238E27FC236}">
                <a16:creationId xmlns:a16="http://schemas.microsoft.com/office/drawing/2014/main" id="{500F391F-8B1B-4BA9-8566-D59427D1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231" y="18255"/>
            <a:ext cx="8851769" cy="68597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0111B-BF9E-F21D-5443-7CC16FE2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910606" cy="8584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1F57"/>
                </a:solidFill>
              </a:rPr>
              <a:t>General Correlations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C3E4C-4F41-B1F0-B060-39F7BCCADE02}"/>
              </a:ext>
            </a:extLst>
          </p:cNvPr>
          <p:cNvSpPr txBox="1"/>
          <p:nvPr/>
        </p:nvSpPr>
        <p:spPr>
          <a:xfrm>
            <a:off x="199534" y="707250"/>
            <a:ext cx="294116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Applications Received, Applications Accepted, and New Students Received are all highly correlated. More enrollment can take more students and get more applications.</a:t>
            </a:r>
          </a:p>
          <a:p>
            <a:endParaRPr lang="en-US" dirty="0"/>
          </a:p>
          <a:p>
            <a:r>
              <a:rPr lang="en-US" sz="1600" dirty="0"/>
              <a:t>Part-time student status moderately negatively relates to Graduation Rates</a:t>
            </a:r>
          </a:p>
          <a:p>
            <a:r>
              <a:rPr lang="en-US" sz="1000" dirty="0"/>
              <a:t>(Correlation: - 0.31 )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600" dirty="0"/>
              <a:t>Additional Fees and Estimated Personal costs negatively correlate to Public/Private schools. At the same time, room and board are moderately correlated with public/private, meaning </a:t>
            </a:r>
            <a:r>
              <a:rPr lang="en-US" b="1" dirty="0">
                <a:solidFill>
                  <a:srgbClr val="701F57"/>
                </a:solidFill>
              </a:rPr>
              <a:t>Private schools tend to bundle more components into the room and board</a:t>
            </a:r>
            <a:r>
              <a:rPr lang="en-US" sz="1600" dirty="0"/>
              <a:t>, and </a:t>
            </a:r>
            <a:r>
              <a:rPr lang="en-US" b="1" dirty="0">
                <a:solidFill>
                  <a:srgbClr val="35193E"/>
                </a:solidFill>
              </a:rPr>
              <a:t>public schools tend to itemize costs and pass them to students</a:t>
            </a:r>
            <a:r>
              <a:rPr lang="en-US" b="1" dirty="0"/>
              <a:t>.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793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8FB-ACEC-60EB-DDB2-7BD4B836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-1533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Cost: In-State 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DA0B-26DB-130B-CE20-A35E5D84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723" y="647274"/>
            <a:ext cx="3849277" cy="2689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0" i="0" dirty="0">
                <a:solidFill>
                  <a:srgbClr val="701F57"/>
                </a:solidFill>
                <a:effectLst/>
                <a:latin typeface="Menlo" panose="020B0609030804020204" pitchFamily="49" charset="0"/>
              </a:rPr>
              <a:t>2208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 In-State Tuition for Public. </a:t>
            </a:r>
          </a:p>
          <a:p>
            <a:pPr marL="0" indent="0" algn="ctr">
              <a:buNone/>
            </a:pPr>
            <a:r>
              <a:rPr lang="en-CA" sz="3600" b="0" i="0" dirty="0">
                <a:solidFill>
                  <a:srgbClr val="35193E"/>
                </a:solidFill>
                <a:effectLst/>
                <a:latin typeface="Menlo" panose="020B0609030804020204" pitchFamily="49" charset="0"/>
              </a:rPr>
              <a:t>11008</a:t>
            </a:r>
            <a:endParaRPr lang="en-CA" sz="3600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Menlo" panose="020B0609030804020204" pitchFamily="49" charset="0"/>
              </a:rPr>
              <a:t>Mean for In-State Tuition for Private Schools</a:t>
            </a:r>
            <a:br>
              <a:rPr lang="en-CA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CA" sz="1000" dirty="0">
                <a:solidFill>
                  <a:srgbClr val="000000"/>
                </a:solidFill>
                <a:latin typeface="Menlo" panose="020B0609030804020204" pitchFamily="49" charset="0"/>
              </a:rPr>
              <a:t>(2-tailed </a:t>
            </a:r>
            <a:r>
              <a:rPr lang="en-CA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ttest</a:t>
            </a:r>
            <a:r>
              <a:rPr lang="en-CA" sz="1000" dirty="0">
                <a:solidFill>
                  <a:srgbClr val="000000"/>
                </a:solidFill>
                <a:latin typeface="Menlo" panose="020B0609030804020204" pitchFamily="49" charset="0"/>
              </a:rPr>
              <a:t> p-value = 0.0, Statistic=58.6)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C6016ED-BCDA-B47A-C0F6-395D718C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27906"/>
            <a:ext cx="7815344" cy="5861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BE970-DF70-A7F7-3907-3BB0B0CBFEBD}"/>
              </a:ext>
            </a:extLst>
          </p:cNvPr>
          <p:cNvSpPr txBox="1"/>
          <p:nvPr/>
        </p:nvSpPr>
        <p:spPr>
          <a:xfrm>
            <a:off x="8220174" y="4303455"/>
            <a:ext cx="3849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Schools over 20K a year in order of highest to lowest</a:t>
            </a:r>
          </a:p>
          <a:p>
            <a:pPr algn="ctr"/>
            <a:endParaRPr lang="en-US" dirty="0"/>
          </a:p>
          <a:p>
            <a:pPr algn="ctr"/>
            <a:r>
              <a:rPr lang="en-CA" sz="1400" b="0" i="0" dirty="0">
                <a:solidFill>
                  <a:srgbClr val="000000"/>
                </a:solidFill>
                <a:effectLst/>
              </a:rPr>
              <a:t>Middlebury College</a:t>
            </a:r>
          </a:p>
          <a:p>
            <a:pPr algn="ctr"/>
            <a:r>
              <a:rPr lang="en-CA" sz="1400" b="0" i="0" dirty="0">
                <a:solidFill>
                  <a:srgbClr val="000000"/>
                </a:solidFill>
                <a:effectLst/>
              </a:rPr>
              <a:t>Bates College</a:t>
            </a:r>
          </a:p>
          <a:p>
            <a:pPr algn="ctr"/>
            <a:r>
              <a:rPr lang="en-CA" sz="1400" b="0" i="0" dirty="0">
                <a:solidFill>
                  <a:srgbClr val="000000"/>
                </a:solidFill>
                <a:effectLst/>
              </a:rPr>
              <a:t>Franklin and Marshall College Bennington College</a:t>
            </a:r>
          </a:p>
          <a:p>
            <a:pPr algn="ctr"/>
            <a:r>
              <a:rPr lang="en-CA" sz="1400" b="0" i="0" dirty="0">
                <a:solidFill>
                  <a:srgbClr val="000000"/>
                </a:solidFill>
                <a:effectLst/>
              </a:rPr>
              <a:t>Hampshire College</a:t>
            </a:r>
          </a:p>
          <a:p>
            <a:pPr algn="ctr"/>
            <a:r>
              <a:rPr lang="en-CA" sz="1400" b="0" i="0" dirty="0">
                <a:solidFill>
                  <a:srgbClr val="000000"/>
                </a:solidFill>
                <a:effectLst/>
              </a:rPr>
              <a:t>Massachusetts Institute of Technology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8FB-ACEC-60EB-DDB2-7BD4B836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-1533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Cost: Out-State 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DA0B-26DB-130B-CE20-A35E5D84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723" y="647274"/>
            <a:ext cx="3849277" cy="2689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b="0" i="0" dirty="0">
                <a:solidFill>
                  <a:srgbClr val="701F57"/>
                </a:solidFill>
                <a:effectLst/>
                <a:latin typeface="Menlo" panose="020B0609030804020204" pitchFamily="49" charset="0"/>
              </a:rPr>
              <a:t>6152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CA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 </a:t>
            </a:r>
            <a:r>
              <a:rPr lang="en-CA" sz="1600" dirty="0">
                <a:solidFill>
                  <a:srgbClr val="000000"/>
                </a:solidFill>
                <a:latin typeface="Menlo" panose="020B0609030804020204" pitchFamily="49" charset="0"/>
              </a:rPr>
              <a:t>Out-of-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 Tuition for Public. </a:t>
            </a:r>
          </a:p>
          <a:p>
            <a:pPr marL="0" indent="0" algn="ctr">
              <a:buNone/>
            </a:pPr>
            <a:r>
              <a:rPr lang="en-CA" sz="3600" b="0" i="0" dirty="0">
                <a:solidFill>
                  <a:srgbClr val="35193E"/>
                </a:solidFill>
                <a:effectLst/>
                <a:latin typeface="Menlo" panose="020B0609030804020204" pitchFamily="49" charset="0"/>
              </a:rPr>
              <a:t>11008</a:t>
            </a:r>
            <a:endParaRPr lang="en-CA" sz="3600" b="0" i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Menlo" panose="020B0609030804020204" pitchFamily="49" charset="0"/>
              </a:rPr>
              <a:t>Mean for Out-of-State Tuition for Private Schools</a:t>
            </a:r>
            <a:br>
              <a:rPr lang="en-CA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CA" sz="1000" dirty="0">
                <a:solidFill>
                  <a:srgbClr val="000000"/>
                </a:solidFill>
                <a:latin typeface="Menlo" panose="020B0609030804020204" pitchFamily="49" charset="0"/>
              </a:rPr>
              <a:t>(2-tailed </a:t>
            </a:r>
            <a:r>
              <a:rPr lang="en-CA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ttest</a:t>
            </a:r>
            <a:r>
              <a:rPr lang="en-CA" sz="1000" dirty="0">
                <a:solidFill>
                  <a:srgbClr val="000000"/>
                </a:solidFill>
                <a:latin typeface="Menlo" panose="020B0609030804020204" pitchFamily="49" charset="0"/>
              </a:rPr>
              <a:t> p-value = 0.0, Statistic=58.6)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  <p:pic>
        <p:nvPicPr>
          <p:cNvPr id="11" name="Picture 10" descr="A graph of 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B844E8D-2B4E-A339-BC45-C90CA387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" y="936544"/>
            <a:ext cx="8275807" cy="5549096"/>
          </a:xfrm>
          <a:prstGeom prst="rect">
            <a:avLst/>
          </a:prstGeom>
        </p:spPr>
      </p:pic>
      <p:pic>
        <p:nvPicPr>
          <p:cNvPr id="13" name="Picture 12" descr="A screenshot of a college list&#10;&#10;Description automatically generated">
            <a:extLst>
              <a:ext uri="{FF2B5EF4-FFF2-40B4-BE49-F238E27FC236}">
                <a16:creationId xmlns:a16="http://schemas.microsoft.com/office/drawing/2014/main" id="{B3A9F1DA-D0A9-FEC1-1A7A-52906895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43" y="4128876"/>
            <a:ext cx="3612430" cy="2556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FC4F84-F38E-F6AB-D8AF-56881A6AB8B1}"/>
              </a:ext>
            </a:extLst>
          </p:cNvPr>
          <p:cNvSpPr txBox="1"/>
          <p:nvPr/>
        </p:nvSpPr>
        <p:spPr>
          <a:xfrm>
            <a:off x="8257880" y="3295593"/>
            <a:ext cx="3689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Lowest Cost for Out-of-State Colleges</a:t>
            </a:r>
          </a:p>
        </p:txBody>
      </p:sp>
    </p:spTree>
    <p:extLst>
      <p:ext uri="{BB962C8B-B14F-4D97-AF65-F5344CB8AC3E}">
        <p14:creationId xmlns:p14="http://schemas.microsoft.com/office/powerpoint/2010/main" val="287891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054B-48B2-CF3E-773F-785FEFD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4" y="0"/>
            <a:ext cx="12192001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Public to Public</a:t>
            </a:r>
            <a:br>
              <a:rPr lang="en-US" dirty="0">
                <a:solidFill>
                  <a:srgbClr val="701F57"/>
                </a:solidFill>
              </a:rPr>
            </a:br>
            <a:r>
              <a:rPr lang="en-US" dirty="0">
                <a:solidFill>
                  <a:srgbClr val="701F57"/>
                </a:solidFill>
              </a:rPr>
              <a:t>	</a:t>
            </a:r>
            <a:r>
              <a:rPr lang="en-US" sz="3600" dirty="0">
                <a:solidFill>
                  <a:srgbClr val="701F57"/>
                </a:solidFill>
              </a:rPr>
              <a:t>Regions Charge Differently for In and Out of State</a:t>
            </a:r>
          </a:p>
        </p:txBody>
      </p:sp>
      <p:pic>
        <p:nvPicPr>
          <p:cNvPr id="9" name="Content Placeholder 8" descr="A graph of average cost of cost&#10;&#10;Description automatically generated">
            <a:extLst>
              <a:ext uri="{FF2B5EF4-FFF2-40B4-BE49-F238E27FC236}">
                <a16:creationId xmlns:a16="http://schemas.microsoft.com/office/drawing/2014/main" id="{92E3A0AB-A37E-7F0E-74A7-E0960D13B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155" y="1686887"/>
            <a:ext cx="6057845" cy="4630024"/>
          </a:xfrm>
        </p:spPr>
      </p:pic>
      <p:pic>
        <p:nvPicPr>
          <p:cNvPr id="11" name="Picture 10" descr="A graph of average cost by region&#10;&#10;Description automatically generated">
            <a:extLst>
              <a:ext uri="{FF2B5EF4-FFF2-40B4-BE49-F238E27FC236}">
                <a16:creationId xmlns:a16="http://schemas.microsoft.com/office/drawing/2014/main" id="{7B382D54-6636-C195-876A-5C22D07B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6887"/>
            <a:ext cx="6096000" cy="4630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43246F-E693-F4A3-5D8F-04A3B0C23FF5}"/>
              </a:ext>
            </a:extLst>
          </p:cNvPr>
          <p:cNvSpPr txBox="1"/>
          <p:nvPr/>
        </p:nvSpPr>
        <p:spPr>
          <a:xfrm>
            <a:off x="6096000" y="6316911"/>
            <a:ext cx="6057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Significant Differences Between the Average Cost  In State For Different Regions  </a:t>
            </a:r>
            <a:r>
              <a:rPr lang="en-US" sz="1000" dirty="0"/>
              <a:t>(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var(--notebook-cell-output-font-family)"/>
              </a:rPr>
              <a:t>AMOVA </a:t>
            </a:r>
            <a:r>
              <a:rPr lang="en-CA" sz="1000" b="0" i="0" dirty="0" err="1">
                <a:solidFill>
                  <a:srgbClr val="000000"/>
                </a:solidFill>
                <a:effectLst/>
                <a:latin typeface="var(--notebook-cell-output-font-family)"/>
              </a:rPr>
              <a:t>fvalue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var(--notebook-cell-output-font-family)"/>
              </a:rPr>
              <a:t>=18.14586886782207, </a:t>
            </a:r>
            <a:r>
              <a:rPr lang="en-CA" sz="1000" b="0" i="0" dirty="0" err="1">
                <a:solidFill>
                  <a:srgbClr val="000000"/>
                </a:solidFill>
                <a:effectLst/>
                <a:latin typeface="var(--notebook-cell-output-font-family)"/>
              </a:rPr>
              <a:t>pvalue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var(--notebook-cell-output-font-family)"/>
              </a:rPr>
              <a:t>=3.897390493224823e-11 )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87114-0C66-9F38-DCB2-30622C6B422B}"/>
              </a:ext>
            </a:extLst>
          </p:cNvPr>
          <p:cNvSpPr txBox="1"/>
          <p:nvPr/>
        </p:nvSpPr>
        <p:spPr>
          <a:xfrm>
            <a:off x="0" y="6316911"/>
            <a:ext cx="605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Significant Differences Between the Average Cost  In State For Different Regions </a:t>
            </a:r>
            <a:r>
              <a:rPr lang="en-US" sz="1000" dirty="0"/>
              <a:t>( ANOVA </a:t>
            </a:r>
            <a:r>
              <a:rPr lang="en-CA" sz="10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fvalue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=22.97054536966959, </a:t>
            </a:r>
            <a:r>
              <a:rPr lang="en-CA" sz="10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pvalue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=7.732162944526283e-14)</a:t>
            </a:r>
            <a:br>
              <a:rPr lang="en-CA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096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C3AE-8204-1FB0-D002-BCC396DD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1D90D-0225-7F4B-48DF-E5B2AFECDF05}"/>
              </a:ext>
            </a:extLst>
          </p:cNvPr>
          <p:cNvSpPr txBox="1"/>
          <p:nvPr/>
        </p:nvSpPr>
        <p:spPr>
          <a:xfrm>
            <a:off x="8814657" y="135353"/>
            <a:ext cx="2502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 	60.343023</a:t>
            </a:r>
          </a:p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 	18.822515</a:t>
            </a:r>
          </a:p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 	8.000000</a:t>
            </a:r>
          </a:p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	100 </a:t>
            </a:r>
          </a:p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25% 	47.000000 </a:t>
            </a:r>
          </a:p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50% 	60.000000 </a:t>
            </a:r>
          </a:p>
          <a:p>
            <a:r>
              <a:rPr lang="en-CA" b="1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75% 	74.000000 </a:t>
            </a:r>
            <a:br>
              <a:rPr lang="en-CA" b="1" dirty="0"/>
            </a:b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D376F-0EDA-34D9-BD40-ADBF120B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383" y="5745348"/>
            <a:ext cx="1734815" cy="7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C817F-05CE-2991-E202-E174B9BB4AC5}"/>
              </a:ext>
            </a:extLst>
          </p:cNvPr>
          <p:cNvSpPr txBox="1"/>
          <p:nvPr/>
        </p:nvSpPr>
        <p:spPr>
          <a:xfrm>
            <a:off x="7966552" y="2497093"/>
            <a:ext cx="422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BEST AT 100% GRADUATION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F0367-44F6-CAFB-D524-6ED250A2BE1C}"/>
              </a:ext>
            </a:extLst>
          </p:cNvPr>
          <p:cNvSpPr txBox="1"/>
          <p:nvPr/>
        </p:nvSpPr>
        <p:spPr>
          <a:xfrm>
            <a:off x="7966553" y="5345286"/>
            <a:ext cx="422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WORST AT 8% GRADUATION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01EA1-345A-04F8-BCAD-E430B5320476}"/>
              </a:ext>
            </a:extLst>
          </p:cNvPr>
          <p:cNvSpPr txBox="1"/>
          <p:nvPr/>
        </p:nvSpPr>
        <p:spPr>
          <a:xfrm>
            <a:off x="8073025" y="6416832"/>
            <a:ext cx="411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UNIVERSITY OF HOUSTON DOWNTOWN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FF964-F1A2-E0AB-70C8-E223FC237CC6}"/>
              </a:ext>
            </a:extLst>
          </p:cNvPr>
          <p:cNvSpPr txBox="1"/>
          <p:nvPr/>
        </p:nvSpPr>
        <p:spPr>
          <a:xfrm>
            <a:off x="8295588" y="2884792"/>
            <a:ext cx="3896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Harvey Mudd College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Santa Clara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Amherst College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Harvard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Lindenwood College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Missouri Southern State College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Siena College College of Mount St. Joseph Grove City College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University of Richmond Goddard College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Heritage College</a:t>
            </a:r>
            <a:endParaRPr lang="en-US" sz="1200" dirty="0"/>
          </a:p>
        </p:txBody>
      </p:sp>
      <p:pic>
        <p:nvPicPr>
          <p:cNvPr id="16" name="Content Placeholder 15" descr="A graph of a graduation rate distribution&#10;&#10;Description automatically generated">
            <a:extLst>
              <a:ext uri="{FF2B5EF4-FFF2-40B4-BE49-F238E27FC236}">
                <a16:creationId xmlns:a16="http://schemas.microsoft.com/office/drawing/2014/main" id="{8FC3FBA3-0DAE-0F01-237A-16AE7B00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965" y="135353"/>
            <a:ext cx="7872392" cy="6444556"/>
          </a:xfrm>
        </p:spPr>
      </p:pic>
    </p:spTree>
    <p:extLst>
      <p:ext uri="{BB962C8B-B14F-4D97-AF65-F5344CB8AC3E}">
        <p14:creationId xmlns:p14="http://schemas.microsoft.com/office/powerpoint/2010/main" val="300832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84AB-5586-D64E-377D-39B911A3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11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1F57"/>
                </a:solidFill>
              </a:rPr>
              <a:t>Graduation Rates:  Private Schools Do Better</a:t>
            </a:r>
          </a:p>
        </p:txBody>
      </p:sp>
      <p:pic>
        <p:nvPicPr>
          <p:cNvPr id="5" name="Content Placeholder 4" descr="A graph of 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A922F3B-591B-2E3D-9E0E-7578697F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8" y="900006"/>
            <a:ext cx="7216546" cy="58361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E8BD3-006D-84CD-B6E3-9D2E68F659E5}"/>
              </a:ext>
            </a:extLst>
          </p:cNvPr>
          <p:cNvSpPr txBox="1"/>
          <p:nvPr/>
        </p:nvSpPr>
        <p:spPr>
          <a:xfrm>
            <a:off x="7508123" y="1061014"/>
            <a:ext cx="4683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Average Graduation Rate</a:t>
            </a:r>
          </a:p>
          <a:p>
            <a:pPr algn="ctr"/>
            <a:r>
              <a:rPr lang="en-CA" sz="3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66.07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7AF4E-09B8-6D2A-C2F3-390EB471560B}"/>
              </a:ext>
            </a:extLst>
          </p:cNvPr>
          <p:cNvSpPr txBox="1"/>
          <p:nvPr/>
        </p:nvSpPr>
        <p:spPr>
          <a:xfrm>
            <a:off x="7508123" y="2120006"/>
            <a:ext cx="4683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Average Graduation Rate</a:t>
            </a:r>
          </a:p>
          <a:p>
            <a:pPr algn="ctr"/>
            <a:r>
              <a:rPr lang="en-CA" sz="3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50.18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2BE9E-D028-AB15-0C02-311A43DF6340}"/>
              </a:ext>
            </a:extLst>
          </p:cNvPr>
          <p:cNvSpPr txBox="1"/>
          <p:nvPr/>
        </p:nvSpPr>
        <p:spPr>
          <a:xfrm>
            <a:off x="7435228" y="5196821"/>
            <a:ext cx="468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must reject the null hypnosis that private and public school graduation rates are the same.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09AC8-79CA-B702-1A88-B6FE3E5170B6}"/>
              </a:ext>
            </a:extLst>
          </p:cNvPr>
          <p:cNvSpPr txBox="1"/>
          <p:nvPr/>
        </p:nvSpPr>
        <p:spPr>
          <a:xfrm>
            <a:off x="7362334" y="3377201"/>
            <a:ext cx="46838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2-tailed t-test ( p-value: 0.0, Statistic = 15.03*)</a:t>
            </a:r>
          </a:p>
          <a:p>
            <a:pPr algn="ctr"/>
            <a:r>
              <a:rPr lang="en-US" sz="3200" dirty="0"/>
              <a:t>Statistically Significant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0D9CC-F567-E096-671D-D134FE36EC75}"/>
              </a:ext>
            </a:extLst>
          </p:cNvPr>
          <p:cNvSpPr txBox="1"/>
          <p:nvPr/>
        </p:nvSpPr>
        <p:spPr>
          <a:xfrm>
            <a:off x="9777167" y="6624138"/>
            <a:ext cx="345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p-values are exceedingly small</a:t>
            </a:r>
          </a:p>
        </p:txBody>
      </p:sp>
    </p:spTree>
    <p:extLst>
      <p:ext uri="{BB962C8B-B14F-4D97-AF65-F5344CB8AC3E}">
        <p14:creationId xmlns:p14="http://schemas.microsoft.com/office/powerpoint/2010/main" val="193808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6C20-7418-FFF4-C32B-43DBD48E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96" y="-1797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Technologies Used for Analysis</a:t>
            </a: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05747D2B-7737-36FA-2690-DCFFD7A9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112" y="1255006"/>
            <a:ext cx="4923615" cy="1199663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5370C3D6-7F4E-8A98-2D5D-F88374000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30341" y="4567064"/>
            <a:ext cx="3533303" cy="1902095"/>
          </a:xfrm>
          <a:prstGeom prst="rect">
            <a:avLst/>
          </a:prstGeom>
        </p:spPr>
      </p:pic>
      <p:pic>
        <p:nvPicPr>
          <p:cNvPr id="11" name="Picture 10" descr="A blue and orange logo&#10;&#10;Description automatically generated">
            <a:extLst>
              <a:ext uri="{FF2B5EF4-FFF2-40B4-BE49-F238E27FC236}">
                <a16:creationId xmlns:a16="http://schemas.microsoft.com/office/drawing/2014/main" id="{F1370D40-7D6B-2796-0BEA-5799681D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4319" y="3188577"/>
            <a:ext cx="5029200" cy="100330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6ED56B-97E1-80A0-C76D-C0E12496C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32359" y="4390035"/>
            <a:ext cx="3696221" cy="2079124"/>
          </a:xfrm>
          <a:prstGeom prst="rect">
            <a:avLst/>
          </a:prstGeom>
        </p:spPr>
      </p:pic>
      <p:pic>
        <p:nvPicPr>
          <p:cNvPr id="3074" name="Picture 2" descr="GeoPandas logo — GeoPandas 0.14.0+0.g0eb2a5e.dirty documentation">
            <a:extLst>
              <a:ext uri="{FF2B5EF4-FFF2-40B4-BE49-F238E27FC236}">
                <a16:creationId xmlns:a16="http://schemas.microsoft.com/office/drawing/2014/main" id="{A17AF833-B98B-8D22-D338-D2DC4CBE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069" y="4567064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D8660-0AB1-656E-B2EA-B36FEDAB5A08}"/>
              </a:ext>
            </a:extLst>
          </p:cNvPr>
          <p:cNvSpPr txBox="1"/>
          <p:nvPr/>
        </p:nvSpPr>
        <p:spPr>
          <a:xfrm>
            <a:off x="9795069" y="620536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Geopandas</a:t>
            </a:r>
            <a:endParaRPr lang="en-US" b="1" dirty="0"/>
          </a:p>
        </p:txBody>
      </p:sp>
      <p:pic>
        <p:nvPicPr>
          <p:cNvPr id="10" name="Content Placeholder 9" descr="A blue and orange snake logo&#10;&#10;Description automatically generated">
            <a:extLst>
              <a:ext uri="{FF2B5EF4-FFF2-40B4-BE49-F238E27FC236}">
                <a16:creationId xmlns:a16="http://schemas.microsoft.com/office/drawing/2014/main" id="{B0A81567-41F7-64D7-7C43-C2F65F85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60276" y="1745673"/>
            <a:ext cx="1561998" cy="156199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8C5D7C-B5AE-8526-757D-793387567B0C}"/>
              </a:ext>
            </a:extLst>
          </p:cNvPr>
          <p:cNvSpPr txBox="1"/>
          <p:nvPr/>
        </p:nvSpPr>
        <p:spPr>
          <a:xfrm>
            <a:off x="6099711" y="3856828"/>
            <a:ext cx="225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2" tooltip="https://www.pngall.com/python-programming-language-png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3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6" name="Picture 1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400F0D9-61B0-9871-215D-9B7852EA67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879031" y="1643271"/>
            <a:ext cx="3007895" cy="12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801A69-C999-865C-734A-B3C16C77B2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1F57"/>
                </a:solidFill>
              </a:rPr>
              <a:t>Graduation Rates:  Regional Differences Exist</a:t>
            </a:r>
          </a:p>
        </p:txBody>
      </p:sp>
      <p:pic>
        <p:nvPicPr>
          <p:cNvPr id="14" name="Content Placeholder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DC075B7-DA70-7C74-A6D0-C4911BD4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98" y="900006"/>
            <a:ext cx="7007417" cy="573646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0F21D2-A7C9-10C9-CFF5-67F28E2BF800}"/>
              </a:ext>
            </a:extLst>
          </p:cNvPr>
          <p:cNvSpPr txBox="1"/>
          <p:nvPr/>
        </p:nvSpPr>
        <p:spPr>
          <a:xfrm>
            <a:off x="7546235" y="847165"/>
            <a:ext cx="4341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 US News and World Report Best College Regions 2016 have different graduation rates  </a:t>
            </a:r>
          </a:p>
          <a:p>
            <a:r>
              <a:rPr lang="en-US" sz="1000" dirty="0"/>
              <a:t>( ANOVA  p-value= 0.0, </a:t>
            </a:r>
            <a:r>
              <a:rPr lang="en-US" sz="1000" dirty="0" err="1"/>
              <a:t>fvalue</a:t>
            </a:r>
            <a:r>
              <a:rPr lang="en-US" sz="1000" dirty="0"/>
              <a:t>=47.13* 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3509E-C7E1-D204-0521-08EF6D15925B}"/>
              </a:ext>
            </a:extLst>
          </p:cNvPr>
          <p:cNvSpPr txBox="1"/>
          <p:nvPr/>
        </p:nvSpPr>
        <p:spPr>
          <a:xfrm>
            <a:off x="7546235" y="2068630"/>
            <a:ext cx="434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North Region does significantly better then even the next highest Midwest Region </a:t>
            </a:r>
          </a:p>
          <a:p>
            <a:r>
              <a:rPr lang="en-US" sz="1000" dirty="0"/>
              <a:t>( t-test p-value=0.0, statistic=5.8 *)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68670-AA1C-18AA-9EB2-3BDAB6DFF876}"/>
              </a:ext>
            </a:extLst>
          </p:cNvPr>
          <p:cNvSpPr txBox="1"/>
          <p:nvPr/>
        </p:nvSpPr>
        <p:spPr>
          <a:xfrm>
            <a:off x="7546235" y="3976144"/>
            <a:ext cx="434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Midwest does better than the West and South</a:t>
            </a:r>
          </a:p>
          <a:p>
            <a:r>
              <a:rPr lang="en-US" sz="1000" dirty="0"/>
              <a:t>( t-test p-value=0.002, statistic=3.02 *)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2E507B-417F-74FF-5EB3-1BAA72E46EDE}"/>
              </a:ext>
            </a:extLst>
          </p:cNvPr>
          <p:cNvSpPr txBox="1"/>
          <p:nvPr/>
        </p:nvSpPr>
        <p:spPr>
          <a:xfrm>
            <a:off x="9777167" y="6624138"/>
            <a:ext cx="345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p-values are exceedingly small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F5FB0-67BE-3F2B-7B6B-2CA24E92E315}"/>
              </a:ext>
            </a:extLst>
          </p:cNvPr>
          <p:cNvSpPr txBox="1"/>
          <p:nvPr/>
        </p:nvSpPr>
        <p:spPr>
          <a:xfrm>
            <a:off x="7565756" y="3022387"/>
            <a:ext cx="442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West and South Region are not significantly better than each other</a:t>
            </a:r>
          </a:p>
          <a:p>
            <a:r>
              <a:rPr lang="en-US" sz="1000" dirty="0"/>
              <a:t>( t-test p-value=0.29, statistic=1.05 *)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58916-7D38-07FD-436A-ABF2F7E9A3A3}"/>
              </a:ext>
            </a:extLst>
          </p:cNvPr>
          <p:cNvSpPr txBox="1"/>
          <p:nvPr/>
        </p:nvSpPr>
        <p:spPr>
          <a:xfrm>
            <a:off x="7475613" y="5087506"/>
            <a:ext cx="4341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5193E"/>
                </a:solidFill>
              </a:rPr>
              <a:t>If you must graduate, attend North Region schools.</a:t>
            </a:r>
          </a:p>
        </p:txBody>
      </p:sp>
    </p:spTree>
    <p:extLst>
      <p:ext uri="{BB962C8B-B14F-4D97-AF65-F5344CB8AC3E}">
        <p14:creationId xmlns:p14="http://schemas.microsoft.com/office/powerpoint/2010/main" val="109676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6483-6B02-5DAF-0C50-C4BED80A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20" y="1"/>
            <a:ext cx="11833780" cy="1003954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Graduation Rates: Tuition Up, Graduation Rate Up</a:t>
            </a:r>
          </a:p>
        </p:txBody>
      </p:sp>
      <p:pic>
        <p:nvPicPr>
          <p:cNvPr id="5" name="Content Placeholder 4" descr="A graph of a graduation rate&#10;&#10;Description automatically generated">
            <a:extLst>
              <a:ext uri="{FF2B5EF4-FFF2-40B4-BE49-F238E27FC236}">
                <a16:creationId xmlns:a16="http://schemas.microsoft.com/office/drawing/2014/main" id="{6194AAF0-4DC9-B6D9-DB20-8B109B0C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" y="1163498"/>
            <a:ext cx="6041337" cy="4531003"/>
          </a:xfrm>
        </p:spPr>
      </p:pic>
      <p:pic>
        <p:nvPicPr>
          <p:cNvPr id="9" name="Picture 8" descr="A graph of a graduation rate&#10;&#10;Description automatically generated">
            <a:extLst>
              <a:ext uri="{FF2B5EF4-FFF2-40B4-BE49-F238E27FC236}">
                <a16:creationId xmlns:a16="http://schemas.microsoft.com/office/drawing/2014/main" id="{3164DDFE-5165-7557-4E91-EF715892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63" y="1163498"/>
            <a:ext cx="6041337" cy="4531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07490-E4DC-47B5-A06C-4BB206139128}"/>
              </a:ext>
            </a:extLst>
          </p:cNvPr>
          <p:cNvSpPr txBox="1"/>
          <p:nvPr/>
        </p:nvSpPr>
        <p:spPr>
          <a:xfrm>
            <a:off x="1206630" y="5854045"/>
            <a:ext cx="954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Spend More to get more? Graduation rates suggest yes.</a:t>
            </a:r>
          </a:p>
        </p:txBody>
      </p:sp>
    </p:spTree>
    <p:extLst>
      <p:ext uri="{BB962C8B-B14F-4D97-AF65-F5344CB8AC3E}">
        <p14:creationId xmlns:p14="http://schemas.microsoft.com/office/powerpoint/2010/main" val="268996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student to faculty ratio&#10;&#10;Description automatically generated">
            <a:extLst>
              <a:ext uri="{FF2B5EF4-FFF2-40B4-BE49-F238E27FC236}">
                <a16:creationId xmlns:a16="http://schemas.microsoft.com/office/drawing/2014/main" id="{89D069B7-13D8-B031-BDF3-88017725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52" y="878886"/>
            <a:ext cx="7701917" cy="57764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8E287-E7B9-D6E3-C001-96B40F77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8" y="0"/>
            <a:ext cx="10515600" cy="999241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Graduation vs. Faculty to Student Ratio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310A9-A000-92D9-5418-12DFC7E7673C}"/>
              </a:ext>
            </a:extLst>
          </p:cNvPr>
          <p:cNvSpPr txBox="1"/>
          <p:nvPr/>
        </p:nvSpPr>
        <p:spPr>
          <a:xfrm>
            <a:off x="7569723" y="1464131"/>
            <a:ext cx="40063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lower student-to-faculty ratio does help with higher graduation rates, but it is only moderate.</a:t>
            </a:r>
          </a:p>
          <a:p>
            <a:r>
              <a:rPr lang="en-US" sz="1000" dirty="0"/>
              <a:t>(Correlation:     -0.34)</a:t>
            </a:r>
          </a:p>
          <a:p>
            <a:endParaRPr lang="en-US" dirty="0"/>
          </a:p>
          <a:p>
            <a:r>
              <a:rPr lang="en-US" sz="2000" dirty="0"/>
              <a:t>Most Schools have  a ratio of student to faculty ratio between 14-15</a:t>
            </a:r>
          </a:p>
          <a:p>
            <a:r>
              <a:rPr lang="en-US" sz="1000" dirty="0"/>
              <a:t>(mean: 14.9, median: 14.3 )</a:t>
            </a:r>
          </a:p>
          <a:p>
            <a:endParaRPr lang="en-US" dirty="0"/>
          </a:p>
          <a:p>
            <a:r>
              <a:rPr lang="en-US" sz="2000" dirty="0"/>
              <a:t>Private Schools have statistically significantly smaller Student to Faculty Ratios.</a:t>
            </a:r>
          </a:p>
          <a:p>
            <a:r>
              <a:rPr lang="en-US" sz="1000" dirty="0">
                <a:latin typeface="+mj-lt"/>
              </a:rPr>
              <a:t>( 2 tailed t-test p-value = 0.0*., Public student to faculty ratio = </a:t>
            </a:r>
            <a:r>
              <a:rPr lang="en-CA" sz="1000" b="0" i="0" dirty="0">
                <a:solidFill>
                  <a:srgbClr val="000000"/>
                </a:solidFill>
                <a:effectLst/>
                <a:latin typeface="+mj-lt"/>
              </a:rPr>
              <a:t>17.4, Private student to faculty ratio = 13.1 )</a:t>
            </a:r>
            <a:endParaRPr lang="en-US" sz="10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7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1F99D-C765-33C4-7A3C-1E33724E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868"/>
            <a:ext cx="6862813" cy="798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1F57"/>
                </a:solidFill>
              </a:rPr>
              <a:t>Next Steps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A9F8-22D4-17B1-D52B-15C027F1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837" y="1093396"/>
            <a:ext cx="4977578" cy="5057147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Separate Public and Private fully and analyze each separately. In many of the graphs and analyses, the two categories acted like they came from different populations.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Much of the outlier ( but valuable data) problem will be helped with that split.</a:t>
            </a:r>
          </a:p>
          <a:p>
            <a:r>
              <a:rPr lang="en-US" sz="2000" dirty="0">
                <a:solidFill>
                  <a:schemeClr val="tx2"/>
                </a:solidFill>
              </a:rPr>
              <a:t>More </a:t>
            </a:r>
            <a:r>
              <a:rPr lang="en-US" sz="2000" dirty="0" err="1">
                <a:solidFill>
                  <a:schemeClr val="tx2"/>
                </a:solidFill>
              </a:rPr>
              <a:t>Geopandas</a:t>
            </a:r>
            <a:r>
              <a:rPr lang="en-US" sz="2000" dirty="0">
                <a:solidFill>
                  <a:schemeClr val="tx2"/>
                </a:solidFill>
              </a:rPr>
              <a:t> with Regional Tests and Regional Visualizations.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Clean </a:t>
            </a:r>
            <a:r>
              <a:rPr lang="en-US" sz="2000" dirty="0" err="1">
                <a:solidFill>
                  <a:schemeClr val="tx2"/>
                </a:solidFill>
              </a:rPr>
              <a:t>Github</a:t>
            </a:r>
            <a:r>
              <a:rPr lang="en-US" sz="2000" dirty="0">
                <a:solidFill>
                  <a:schemeClr val="tx2"/>
                </a:solidFill>
              </a:rPr>
              <a:t> and Clean-Up </a:t>
            </a:r>
            <a:r>
              <a:rPr lang="en-US" sz="2000" dirty="0" err="1">
                <a:solidFill>
                  <a:schemeClr val="tx2"/>
                </a:solidFill>
              </a:rPr>
              <a:t>Jupyter</a:t>
            </a:r>
            <a:r>
              <a:rPr lang="en-US" sz="2000" dirty="0">
                <a:solidFill>
                  <a:schemeClr val="tx2"/>
                </a:solidFill>
              </a:rPr>
              <a:t> notebooks</a:t>
            </a:r>
          </a:p>
          <a:p>
            <a:r>
              <a:rPr lang="en-US" sz="2000" dirty="0">
                <a:solidFill>
                  <a:schemeClr val="tx2"/>
                </a:solidFill>
              </a:rPr>
              <a:t>Would like to do an Unsupervised K-Means as I suspect there is a public-private and small-medium-large clustering in the data.</a:t>
            </a:r>
          </a:p>
          <a:p>
            <a:r>
              <a:rPr lang="en-US" sz="2000" dirty="0">
                <a:solidFill>
                  <a:schemeClr val="tx2"/>
                </a:solidFill>
              </a:rPr>
              <a:t>Would like to test the PCA reductions against Random Forest.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60C1009-4E2D-DA4B-FE0D-512F7430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FE87-47DF-AB2C-AA36-23557084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6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1F57"/>
                </a:solidFill>
              </a:rPr>
              <a:t>PCA Dimension Reduction</a:t>
            </a:r>
            <a:br>
              <a:rPr lang="en-US" dirty="0">
                <a:solidFill>
                  <a:srgbClr val="701F57"/>
                </a:solidFill>
              </a:rPr>
            </a:br>
            <a:r>
              <a:rPr lang="en-US" sz="3100" dirty="0">
                <a:solidFill>
                  <a:srgbClr val="701F57"/>
                </a:solidFill>
              </a:rPr>
              <a:t>The step before machine learning. </a:t>
            </a:r>
            <a:br>
              <a:rPr lang="en-US" sz="3100" dirty="0">
                <a:solidFill>
                  <a:srgbClr val="701F57"/>
                </a:solidFill>
              </a:rPr>
            </a:br>
            <a:endParaRPr lang="en-US" sz="3100" dirty="0">
              <a:solidFill>
                <a:srgbClr val="701F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8176-1276-8F38-51D2-FCEE7207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0" y="1498819"/>
            <a:ext cx="6137284" cy="5080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35193E"/>
                </a:solidFill>
              </a:rPr>
              <a:t>Preparation Work</a:t>
            </a:r>
          </a:p>
          <a:p>
            <a:pPr marL="0" indent="0">
              <a:buNone/>
            </a:pPr>
            <a:r>
              <a:rPr lang="en-US" sz="2000" dirty="0"/>
              <a:t>Dropped Columns that were too unique</a:t>
            </a:r>
          </a:p>
          <a:p>
            <a:pPr lvl="1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CA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ddress1, Address2, Latitude, Longitude, Zip Code, County.  Dropping Region as it was not part of the original data.</a:t>
            </a:r>
          </a:p>
          <a:p>
            <a:pPr lvl="1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Reduction from over 3000 columns hot-encoded to just 68</a:t>
            </a:r>
            <a:endParaRPr lang="en-US" sz="2000" dirty="0">
              <a:solidFill>
                <a:srgbClr val="35193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5193E"/>
                </a:solidFill>
              </a:rPr>
              <a:t>Hot-Encoding data VIA Pandas </a:t>
            </a:r>
            <a:r>
              <a:rPr lang="en-US" sz="2000" dirty="0" err="1">
                <a:solidFill>
                  <a:srgbClr val="35193E"/>
                </a:solidFill>
              </a:rPr>
              <a:t>pd.get_dummies</a:t>
            </a:r>
            <a:r>
              <a:rPr lang="en-US" sz="2000" dirty="0">
                <a:solidFill>
                  <a:srgbClr val="35193E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/>
              <a:t>Imputing missing data via Median Strategy.</a:t>
            </a:r>
          </a:p>
          <a:p>
            <a:pPr marL="0" indent="0">
              <a:buNone/>
            </a:pPr>
            <a:r>
              <a:rPr lang="en-US" sz="2000" dirty="0"/>
              <a:t>Scaling via Standard Scalar Modules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8E6F06-9CA2-8278-32BF-A24A7482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63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5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683B-AB68-B853-DD01-7EA6203E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Scree Analysis for PCA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1F11E9A-6D04-157B-0087-32136461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12731"/>
            <a:ext cx="6836169" cy="3814566"/>
          </a:xfrm>
        </p:spPr>
      </p:pic>
      <p:pic>
        <p:nvPicPr>
          <p:cNvPr id="7" name="Picture 6" descr="A graph with a dotted line&#10;&#10;Description automatically generated">
            <a:extLst>
              <a:ext uri="{FF2B5EF4-FFF2-40B4-BE49-F238E27FC236}">
                <a16:creationId xmlns:a16="http://schemas.microsoft.com/office/drawing/2014/main" id="{1AF2FA3F-1763-F9C8-CF64-DB5A9371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7" y="1445947"/>
            <a:ext cx="5907253" cy="4135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3FEDDD-3178-EF8B-5FF5-9A22E44359C7}"/>
              </a:ext>
            </a:extLst>
          </p:cNvPr>
          <p:cNvSpPr txBox="1"/>
          <p:nvPr/>
        </p:nvSpPr>
        <p:spPr>
          <a:xfrm>
            <a:off x="989814" y="5581024"/>
            <a:ext cx="4675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 graph stables around 58, checking for the best coverage at the lowest level of </a:t>
            </a:r>
            <a:r>
              <a:rPr lang="en-US" dirty="0" err="1"/>
              <a:t>n_components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8401B-B703-8123-E114-529DA8E5F90E}"/>
              </a:ext>
            </a:extLst>
          </p:cNvPr>
          <p:cNvSpPr txBox="1"/>
          <p:nvPr/>
        </p:nvSpPr>
        <p:spPr>
          <a:xfrm>
            <a:off x="6323798" y="5052940"/>
            <a:ext cx="586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Scree, Ran PCA with n-Components between 35-62 to capture 75% -&gt; 95%  of the variability</a:t>
            </a:r>
          </a:p>
        </p:txBody>
      </p:sp>
    </p:spTree>
    <p:extLst>
      <p:ext uri="{BB962C8B-B14F-4D97-AF65-F5344CB8AC3E}">
        <p14:creationId xmlns:p14="http://schemas.microsoft.com/office/powerpoint/2010/main" val="285488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6F4B-B4E4-BDD5-ED79-8E89754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3" y="85992"/>
            <a:ext cx="12098957" cy="1325563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Outcome of Multiple PCA Dimension Reduction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00690183-C62E-91FB-B171-16D046C85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2762" y="1041787"/>
            <a:ext cx="8642873" cy="4418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0C0EF-4EA0-430D-1283-371826404996}"/>
              </a:ext>
            </a:extLst>
          </p:cNvPr>
          <p:cNvSpPr txBox="1"/>
          <p:nvPr/>
        </p:nvSpPr>
        <p:spPr>
          <a:xfrm>
            <a:off x="7902341" y="1219731"/>
            <a:ext cx="371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 PCA components to have 95% of the summed variance covered. </a:t>
            </a:r>
          </a:p>
          <a:p>
            <a:endParaRPr lang="en-US" dirty="0"/>
          </a:p>
          <a:p>
            <a:r>
              <a:rPr lang="en-US" dirty="0"/>
              <a:t>47 PCA components to have 85% of summed variance covered.</a:t>
            </a:r>
          </a:p>
        </p:txBody>
      </p:sp>
    </p:spTree>
    <p:extLst>
      <p:ext uri="{BB962C8B-B14F-4D97-AF65-F5344CB8AC3E}">
        <p14:creationId xmlns:p14="http://schemas.microsoft.com/office/powerpoint/2010/main" val="8240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37183D6-F3E6-9A00-A1E5-A8B87B54B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511C-EE0A-71C8-FA5E-591EF94C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686" y="725227"/>
            <a:ext cx="5948314" cy="382792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Complete Source Code and Project files Available at 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tomseeber</a:t>
            </a:r>
            <a:r>
              <a:rPr lang="en-US" sz="2000" dirty="0"/>
              <a:t>/</a:t>
            </a:r>
            <a:r>
              <a:rPr lang="en-US" sz="2000" dirty="0" err="1"/>
              <a:t>college_data_analysis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33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11DD-2D1E-9037-5013-A3185D09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50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1F57"/>
                </a:solidFill>
              </a:rPr>
              <a:t>  Exploratory Data Analysis (EDA):  New Tools Implemented</a:t>
            </a:r>
          </a:p>
        </p:txBody>
      </p:sp>
      <p:pic>
        <p:nvPicPr>
          <p:cNvPr id="13" name="Picture 12" descr="A logo with orange text&#10;&#10;Description automatically generated">
            <a:extLst>
              <a:ext uri="{FF2B5EF4-FFF2-40B4-BE49-F238E27FC236}">
                <a16:creationId xmlns:a16="http://schemas.microsoft.com/office/drawing/2014/main" id="{77AC00B8-D1FA-5ED0-DBA7-EE08D5A3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15087" y="2320736"/>
            <a:ext cx="6179226" cy="3234558"/>
          </a:xfrm>
          <a:prstGeom prst="rect">
            <a:avLst/>
          </a:prstGeom>
        </p:spPr>
      </p:pic>
      <p:pic>
        <p:nvPicPr>
          <p:cNvPr id="5" name="Content Placeholder 4" descr="A close-up of a table&#10;&#10;Description automatically generated">
            <a:extLst>
              <a:ext uri="{FF2B5EF4-FFF2-40B4-BE49-F238E27FC236}">
                <a16:creationId xmlns:a16="http://schemas.microsoft.com/office/drawing/2014/main" id="{EE26783F-FB0E-7604-4C59-EDC3D3F6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064387"/>
            <a:ext cx="6881036" cy="323334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CF9A6-B8E2-8B98-AD23-60231137E296}"/>
              </a:ext>
            </a:extLst>
          </p:cNvPr>
          <p:cNvSpPr txBox="1"/>
          <p:nvPr/>
        </p:nvSpPr>
        <p:spPr>
          <a:xfrm>
            <a:off x="3532340" y="4437065"/>
            <a:ext cx="1617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PandasAI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F1ADF-583B-5A20-86C5-F68E2DFC2DCF}"/>
              </a:ext>
            </a:extLst>
          </p:cNvPr>
          <p:cNvSpPr txBox="1"/>
          <p:nvPr/>
        </p:nvSpPr>
        <p:spPr>
          <a:xfrm>
            <a:off x="7239786" y="1064387"/>
            <a:ext cx="43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 basic EDA was created using Automated tools.  </a:t>
            </a:r>
            <a:r>
              <a:rPr lang="en-US" b="1" dirty="0" err="1"/>
              <a:t>Jupyter</a:t>
            </a:r>
            <a:r>
              <a:rPr lang="en-US" b="1" dirty="0"/>
              <a:t> notebooks are provided.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5ACAE-4B22-1D18-0667-03A454DECB5A}"/>
              </a:ext>
            </a:extLst>
          </p:cNvPr>
          <p:cNvSpPr txBox="1"/>
          <p:nvPr/>
        </p:nvSpPr>
        <p:spPr>
          <a:xfrm>
            <a:off x="3077678" y="3232302"/>
            <a:ext cx="6155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1F57"/>
                </a:solidFill>
              </a:rPr>
              <a:t>Exploratory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69B7B-9CA9-3E2B-A514-B6ED86B304EE}"/>
              </a:ext>
            </a:extLst>
          </p:cNvPr>
          <p:cNvSpPr txBox="1"/>
          <p:nvPr/>
        </p:nvSpPr>
        <p:spPr>
          <a:xfrm>
            <a:off x="529390" y="622642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err="1"/>
              <a:t>github.com</a:t>
            </a:r>
            <a:r>
              <a:rPr lang="en-US" sz="2800" b="1" dirty="0"/>
              <a:t>/</a:t>
            </a:r>
            <a:r>
              <a:rPr lang="en-US" sz="2800" b="1" dirty="0" err="1"/>
              <a:t>tomseeber</a:t>
            </a:r>
            <a:r>
              <a:rPr lang="en-US" sz="2800" b="1" dirty="0"/>
              <a:t>/</a:t>
            </a:r>
            <a:r>
              <a:rPr lang="en-US" sz="2800" b="1" dirty="0" err="1"/>
              <a:t>college_data_analysis</a:t>
            </a:r>
            <a:r>
              <a:rPr lang="en-US" sz="2800" b="1" dirty="0"/>
              <a:t>/tree/main/notebooks</a:t>
            </a:r>
          </a:p>
        </p:txBody>
      </p:sp>
    </p:spTree>
    <p:extLst>
      <p:ext uri="{BB962C8B-B14F-4D97-AF65-F5344CB8AC3E}">
        <p14:creationId xmlns:p14="http://schemas.microsoft.com/office/powerpoint/2010/main" val="11778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8FE-FB87-C02F-D0FB-D9F1EB5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1" y="0"/>
            <a:ext cx="11456709" cy="1001549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EDA: Panda Profiling ( New Tools)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09BB05-2931-45FF-6B4C-FC474C62F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7" y="1001549"/>
            <a:ext cx="5753204" cy="4351338"/>
          </a:xfrm>
          <a:effectLst>
            <a:glow rad="101600">
              <a:srgbClr val="FFDEB6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D7A66C1-864D-3452-CC12-07FDB972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11" y="1964737"/>
            <a:ext cx="5555530" cy="4555534"/>
          </a:xfrm>
          <a:prstGeom prst="rect">
            <a:avLst/>
          </a:prstGeom>
          <a:solidFill>
            <a:schemeClr val="tx1"/>
          </a:solidFill>
          <a:effectLst>
            <a:glow rad="101600">
              <a:srgbClr val="FFDEB6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BA8B5-DACD-65EE-A8D1-5BC58AA4CEE6}"/>
              </a:ext>
            </a:extLst>
          </p:cNvPr>
          <p:cNvSpPr txBox="1"/>
          <p:nvPr/>
        </p:nvSpPr>
        <p:spPr>
          <a:xfrm>
            <a:off x="6283111" y="744479"/>
            <a:ext cx="555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 Profiling lets you derive all basic statistics, outliers, correlations, and basic EDA information in one interface.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E18DA-55BC-E34A-2CC0-38635DAAE4FD}"/>
              </a:ext>
            </a:extLst>
          </p:cNvPr>
          <p:cNvSpPr txBox="1"/>
          <p:nvPr/>
        </p:nvSpPr>
        <p:spPr>
          <a:xfrm>
            <a:off x="1" y="5671785"/>
            <a:ext cx="662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pypi.org</a:t>
            </a:r>
            <a:r>
              <a:rPr lang="en-US" sz="2400" dirty="0"/>
              <a:t>/project/pandas-profiling/</a:t>
            </a:r>
          </a:p>
        </p:txBody>
      </p:sp>
    </p:spTree>
    <p:extLst>
      <p:ext uri="{BB962C8B-B14F-4D97-AF65-F5344CB8AC3E}">
        <p14:creationId xmlns:p14="http://schemas.microsoft.com/office/powerpoint/2010/main" val="49949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2B6F-C0A7-D77C-8A46-BFF6F8F9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091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EDA: D-Tale ( New Tools)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6E447E-2FA5-0A38-0073-F6F8319A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193" y="2454441"/>
            <a:ext cx="6981967" cy="3484495"/>
          </a:xfrm>
          <a:effectLst>
            <a:glow rad="101600">
              <a:srgbClr val="EFD2BE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BED35D-7F45-0C43-7997-024C22BF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6" y="842275"/>
            <a:ext cx="5788058" cy="2886100"/>
          </a:xfrm>
          <a:prstGeom prst="rect">
            <a:avLst/>
          </a:prstGeom>
          <a:effectLst>
            <a:glow rad="101600">
              <a:srgbClr val="EFD2BE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BEED6E-7625-D9F8-F6A4-3945AEB95780}"/>
              </a:ext>
            </a:extLst>
          </p:cNvPr>
          <p:cNvSpPr txBox="1"/>
          <p:nvPr/>
        </p:nvSpPr>
        <p:spPr>
          <a:xfrm>
            <a:off x="7036067" y="340545"/>
            <a:ext cx="51390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D-Tale lets you derive all basic statistics, outliers, correlations, and basic EDA information in one interface as well, but also does feature analysis, and on the fly graphing with GUI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46B43-290D-F761-B594-698ED3235431}"/>
              </a:ext>
            </a:extLst>
          </p:cNvPr>
          <p:cNvSpPr txBox="1"/>
          <p:nvPr/>
        </p:nvSpPr>
        <p:spPr>
          <a:xfrm>
            <a:off x="365277" y="4371990"/>
            <a:ext cx="4622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pypi.org</a:t>
            </a:r>
            <a:r>
              <a:rPr lang="en-US" sz="2400" dirty="0"/>
              <a:t>/project/</a:t>
            </a:r>
            <a:r>
              <a:rPr lang="en-US" sz="2400" dirty="0" err="1"/>
              <a:t>dtale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658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BB09-573F-822F-13A2-73A3E9EA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1F57"/>
                </a:solidFill>
              </a:rPr>
              <a:t>ETL Processes:  Adding In Additional Data -  Geocoding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1780-9BE0-E3D3-7667-4854FCE0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Added Latitude and Longitude to Address Data ( Geocoding ) through the Geofy</a:t>
            </a:r>
          </a:p>
          <a:p>
            <a:pPr lvl="1"/>
            <a:r>
              <a:rPr lang="en-US" sz="1800"/>
              <a:t>Allows for direct mapping and geospatial analysis</a:t>
            </a:r>
          </a:p>
          <a:p>
            <a:pPr lvl="1"/>
            <a:r>
              <a:rPr lang="en-US" sz="1800"/>
              <a:t>Maps</a:t>
            </a:r>
          </a:p>
          <a:p>
            <a:pPr lvl="1"/>
            <a:r>
              <a:rPr lang="en-US" sz="1800"/>
              <a:t>Connection to US Census and demographic data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DD8455-4B33-2230-9CF2-C542779E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1" y="2734056"/>
            <a:ext cx="1105988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3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BB09-573F-822F-13A2-73A3E9EA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701F57"/>
                </a:solidFill>
              </a:rPr>
              <a:t>ETL Processes:  Adding In Additional Data -  US Reports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1780-9BE0-E3D3-7667-4854FCE0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979" y="586822"/>
            <a:ext cx="6002636" cy="1645920"/>
          </a:xfrm>
        </p:spPr>
        <p:txBody>
          <a:bodyPr anchor="ctr">
            <a:noAutofit/>
          </a:bodyPr>
          <a:lstStyle/>
          <a:p>
            <a:r>
              <a:rPr lang="en-US" sz="2000" dirty="0"/>
              <a:t>Added Regional Data from the US and News and Reports</a:t>
            </a:r>
          </a:p>
          <a:p>
            <a:pPr lvl="1"/>
            <a:r>
              <a:rPr lang="en-US" sz="2000" dirty="0"/>
              <a:t>Original States per Region in US News and Reporting</a:t>
            </a:r>
          </a:p>
          <a:p>
            <a:pPr lvl="1"/>
            <a:r>
              <a:rPr lang="en-US" sz="2000" dirty="0"/>
              <a:t>Extracted from 2016 Information from </a:t>
            </a:r>
            <a:r>
              <a:rPr lang="en-US" sz="2000" dirty="0" err="1"/>
              <a:t>ChatGPT</a:t>
            </a:r>
            <a:endParaRPr lang="en-US" sz="2000" dirty="0"/>
          </a:p>
          <a:p>
            <a:pPr lvl="1"/>
            <a:r>
              <a:rPr lang="en-US" sz="2000" dirty="0"/>
              <a:t>Cross-Region comparisons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CE4F1-61B1-496C-CA4C-E661F13E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5" y="2746207"/>
            <a:ext cx="10495370" cy="107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527C1-2306-8255-D7C1-2E0709A57DFC}"/>
              </a:ext>
            </a:extLst>
          </p:cNvPr>
          <p:cNvSpPr txBox="1"/>
          <p:nvPr/>
        </p:nvSpPr>
        <p:spPr>
          <a:xfrm>
            <a:off x="335245" y="4333904"/>
            <a:ext cx="818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Regional Information for DC, since DC was not included in the State extraction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91A11F-DE60-ED09-8625-A410D9A9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5" y="4654737"/>
            <a:ext cx="7772400" cy="9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2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3A0B-8AE8-6110-99F2-E88972EA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-25052"/>
            <a:ext cx="12192000" cy="998887"/>
          </a:xfrm>
        </p:spPr>
        <p:txBody>
          <a:bodyPr/>
          <a:lstStyle/>
          <a:p>
            <a:r>
              <a:rPr lang="en-US" dirty="0">
                <a:solidFill>
                  <a:srgbClr val="701F57"/>
                </a:solidFill>
              </a:rPr>
              <a:t>Data Cleaning: Missing Data: No </a:t>
            </a:r>
            <a:r>
              <a:rPr lang="en-US" dirty="0" err="1">
                <a:solidFill>
                  <a:srgbClr val="701F57"/>
                </a:solidFill>
              </a:rPr>
              <a:t>drop_na</a:t>
            </a:r>
            <a:endParaRPr lang="en-US" dirty="0">
              <a:solidFill>
                <a:srgbClr val="701F5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2A267-D704-3F1F-8E39-7AF0541D4428}"/>
              </a:ext>
            </a:extLst>
          </p:cNvPr>
          <p:cNvSpPr txBox="1"/>
          <p:nvPr/>
        </p:nvSpPr>
        <p:spPr>
          <a:xfrm>
            <a:off x="9401652" y="882215"/>
            <a:ext cx="2657582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35193E"/>
                </a:solidFill>
                <a:effectLst/>
                <a:latin typeface="KaTeX_Main"/>
              </a:rPr>
              <a:t>Using the Pandas Method </a:t>
            </a:r>
            <a:r>
              <a:rPr lang="en-CA" sz="2400" b="0" i="0" dirty="0" err="1">
                <a:solidFill>
                  <a:srgbClr val="35193E"/>
                </a:solidFill>
                <a:effectLst/>
                <a:latin typeface="KaTeX_Main"/>
              </a:rPr>
              <a:t>Drop_na</a:t>
            </a:r>
            <a:r>
              <a:rPr lang="en-CA" sz="2400" b="0" i="0" dirty="0">
                <a:solidFill>
                  <a:srgbClr val="35193E"/>
                </a:solidFill>
                <a:effectLst/>
                <a:latin typeface="KaTeX_Main"/>
              </a:rPr>
              <a:t> takes our record count from 1302 to 471 with a </a:t>
            </a:r>
            <a:r>
              <a:rPr lang="en-CA" sz="2400" b="0" i="0" dirty="0">
                <a:solidFill>
                  <a:srgbClr val="35193E"/>
                </a:solidFill>
                <a:effectLst/>
                <a:latin typeface="Söhne"/>
              </a:rPr>
              <a:t>63.82% reduction in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35193E"/>
                </a:solidFill>
                <a:effectLst/>
                <a:latin typeface="KaTeX_Main"/>
              </a:rPr>
              <a:t> We can’t use such a blunt tool.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35193E"/>
                </a:solidFill>
                <a:latin typeface="Söhne"/>
              </a:rPr>
              <a:t>Case-by-case dropping using </a:t>
            </a:r>
            <a:r>
              <a:rPr lang="en-CA" sz="2400" dirty="0" err="1">
                <a:solidFill>
                  <a:srgbClr val="35193E"/>
                </a:solidFill>
                <a:latin typeface="Söhne"/>
              </a:rPr>
              <a:t>dropna</a:t>
            </a:r>
            <a:r>
              <a:rPr lang="en-CA" sz="2400" dirty="0">
                <a:solidFill>
                  <a:srgbClr val="35193E"/>
                </a:solidFill>
                <a:latin typeface="Söhne"/>
              </a:rPr>
              <a:t> with a subset on specific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>
              <a:solidFill>
                <a:srgbClr val="35193E"/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br>
              <a:rPr lang="en-CA" dirty="0">
                <a:solidFill>
                  <a:srgbClr val="35193E"/>
                </a:solidFill>
              </a:rPr>
            </a:br>
            <a:endParaRPr lang="en-US" dirty="0">
              <a:solidFill>
                <a:srgbClr val="35193E"/>
              </a:solidFill>
            </a:endParaRPr>
          </a:p>
        </p:txBody>
      </p:sp>
      <p:pic>
        <p:nvPicPr>
          <p:cNvPr id="7" name="Picture 6" descr="A graph of missing values&#10;&#10;Description automatically generated">
            <a:extLst>
              <a:ext uri="{FF2B5EF4-FFF2-40B4-BE49-F238E27FC236}">
                <a16:creationId xmlns:a16="http://schemas.microsoft.com/office/drawing/2014/main" id="{ABF6E4B0-5F93-403C-EB68-6A614FEC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" y="1132735"/>
            <a:ext cx="9190624" cy="55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1418</Words>
  <Application>Microsoft Macintosh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KaTeX_Main</vt:lpstr>
      <vt:lpstr>Menlo</vt:lpstr>
      <vt:lpstr>Söhne</vt:lpstr>
      <vt:lpstr>var(--notebook-cell-output-font-family)</vt:lpstr>
      <vt:lpstr>Office Theme</vt:lpstr>
      <vt:lpstr>2016 US News and World Reports Data Exploration</vt:lpstr>
      <vt:lpstr>Technologies Used for Analysis</vt:lpstr>
      <vt:lpstr>PowerPoint Presentation</vt:lpstr>
      <vt:lpstr>  Exploratory Data Analysis (EDA):  New Tools Implemented</vt:lpstr>
      <vt:lpstr>EDA: Panda Profiling ( New Tools)</vt:lpstr>
      <vt:lpstr>EDA: D-Tale ( New Tools)</vt:lpstr>
      <vt:lpstr>ETL Processes:  Adding In Additional Data -  Geocoding</vt:lpstr>
      <vt:lpstr>ETL Processes:  Adding In Additional Data -  US Reports Regions</vt:lpstr>
      <vt:lpstr>Data Cleaning: Missing Data: No drop_na</vt:lpstr>
      <vt:lpstr>Data Cleaning:  Correcting Types</vt:lpstr>
      <vt:lpstr>Outliers: Detection </vt:lpstr>
      <vt:lpstr>Data Cleaning:  Most Outliers</vt:lpstr>
      <vt:lpstr>PowerPoint Presentation</vt:lpstr>
      <vt:lpstr>General Correlations</vt:lpstr>
      <vt:lpstr>Cost: In-State Tuition</vt:lpstr>
      <vt:lpstr>Cost: Out-State Tuition</vt:lpstr>
      <vt:lpstr>Public to Public  Regions Charge Differently for In and Out of State</vt:lpstr>
      <vt:lpstr>PowerPoint Presentation</vt:lpstr>
      <vt:lpstr>Graduation Rates:  Private Schools Do Better</vt:lpstr>
      <vt:lpstr>PowerPoint Presentation</vt:lpstr>
      <vt:lpstr>Graduation Rates: Tuition Up, Graduation Rate Up</vt:lpstr>
      <vt:lpstr>Graduation vs. Faculty to Student Ratio </vt:lpstr>
      <vt:lpstr>Next Steps In Analysis</vt:lpstr>
      <vt:lpstr>PCA Dimension Reduction The step before machine learning.  </vt:lpstr>
      <vt:lpstr>Scree Analysis for PCA</vt:lpstr>
      <vt:lpstr>Outcome of Multiple PCA Dimension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Seeber</dc:creator>
  <cp:lastModifiedBy>Tom Seeber</cp:lastModifiedBy>
  <cp:revision>23</cp:revision>
  <dcterms:created xsi:type="dcterms:W3CDTF">2023-11-02T05:16:43Z</dcterms:created>
  <dcterms:modified xsi:type="dcterms:W3CDTF">2023-11-14T23:20:26Z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2023-11-02T08:38:10Z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94020ddd-497a-4e3d-b86e-d0fcd6adc061</vt:lpwstr>
  </property>
  <property fmtid="{D5CDD505-2E9C-101B-9397-08002B2CF9AE}" pid="7" name="MSIP_Label_defa4170-0d19-0005-0004-bc88714345d2_ActionId">
    <vt:lpwstr>cd8fc648-4213-463b-9bf3-a8ded3b401e1</vt:lpwstr>
  </property>
  <property fmtid="{D5CDD505-2E9C-101B-9397-08002B2CF9AE}" pid="8" name="MSIP_Label_defa4170-0d19-0005-0004-bc88714345d2_ContentBits">
    <vt:lpwstr>0</vt:lpwstr>
  </property>
</Properties>
</file>