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15"/>
  </p:notesMasterIdLst>
  <p:sldIdLst>
    <p:sldId id="256" r:id="rId2"/>
    <p:sldId id="257" r:id="rId3"/>
    <p:sldId id="258" r:id="rId4"/>
    <p:sldId id="259" r:id="rId5"/>
    <p:sldId id="260" r:id="rId6"/>
    <p:sldId id="269" r:id="rId7"/>
    <p:sldId id="270"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D1"/>
          </a:solidFill>
        </a:fill>
      </a:tcStyle>
    </a:wholeTbl>
    <a:band2H>
      <a:tcTxStyle/>
      <a:tcStyle>
        <a:tcBdr/>
        <a:fill>
          <a:solidFill>
            <a:srgbClr val="E6E7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CD6"/>
          </a:solidFill>
        </a:fill>
      </a:tcStyle>
    </a:wholeTbl>
    <a:band2H>
      <a:tcTxStyle/>
      <a:tcStyle>
        <a:tcBdr/>
        <a:fill>
          <a:solidFill>
            <a:srgbClr val="E7EE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ACBCB"/>
          </a:solidFill>
        </a:fill>
      </a:tcStyle>
    </a:wholeTbl>
    <a:band2H>
      <a:tcTxStyle/>
      <a:tcStyle>
        <a:tcBdr/>
        <a:fill>
          <a:solidFill>
            <a:srgbClr val="F5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xfrm>
            <a:off x="1143000" y="685800"/>
            <a:ext cx="4572000" cy="3429000"/>
          </a:xfrm>
          <a:prstGeom prst="rect">
            <a:avLst/>
          </a:prstGeom>
        </p:spPr>
        <p:txBody>
          <a:bodyPr/>
          <a:lstStyle/>
          <a:p>
            <a:endParaRPr/>
          </a:p>
        </p:txBody>
      </p:sp>
      <p:sp>
        <p:nvSpPr>
          <p:cNvPr id="198" name="Shape 198"/>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n-lt"/>
        <a:ea typeface="+mn-ea"/>
        <a:cs typeface="+mn-cs"/>
        <a:sym typeface="Century Gothic"/>
      </a:defRPr>
    </a:lvl1pPr>
    <a:lvl2pPr indent="228600" defTabSz="457200" latinLnBrk="0">
      <a:defRPr sz="1200">
        <a:solidFill>
          <a:srgbClr val="FFFFFF"/>
        </a:solidFill>
        <a:latin typeface="+mn-lt"/>
        <a:ea typeface="+mn-ea"/>
        <a:cs typeface="+mn-cs"/>
        <a:sym typeface="Century Gothic"/>
      </a:defRPr>
    </a:lvl2pPr>
    <a:lvl3pPr indent="457200" defTabSz="457200" latinLnBrk="0">
      <a:defRPr sz="1200">
        <a:solidFill>
          <a:srgbClr val="FFFFFF"/>
        </a:solidFill>
        <a:latin typeface="+mn-lt"/>
        <a:ea typeface="+mn-ea"/>
        <a:cs typeface="+mn-cs"/>
        <a:sym typeface="Century Gothic"/>
      </a:defRPr>
    </a:lvl3pPr>
    <a:lvl4pPr indent="685800" defTabSz="457200" latinLnBrk="0">
      <a:defRPr sz="1200">
        <a:solidFill>
          <a:srgbClr val="FFFFFF"/>
        </a:solidFill>
        <a:latin typeface="+mn-lt"/>
        <a:ea typeface="+mn-ea"/>
        <a:cs typeface="+mn-cs"/>
        <a:sym typeface="Century Gothic"/>
      </a:defRPr>
    </a:lvl4pPr>
    <a:lvl5pPr indent="914400" defTabSz="457200" latinLnBrk="0">
      <a:defRPr sz="1200">
        <a:solidFill>
          <a:srgbClr val="FFFFFF"/>
        </a:solidFill>
        <a:latin typeface="+mn-lt"/>
        <a:ea typeface="+mn-ea"/>
        <a:cs typeface="+mn-cs"/>
        <a:sym typeface="Century Gothic"/>
      </a:defRPr>
    </a:lvl5pPr>
    <a:lvl6pPr indent="1143000" defTabSz="457200" latinLnBrk="0">
      <a:defRPr sz="1200">
        <a:solidFill>
          <a:srgbClr val="FFFFFF"/>
        </a:solidFill>
        <a:latin typeface="+mn-lt"/>
        <a:ea typeface="+mn-ea"/>
        <a:cs typeface="+mn-cs"/>
        <a:sym typeface="Century Gothic"/>
      </a:defRPr>
    </a:lvl6pPr>
    <a:lvl7pPr indent="1371600" defTabSz="457200" latinLnBrk="0">
      <a:defRPr sz="1200">
        <a:solidFill>
          <a:srgbClr val="FFFFFF"/>
        </a:solidFill>
        <a:latin typeface="+mn-lt"/>
        <a:ea typeface="+mn-ea"/>
        <a:cs typeface="+mn-cs"/>
        <a:sym typeface="Century Gothic"/>
      </a:defRPr>
    </a:lvl7pPr>
    <a:lvl8pPr indent="1600200" defTabSz="457200" latinLnBrk="0">
      <a:defRPr sz="1200">
        <a:solidFill>
          <a:srgbClr val="FFFFFF"/>
        </a:solidFill>
        <a:latin typeface="+mn-lt"/>
        <a:ea typeface="+mn-ea"/>
        <a:cs typeface="+mn-cs"/>
        <a:sym typeface="Century Gothic"/>
      </a:defRPr>
    </a:lvl8pPr>
    <a:lvl9pPr indent="1828800" defTabSz="457200" latinLnBrk="0">
      <a:defRPr sz="1200">
        <a:solidFill>
          <a:srgbClr val="FFFFFF"/>
        </a:solidFill>
        <a:latin typeface="+mn-lt"/>
        <a:ea typeface="+mn-ea"/>
        <a:cs typeface="+mn-cs"/>
        <a:sym typeface="Century Gothic"/>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68258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3617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8096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484021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8967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715539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8256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093573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ítulo e Conteúdo">
    <p:spTree>
      <p:nvGrpSpPr>
        <p:cNvPr id="1" name=""/>
        <p:cNvGrpSpPr/>
        <p:nvPr/>
      </p:nvGrpSpPr>
      <p:grpSpPr>
        <a:xfrm>
          <a:off x="0" y="0"/>
          <a:ext cx="0" cy="0"/>
          <a:chOff x="0" y="0"/>
          <a:chExt cx="0" cy="0"/>
        </a:xfrm>
      </p:grpSpPr>
      <p:sp>
        <p:nvSpPr>
          <p:cNvPr id="31" name="Title Text"/>
          <p:cNvSpPr txBox="1">
            <a:spLocks noGrp="1"/>
          </p:cNvSpPr>
          <p:nvPr>
            <p:ph type="title"/>
          </p:nvPr>
        </p:nvSpPr>
        <p:spPr>
          <a:xfrm>
            <a:off x="684212" y="4487331"/>
            <a:ext cx="8534401" cy="1507068"/>
          </a:xfrm>
          <a:prstGeom prst="rect">
            <a:avLst/>
          </a:prstGeom>
        </p:spPr>
        <p:txBody>
          <a:bodyPr/>
          <a:lstStyle/>
          <a:p>
            <a:r>
              <a:t>Title Text</a:t>
            </a:r>
          </a:p>
        </p:txBody>
      </p:sp>
      <p:sp>
        <p:nvSpPr>
          <p:cNvPr id="32" name="Body Level One…"/>
          <p:cNvSpPr txBox="1">
            <a:spLocks noGrp="1"/>
          </p:cNvSpPr>
          <p:nvPr>
            <p:ph type="body" sz="half" idx="1"/>
          </p:nvPr>
        </p:nvSpPr>
        <p:spPr>
          <a:xfrm>
            <a:off x="684212" y="685800"/>
            <a:ext cx="8534401" cy="361526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488366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70091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84350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0507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969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8178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7071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5689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2196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296555376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ítulo 1"/>
          <p:cNvSpPr txBox="1">
            <a:spLocks noGrp="1"/>
          </p:cNvSpPr>
          <p:nvPr>
            <p:ph type="ctrTitle"/>
          </p:nvPr>
        </p:nvSpPr>
        <p:spPr>
          <a:xfrm>
            <a:off x="1573455" y="439262"/>
            <a:ext cx="8001001" cy="1371290"/>
          </a:xfrm>
          <a:prstGeom prst="rect">
            <a:avLst/>
          </a:prstGeom>
        </p:spPr>
        <p:txBody>
          <a:bodyPr/>
          <a:lstStyle>
            <a:lvl1pPr>
              <a:defRPr>
                <a:solidFill>
                  <a:srgbClr val="000000"/>
                </a:solidFill>
              </a:defRPr>
            </a:lvl1pPr>
          </a:lstStyle>
          <a:p>
            <a:r>
              <a:rPr dirty="0">
                <a:solidFill>
                  <a:schemeClr val="accent1"/>
                </a:solidFill>
              </a:rPr>
              <a:t>Order </a:t>
            </a:r>
            <a:r>
              <a:rPr lang="en-US" dirty="0">
                <a:solidFill>
                  <a:schemeClr val="accent1"/>
                </a:solidFill>
              </a:rPr>
              <a:t>T</a:t>
            </a:r>
            <a:r>
              <a:rPr dirty="0">
                <a:solidFill>
                  <a:schemeClr val="accent1"/>
                </a:solidFill>
              </a:rPr>
              <a:t>racking </a:t>
            </a:r>
            <a:r>
              <a:rPr lang="en-US" dirty="0">
                <a:solidFill>
                  <a:schemeClr val="accent1"/>
                </a:solidFill>
              </a:rPr>
              <a:t>S</a:t>
            </a:r>
            <a:r>
              <a:rPr dirty="0">
                <a:solidFill>
                  <a:schemeClr val="accent1"/>
                </a:solidFill>
              </a:rPr>
              <a:t>ystem</a:t>
            </a:r>
          </a:p>
        </p:txBody>
      </p:sp>
      <p:sp>
        <p:nvSpPr>
          <p:cNvPr id="201" name="Subtítulo 2"/>
          <p:cNvSpPr txBox="1">
            <a:spLocks noGrp="1"/>
          </p:cNvSpPr>
          <p:nvPr>
            <p:ph type="subTitle" idx="1"/>
          </p:nvPr>
        </p:nvSpPr>
        <p:spPr>
          <a:xfrm>
            <a:off x="678730" y="2714920"/>
            <a:ext cx="6336079" cy="3544477"/>
          </a:xfrm>
          <a:prstGeom prst="rect">
            <a:avLst/>
          </a:prstGeom>
        </p:spPr>
        <p:txBody>
          <a:bodyPr>
            <a:noAutofit/>
          </a:bodyPr>
          <a:lstStyle/>
          <a:p>
            <a:pPr algn="l" defTabSz="443484">
              <a:spcBef>
                <a:spcPts val="500"/>
              </a:spcBef>
              <a:defRPr sz="2037" b="1"/>
            </a:pPr>
            <a:r>
              <a:rPr sz="3600" dirty="0">
                <a:solidFill>
                  <a:schemeClr val="accent1"/>
                </a:solidFill>
              </a:rPr>
              <a:t>Group 6:</a:t>
            </a:r>
          </a:p>
          <a:p>
            <a:pPr marL="332613" indent="-332613" algn="l" defTabSz="443484">
              <a:spcBef>
                <a:spcPts val="500"/>
              </a:spcBef>
              <a:buClr>
                <a:srgbClr val="FFFFFF"/>
              </a:buClr>
              <a:buSzPct val="80000"/>
              <a:buChar char="❑"/>
              <a:defRPr sz="2037" b="1"/>
            </a:pPr>
            <a:r>
              <a:rPr sz="3600" dirty="0">
                <a:solidFill>
                  <a:schemeClr val="accent1"/>
                </a:solidFill>
              </a:rPr>
              <a:t>Tomas Melake</a:t>
            </a:r>
          </a:p>
          <a:p>
            <a:pPr marL="332613" indent="-332613" algn="l" defTabSz="443484">
              <a:spcBef>
                <a:spcPts val="500"/>
              </a:spcBef>
              <a:buClr>
                <a:srgbClr val="FFFFFF"/>
              </a:buClr>
              <a:buSzPct val="80000"/>
              <a:buChar char="❑"/>
              <a:defRPr sz="2037" b="1"/>
            </a:pPr>
            <a:r>
              <a:rPr lang="en-US" sz="3600" dirty="0">
                <a:solidFill>
                  <a:schemeClr val="accent1"/>
                </a:solidFill>
              </a:rPr>
              <a:t>Elsabeth</a:t>
            </a:r>
            <a:r>
              <a:rPr sz="3600" dirty="0">
                <a:solidFill>
                  <a:schemeClr val="accent1"/>
                </a:solidFill>
              </a:rPr>
              <a:t> Melaku</a:t>
            </a:r>
          </a:p>
          <a:p>
            <a:pPr marL="332613" indent="-332613" algn="l" defTabSz="443484">
              <a:spcBef>
                <a:spcPts val="500"/>
              </a:spcBef>
              <a:buClr>
                <a:srgbClr val="FFFFFF"/>
              </a:buClr>
              <a:buSzPct val="80000"/>
              <a:buChar char="❑"/>
              <a:defRPr sz="2037" b="1"/>
            </a:pPr>
            <a:r>
              <a:rPr sz="3600" dirty="0">
                <a:solidFill>
                  <a:schemeClr val="accent1"/>
                </a:solidFill>
              </a:rPr>
              <a:t>Eyobeil Fesseha</a:t>
            </a:r>
          </a:p>
          <a:p>
            <a:pPr marL="332613" indent="-332613" algn="l" defTabSz="443484">
              <a:spcBef>
                <a:spcPts val="500"/>
              </a:spcBef>
              <a:buClr>
                <a:srgbClr val="FFFFFF"/>
              </a:buClr>
              <a:buSzPct val="80000"/>
              <a:buChar char="❑"/>
              <a:defRPr sz="2037" b="1"/>
            </a:pPr>
            <a:r>
              <a:rPr sz="3600" dirty="0">
                <a:solidFill>
                  <a:schemeClr val="accent1"/>
                </a:solidFill>
              </a:rPr>
              <a:t>Semhar Weldegiorgis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ítulo 1"/>
          <p:cNvSpPr txBox="1">
            <a:spLocks noGrp="1"/>
          </p:cNvSpPr>
          <p:nvPr>
            <p:ph type="title"/>
          </p:nvPr>
        </p:nvSpPr>
        <p:spPr>
          <a:xfrm>
            <a:off x="402014" y="133019"/>
            <a:ext cx="8534401" cy="658833"/>
          </a:xfrm>
          <a:prstGeom prst="rect">
            <a:avLst/>
          </a:prstGeom>
          <a:noFill/>
        </p:spPr>
        <p:txBody>
          <a:bodyPr>
            <a:noAutofit/>
          </a:bodyPr>
          <a:lstStyle>
            <a:lvl1pPr algn="ctr">
              <a:defRPr sz="3000" cap="none">
                <a:solidFill>
                  <a:srgbClr val="000000"/>
                </a:solidFill>
              </a:defRPr>
            </a:lvl1pPr>
          </a:lstStyle>
          <a:p>
            <a:r>
              <a:rPr sz="4000" dirty="0">
                <a:solidFill>
                  <a:schemeClr val="accent1"/>
                </a:solidFill>
              </a:rPr>
              <a:t>Class diagram</a:t>
            </a:r>
          </a:p>
        </p:txBody>
      </p:sp>
      <p:pic>
        <p:nvPicPr>
          <p:cNvPr id="237" name="classdiagram.png" descr="classdiagram.png"/>
          <p:cNvPicPr>
            <a:picLocks noChangeAspect="1"/>
          </p:cNvPicPr>
          <p:nvPr/>
        </p:nvPicPr>
        <p:blipFill>
          <a:blip r:embed="rId2">
            <a:extLst/>
          </a:blip>
          <a:stretch>
            <a:fillRect/>
          </a:stretch>
        </p:blipFill>
        <p:spPr>
          <a:xfrm>
            <a:off x="-76358" y="1084081"/>
            <a:ext cx="12357951" cy="6302369"/>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ítulo 1"/>
          <p:cNvSpPr txBox="1">
            <a:spLocks noGrp="1"/>
          </p:cNvSpPr>
          <p:nvPr>
            <p:ph type="title"/>
          </p:nvPr>
        </p:nvSpPr>
        <p:spPr>
          <a:xfrm>
            <a:off x="506130" y="752973"/>
            <a:ext cx="8525421" cy="934426"/>
          </a:xfrm>
          <a:prstGeom prst="rect">
            <a:avLst/>
          </a:prstGeom>
          <a:noFill/>
        </p:spPr>
        <p:txBody>
          <a:bodyPr>
            <a:normAutofit/>
          </a:bodyPr>
          <a:lstStyle/>
          <a:p>
            <a:pPr lvl="1" indent="457200" algn="ctr">
              <a:defRPr sz="3000" cap="none">
                <a:solidFill>
                  <a:srgbClr val="000000"/>
                </a:solidFill>
              </a:defRPr>
            </a:pPr>
            <a:r>
              <a:rPr sz="4000" dirty="0">
                <a:solidFill>
                  <a:schemeClr val="accent1"/>
                </a:solidFill>
              </a:rPr>
              <a:t>Sequence diagram - Generate Bill </a:t>
            </a:r>
          </a:p>
        </p:txBody>
      </p:sp>
      <p:pic>
        <p:nvPicPr>
          <p:cNvPr id="240" name="generateBill.PNG" descr="generateBill.PNG"/>
          <p:cNvPicPr>
            <a:picLocks noChangeAspect="1"/>
          </p:cNvPicPr>
          <p:nvPr/>
        </p:nvPicPr>
        <p:blipFill>
          <a:blip r:embed="rId2">
            <a:extLst/>
          </a:blip>
          <a:stretch>
            <a:fillRect/>
          </a:stretch>
        </p:blipFill>
        <p:spPr>
          <a:xfrm>
            <a:off x="38444" y="1828730"/>
            <a:ext cx="12192001" cy="690152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itle"/>
          <p:cNvSpPr txBox="1">
            <a:spLocks noGrp="1"/>
          </p:cNvSpPr>
          <p:nvPr>
            <p:ph type="title"/>
          </p:nvPr>
        </p:nvSpPr>
        <p:spPr>
          <a:prstGeom prst="rect">
            <a:avLst/>
          </a:prstGeom>
        </p:spPr>
        <p:txBody>
          <a:bodyPr/>
          <a:lstStyle/>
          <a:p>
            <a:pPr>
              <a:defRPr>
                <a:solidFill>
                  <a:srgbClr val="040404"/>
                </a:solidFill>
              </a:defRPr>
            </a:pPr>
            <a:endParaRPr/>
          </a:p>
        </p:txBody>
      </p:sp>
      <p:sp>
        <p:nvSpPr>
          <p:cNvPr id="243" name="Sequence Diagram Adding a Product"/>
          <p:cNvSpPr txBox="1">
            <a:spLocks noGrp="1"/>
          </p:cNvSpPr>
          <p:nvPr>
            <p:ph type="body" sz="half" idx="1"/>
          </p:nvPr>
        </p:nvSpPr>
        <p:spPr>
          <a:xfrm>
            <a:off x="684212" y="35375"/>
            <a:ext cx="8534401" cy="1339863"/>
          </a:xfrm>
          <a:prstGeom prst="rect">
            <a:avLst/>
          </a:prstGeom>
        </p:spPr>
        <p:txBody>
          <a:bodyPr>
            <a:normAutofit/>
          </a:bodyPr>
          <a:lstStyle>
            <a:lvl1pPr>
              <a:defRPr sz="3000"/>
            </a:lvl1pPr>
          </a:lstStyle>
          <a:p>
            <a:pPr marL="0" indent="0">
              <a:buNone/>
            </a:pPr>
            <a:r>
              <a:rPr sz="4000" dirty="0">
                <a:solidFill>
                  <a:schemeClr val="accent1"/>
                </a:solidFill>
              </a:rPr>
              <a:t>Sequence Diagram Adding a Product</a:t>
            </a:r>
          </a:p>
        </p:txBody>
      </p:sp>
      <p:pic>
        <p:nvPicPr>
          <p:cNvPr id="244" name="addProduct.PNG" descr="addProduct.PNG"/>
          <p:cNvPicPr>
            <a:picLocks noChangeAspect="1"/>
          </p:cNvPicPr>
          <p:nvPr/>
        </p:nvPicPr>
        <p:blipFill>
          <a:blip r:embed="rId2">
            <a:extLst/>
          </a:blip>
          <a:stretch>
            <a:fillRect/>
          </a:stretch>
        </p:blipFill>
        <p:spPr>
          <a:xfrm>
            <a:off x="-112735" y="1098807"/>
            <a:ext cx="12417470" cy="596626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ítulo 1"/>
          <p:cNvSpPr txBox="1">
            <a:spLocks noGrp="1"/>
          </p:cNvSpPr>
          <p:nvPr>
            <p:ph type="title"/>
          </p:nvPr>
        </p:nvSpPr>
        <p:spPr>
          <a:xfrm>
            <a:off x="566377" y="198135"/>
            <a:ext cx="8534401" cy="923655"/>
          </a:xfrm>
          <a:prstGeom prst="rect">
            <a:avLst/>
          </a:prstGeom>
          <a:noFill/>
          <a:ln>
            <a:solidFill>
              <a:schemeClr val="accent1"/>
            </a:solidFill>
          </a:ln>
        </p:spPr>
        <p:txBody>
          <a:bodyPr>
            <a:normAutofit/>
          </a:bodyPr>
          <a:lstStyle>
            <a:lvl1pPr algn="ctr">
              <a:defRPr sz="3000" cap="none">
                <a:solidFill>
                  <a:srgbClr val="000000"/>
                </a:solidFill>
              </a:defRPr>
            </a:lvl1pPr>
          </a:lstStyle>
          <a:p>
            <a:r>
              <a:rPr sz="3600" dirty="0">
                <a:solidFill>
                  <a:schemeClr val="accent1"/>
                </a:solidFill>
              </a:rPr>
              <a:t>Sequence diagram -Tracking an Order</a:t>
            </a:r>
          </a:p>
        </p:txBody>
      </p:sp>
      <p:pic>
        <p:nvPicPr>
          <p:cNvPr id="247" name="trackOr.PNG" descr="trackOr.PNG"/>
          <p:cNvPicPr>
            <a:picLocks noChangeAspect="1"/>
          </p:cNvPicPr>
          <p:nvPr/>
        </p:nvPicPr>
        <p:blipFill>
          <a:blip r:embed="rId2">
            <a:extLst/>
          </a:blip>
          <a:stretch>
            <a:fillRect/>
          </a:stretch>
        </p:blipFill>
        <p:spPr>
          <a:xfrm>
            <a:off x="-48759" y="1865097"/>
            <a:ext cx="12289518" cy="498735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ítulo 1"/>
          <p:cNvSpPr txBox="1">
            <a:spLocks noGrp="1"/>
          </p:cNvSpPr>
          <p:nvPr>
            <p:ph type="title"/>
          </p:nvPr>
        </p:nvSpPr>
        <p:spPr>
          <a:xfrm>
            <a:off x="868394" y="150829"/>
            <a:ext cx="6710758" cy="688157"/>
          </a:xfrm>
          <a:prstGeom prst="rect">
            <a:avLst/>
          </a:prstGeom>
        </p:spPr>
        <p:txBody>
          <a:bodyPr/>
          <a:lstStyle>
            <a:lvl1pPr>
              <a:defRPr sz="3000">
                <a:solidFill>
                  <a:srgbClr val="000000"/>
                </a:solidFill>
              </a:defRPr>
            </a:lvl1pPr>
          </a:lstStyle>
          <a:p>
            <a:pPr algn="ctr"/>
            <a:r>
              <a:rPr dirty="0">
                <a:solidFill>
                  <a:schemeClr val="accent1"/>
                </a:solidFill>
              </a:rPr>
              <a:t>Agenda</a:t>
            </a:r>
          </a:p>
        </p:txBody>
      </p:sp>
      <p:sp>
        <p:nvSpPr>
          <p:cNvPr id="204" name="Espaço Reservado para Conteúdo 2"/>
          <p:cNvSpPr txBox="1">
            <a:spLocks noGrp="1"/>
          </p:cNvSpPr>
          <p:nvPr>
            <p:ph type="body" sz="half" idx="1"/>
          </p:nvPr>
        </p:nvSpPr>
        <p:spPr>
          <a:xfrm>
            <a:off x="868393" y="1621366"/>
            <a:ext cx="8534401" cy="3615268"/>
          </a:xfrm>
          <a:prstGeom prst="rect">
            <a:avLst/>
          </a:prstGeom>
        </p:spPr>
        <p:txBody>
          <a:bodyPr/>
          <a:lstStyle/>
          <a:p>
            <a:pPr marL="265747" indent="-265747" algn="just" defTabSz="425195">
              <a:spcBef>
                <a:spcPts val="500"/>
              </a:spcBef>
              <a:defRPr sz="2232"/>
            </a:pPr>
            <a:r>
              <a:t>Vision Document</a:t>
            </a:r>
          </a:p>
          <a:p>
            <a:pPr marL="265747" indent="-265747" algn="just" defTabSz="425195">
              <a:spcBef>
                <a:spcPts val="500"/>
              </a:spcBef>
              <a:defRPr sz="2232"/>
            </a:pPr>
            <a:r>
              <a:t>User Case Diagram</a:t>
            </a:r>
          </a:p>
          <a:p>
            <a:pPr marL="265747" indent="-265747" algn="just" defTabSz="425195">
              <a:spcBef>
                <a:spcPts val="500"/>
              </a:spcBef>
              <a:defRPr sz="2232"/>
            </a:pPr>
            <a:r>
              <a:t>Class Diagram and System Architecture </a:t>
            </a:r>
          </a:p>
          <a:p>
            <a:pPr marL="265747" indent="-265747" algn="just" defTabSz="425195">
              <a:spcBef>
                <a:spcPts val="500"/>
              </a:spcBef>
              <a:defRPr sz="2232"/>
            </a:pPr>
            <a:r>
              <a:t>Sequence Diagram – Calculate bill from Admin for Corporate Customer</a:t>
            </a:r>
          </a:p>
          <a:p>
            <a:pPr marL="265747" indent="-265747" algn="just" defTabSz="425195">
              <a:spcBef>
                <a:spcPts val="500"/>
              </a:spcBef>
              <a:defRPr sz="2232"/>
            </a:pPr>
            <a:r>
              <a:t>Sequence Diagram-  Tracking an order from Customer Side</a:t>
            </a:r>
          </a:p>
          <a:p>
            <a:pPr marL="265747" indent="-265747" algn="just" defTabSz="425195">
              <a:spcBef>
                <a:spcPts val="500"/>
              </a:spcBef>
              <a:defRPr sz="2232"/>
            </a:pPr>
            <a:r>
              <a:t>Sequence Diagram –  Adding product from Admin side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traight Connector 90"/>
          <p:cNvSpPr/>
          <p:nvPr/>
        </p:nvSpPr>
        <p:spPr>
          <a:xfrm flipH="1">
            <a:off x="8228011" y="8467"/>
            <a:ext cx="3810001" cy="3810001"/>
          </a:xfrm>
          <a:prstGeom prst="line">
            <a:avLst/>
          </a:prstGeom>
          <a:ln w="12700" cap="rnd">
            <a:solidFill>
              <a:srgbClr val="000000"/>
            </a:solidFill>
          </a:ln>
        </p:spPr>
        <p:txBody>
          <a:bodyPr lIns="45719" rIns="45719"/>
          <a:lstStyle/>
          <a:p>
            <a:pPr>
              <a:defRPr>
                <a:solidFill>
                  <a:srgbClr val="FFFFFF"/>
                </a:solidFill>
              </a:defRPr>
            </a:pPr>
            <a:endParaRPr/>
          </a:p>
        </p:txBody>
      </p:sp>
      <p:sp>
        <p:nvSpPr>
          <p:cNvPr id="207" name="Straight Connector 92"/>
          <p:cNvSpPr/>
          <p:nvPr/>
        </p:nvSpPr>
        <p:spPr>
          <a:xfrm flipH="1">
            <a:off x="5579649" y="757870"/>
            <a:ext cx="5900995" cy="5342260"/>
          </a:xfrm>
          <a:prstGeom prst="line">
            <a:avLst/>
          </a:prstGeom>
          <a:ln w="12700" cap="rnd">
            <a:solidFill>
              <a:srgbClr val="000000"/>
            </a:solidFill>
          </a:ln>
        </p:spPr>
        <p:txBody>
          <a:bodyPr lIns="45719" rIns="45719"/>
          <a:lstStyle/>
          <a:p>
            <a:pPr>
              <a:defRPr>
                <a:solidFill>
                  <a:srgbClr val="FFFFFF"/>
                </a:solidFill>
              </a:defRPr>
            </a:pPr>
            <a:endParaRPr/>
          </a:p>
        </p:txBody>
      </p:sp>
      <p:sp>
        <p:nvSpPr>
          <p:cNvPr id="208" name="Straight Connector 94"/>
          <p:cNvSpPr/>
          <p:nvPr/>
        </p:nvSpPr>
        <p:spPr>
          <a:xfrm flipH="1">
            <a:off x="7235825" y="228600"/>
            <a:ext cx="4953000" cy="4953000"/>
          </a:xfrm>
          <a:prstGeom prst="line">
            <a:avLst/>
          </a:prstGeom>
          <a:ln w="12700" cap="rnd">
            <a:solidFill>
              <a:srgbClr val="000000"/>
            </a:solidFill>
          </a:ln>
        </p:spPr>
        <p:txBody>
          <a:bodyPr lIns="45719" rIns="45719"/>
          <a:lstStyle/>
          <a:p>
            <a:pPr>
              <a:defRPr>
                <a:solidFill>
                  <a:srgbClr val="FFFFFF"/>
                </a:solidFill>
              </a:defRPr>
            </a:pPr>
            <a:endParaRPr/>
          </a:p>
        </p:txBody>
      </p:sp>
      <p:sp>
        <p:nvSpPr>
          <p:cNvPr id="209" name="Straight Connector 96"/>
          <p:cNvSpPr/>
          <p:nvPr/>
        </p:nvSpPr>
        <p:spPr>
          <a:xfrm flipH="1">
            <a:off x="7335836" y="32277"/>
            <a:ext cx="4852990" cy="4852991"/>
          </a:xfrm>
          <a:prstGeom prst="line">
            <a:avLst/>
          </a:prstGeom>
          <a:ln w="31750" cap="rnd">
            <a:solidFill>
              <a:srgbClr val="000000"/>
            </a:solidFill>
          </a:ln>
        </p:spPr>
        <p:txBody>
          <a:bodyPr lIns="45719" rIns="45719"/>
          <a:lstStyle/>
          <a:p>
            <a:pPr>
              <a:defRPr>
                <a:solidFill>
                  <a:srgbClr val="FFFFFF"/>
                </a:solidFill>
              </a:defRPr>
            </a:pPr>
            <a:endParaRPr/>
          </a:p>
        </p:txBody>
      </p:sp>
      <p:sp>
        <p:nvSpPr>
          <p:cNvPr id="210" name="Straight Connector 98"/>
          <p:cNvSpPr/>
          <p:nvPr/>
        </p:nvSpPr>
        <p:spPr>
          <a:xfrm flipH="1">
            <a:off x="7845425" y="609601"/>
            <a:ext cx="4343400" cy="4343399"/>
          </a:xfrm>
          <a:prstGeom prst="line">
            <a:avLst/>
          </a:prstGeom>
          <a:ln w="31750" cap="rnd">
            <a:solidFill>
              <a:srgbClr val="000000"/>
            </a:solidFill>
          </a:ln>
        </p:spPr>
        <p:txBody>
          <a:bodyPr lIns="45719" rIns="45719"/>
          <a:lstStyle/>
          <a:p>
            <a:pPr>
              <a:defRPr>
                <a:solidFill>
                  <a:srgbClr val="FFFFFF"/>
                </a:solidFill>
              </a:defRPr>
            </a:pPr>
            <a:endParaRPr/>
          </a:p>
        </p:txBody>
      </p:sp>
      <p:sp>
        <p:nvSpPr>
          <p:cNvPr id="211" name="Rectangle 100"/>
          <p:cNvSpPr/>
          <p:nvPr/>
        </p:nvSpPr>
        <p:spPr>
          <a:xfrm>
            <a:off x="-477045" y="-1691990"/>
            <a:ext cx="12745117" cy="8644372"/>
          </a:xfrm>
          <a:prstGeom prst="rect">
            <a:avLst/>
          </a:prstGeom>
          <a:noFill/>
          <a:ln w="12700">
            <a:miter lim="400000"/>
          </a:ln>
          <a:extLst>
            <a:ext uri="{C572A759-6A51-4108-AA02-DFA0A04FC94B}">
              <ma14:wrappingTextBoxFlag xmlns="" xmlns:ma14="http://schemas.microsoft.com/office/mac/drawingml/2011/main" val="1"/>
            </a:ext>
          </a:extLst>
        </p:spPr>
        <p:txBody>
          <a:bodyPr lIns="45719" rIns="45719" anchor="ctr"/>
          <a:lstStyle/>
          <a:p>
            <a:pPr algn="ctr">
              <a:defRPr>
                <a:solidFill>
                  <a:srgbClr val="FFFFFF"/>
                </a:solidFill>
              </a:defRPr>
            </a:pPr>
            <a:r>
              <a:rPr dirty="0">
                <a:solidFill>
                  <a:schemeClr val="tx2">
                    <a:lumMod val="50000"/>
                  </a:schemeClr>
                </a:solidFill>
              </a:rPr>
              <a:t>            </a:t>
            </a:r>
            <a:r>
              <a:rPr sz="2500" dirty="0">
                <a:solidFill>
                  <a:schemeClr val="tx2">
                    <a:lumMod val="50000"/>
                  </a:schemeClr>
                </a:solidFill>
                <a:latin typeface="Times New Roman"/>
                <a:ea typeface="Times New Roman"/>
                <a:cs typeface="Times New Roman"/>
                <a:sym typeface="Times New Roman"/>
              </a:rPr>
              <a:t>An order tracking system allows the customer to gain insight into where their order is at any given point in time.</a:t>
            </a:r>
          </a:p>
        </p:txBody>
      </p:sp>
      <p:grpSp>
        <p:nvGrpSpPr>
          <p:cNvPr id="217" name="Group 104"/>
          <p:cNvGrpSpPr/>
          <p:nvPr/>
        </p:nvGrpSpPr>
        <p:grpSpPr>
          <a:xfrm>
            <a:off x="9206969" y="2963332"/>
            <a:ext cx="2981859" cy="3208869"/>
            <a:chOff x="0" y="0"/>
            <a:chExt cx="2981857" cy="3208867"/>
          </a:xfrm>
        </p:grpSpPr>
        <p:sp>
          <p:nvSpPr>
            <p:cNvPr id="212" name="Straight Connector 105"/>
            <p:cNvSpPr/>
            <p:nvPr/>
          </p:nvSpPr>
          <p:spPr>
            <a:xfrm flipH="1">
              <a:off x="2069043" y="-1"/>
              <a:ext cx="912815" cy="912813"/>
            </a:xfrm>
            <a:prstGeom prst="line">
              <a:avLst/>
            </a:prstGeom>
            <a:noFill/>
            <a:ln w="952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213" name="Straight Connector 106"/>
            <p:cNvSpPr/>
            <p:nvPr/>
          </p:nvSpPr>
          <p:spPr>
            <a:xfrm flipH="1">
              <a:off x="0" y="227010"/>
              <a:ext cx="2981857" cy="2981858"/>
            </a:xfrm>
            <a:prstGeom prst="line">
              <a:avLst/>
            </a:prstGeom>
            <a:noFill/>
            <a:ln w="952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214" name="Straight Connector 107"/>
            <p:cNvSpPr/>
            <p:nvPr/>
          </p:nvSpPr>
          <p:spPr>
            <a:xfrm flipH="1">
              <a:off x="1085322" y="321733"/>
              <a:ext cx="1896535" cy="1896534"/>
            </a:xfrm>
            <a:prstGeom prst="line">
              <a:avLst/>
            </a:prstGeom>
            <a:noFill/>
            <a:ln w="952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215" name="Straight Connector 108"/>
            <p:cNvSpPr/>
            <p:nvPr/>
          </p:nvSpPr>
          <p:spPr>
            <a:xfrm flipH="1">
              <a:off x="1236134" y="167746"/>
              <a:ext cx="1745722" cy="1745721"/>
            </a:xfrm>
            <a:prstGeom prst="line">
              <a:avLst/>
            </a:prstGeom>
            <a:noFill/>
            <a:ln w="2857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216" name="Straight Connector 109"/>
            <p:cNvSpPr/>
            <p:nvPr/>
          </p:nvSpPr>
          <p:spPr>
            <a:xfrm flipH="1">
              <a:off x="1711857" y="719667"/>
              <a:ext cx="1270002" cy="1270000"/>
            </a:xfrm>
            <a:prstGeom prst="line">
              <a:avLst/>
            </a:prstGeom>
            <a:noFill/>
            <a:ln w="2857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grpSp>
      <p:sp>
        <p:nvSpPr>
          <p:cNvPr id="218" name="Introduction"/>
          <p:cNvSpPr txBox="1"/>
          <p:nvPr/>
        </p:nvSpPr>
        <p:spPr>
          <a:xfrm>
            <a:off x="-459452" y="471789"/>
            <a:ext cx="12342147" cy="1200329"/>
          </a:xfrm>
          <a:prstGeom prst="rect">
            <a:avLst/>
          </a:prstGeom>
          <a:noFill/>
          <a:ln w="12700">
            <a:miter lim="400000"/>
          </a:ln>
          <a:extLst>
            <a:ext uri="{C572A759-6A51-4108-AA02-DFA0A04FC94B}">
              <ma14:wrappingTextBoxFlag xmlns="" xmlns:ma14="http://schemas.microsoft.com/office/mac/drawingml/2011/main" val="1"/>
            </a:ext>
          </a:extLst>
        </p:spPr>
        <p:txBody>
          <a:bodyPr lIns="45719" rIns="45719">
            <a:spAutoFit/>
          </a:bodyPr>
          <a:lstStyle/>
          <a:p>
            <a:pPr algn="ctr">
              <a:defRPr>
                <a:solidFill>
                  <a:srgbClr val="FFFFFF"/>
                </a:solidFill>
              </a:defRPr>
            </a:pPr>
            <a:endParaRPr dirty="0"/>
          </a:p>
          <a:p>
            <a:pPr algn="ctr">
              <a:defRPr sz="3000"/>
            </a:pPr>
            <a:r>
              <a:rPr sz="5400" dirty="0">
                <a:solidFill>
                  <a:schemeClr val="accent1"/>
                </a:solidFill>
              </a:rPr>
              <a:t>Introduction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roblem Statement"/>
          <p:cNvSpPr txBox="1">
            <a:spLocks noGrp="1"/>
          </p:cNvSpPr>
          <p:nvPr>
            <p:ph type="title"/>
          </p:nvPr>
        </p:nvSpPr>
        <p:spPr>
          <a:xfrm>
            <a:off x="1514952" y="818195"/>
            <a:ext cx="8534401" cy="823590"/>
          </a:xfrm>
          <a:prstGeom prst="rect">
            <a:avLst/>
          </a:prstGeom>
          <a:noFill/>
        </p:spPr>
        <p:txBody>
          <a:bodyPr>
            <a:normAutofit/>
          </a:bodyPr>
          <a:lstStyle>
            <a:lvl1pPr algn="ctr">
              <a:defRPr sz="3000" b="1" cap="none">
                <a:solidFill>
                  <a:srgbClr val="000000"/>
                </a:solidFill>
              </a:defRPr>
            </a:lvl1pPr>
          </a:lstStyle>
          <a:p>
            <a:r>
              <a:rPr sz="4800" dirty="0">
                <a:solidFill>
                  <a:schemeClr val="accent1"/>
                </a:solidFill>
              </a:rPr>
              <a:t>Problem Statement</a:t>
            </a:r>
          </a:p>
        </p:txBody>
      </p:sp>
      <p:sp>
        <p:nvSpPr>
          <p:cNvPr id="221" name="Customers need to follow their order from its initial placement right up until it arrives at their door. That means an order tracking system needs to be able to follow and provide insight into the status of the order through its entire journey to the customer from initial order."/>
          <p:cNvSpPr txBox="1">
            <a:spLocks noGrp="1"/>
          </p:cNvSpPr>
          <p:nvPr>
            <p:ph type="body" sz="half" idx="1"/>
          </p:nvPr>
        </p:nvSpPr>
        <p:spPr>
          <a:xfrm>
            <a:off x="221471" y="2494690"/>
            <a:ext cx="11749058" cy="3670440"/>
          </a:xfrm>
          <a:prstGeom prst="rect">
            <a:avLst/>
          </a:prstGeom>
        </p:spPr>
        <p:txBody>
          <a:bodyPr>
            <a:normAutofit/>
          </a:bodyPr>
          <a:lstStyle/>
          <a:p>
            <a:pPr marL="0" indent="0" algn="just" defTabSz="393192">
              <a:lnSpc>
                <a:spcPct val="150000"/>
              </a:lnSpc>
              <a:spcBef>
                <a:spcPts val="0"/>
              </a:spcBef>
              <a:buClrTx/>
              <a:buSzTx/>
              <a:buNone/>
              <a:defRPr sz="2064">
                <a:solidFill>
                  <a:srgbClr val="000000"/>
                </a:solidFill>
                <a:uFill>
                  <a:solidFill>
                    <a:srgbClr val="000000"/>
                  </a:solidFill>
                </a:uFill>
                <a:latin typeface="Calibri"/>
                <a:ea typeface="Calibri"/>
                <a:cs typeface="Calibri"/>
                <a:sym typeface="Calibri"/>
              </a:defRPr>
            </a:pPr>
            <a:r>
              <a:rPr sz="3500" dirty="0">
                <a:latin typeface="Times New Roman"/>
                <a:ea typeface="Times New Roman"/>
                <a:cs typeface="Times New Roman"/>
                <a:sym typeface="Times New Roman"/>
              </a:rPr>
              <a:t> Customers need to follow their order from its initial placement right up until it arrives at their door. </a:t>
            </a:r>
            <a:endParaRPr lang="en-US" sz="3500" dirty="0">
              <a:latin typeface="Times New Roman"/>
              <a:ea typeface="Times New Roman"/>
              <a:cs typeface="Times New Roman"/>
              <a:sym typeface="Times New Roman"/>
            </a:endParaRPr>
          </a:p>
          <a:p>
            <a:pPr marL="0" indent="0" algn="just" defTabSz="393192">
              <a:lnSpc>
                <a:spcPct val="150000"/>
              </a:lnSpc>
              <a:spcBef>
                <a:spcPts val="0"/>
              </a:spcBef>
              <a:buClrTx/>
              <a:buSzTx/>
              <a:buNone/>
              <a:defRPr sz="2064">
                <a:solidFill>
                  <a:srgbClr val="000000"/>
                </a:solidFill>
                <a:uFill>
                  <a:solidFill>
                    <a:srgbClr val="000000"/>
                  </a:solidFill>
                </a:uFill>
                <a:latin typeface="Calibri"/>
                <a:ea typeface="Calibri"/>
                <a:cs typeface="Calibri"/>
                <a:sym typeface="Calibri"/>
              </a:defRPr>
            </a:pPr>
            <a:r>
              <a:rPr lang="en-US" sz="3500" dirty="0">
                <a:latin typeface="Times New Roman"/>
                <a:ea typeface="Times New Roman"/>
                <a:cs typeface="Times New Roman"/>
                <a:sym typeface="Times New Roman"/>
              </a:rPr>
              <a:t>O</a:t>
            </a:r>
            <a:r>
              <a:rPr sz="3500" dirty="0">
                <a:latin typeface="Times New Roman"/>
                <a:ea typeface="Times New Roman"/>
                <a:cs typeface="Times New Roman"/>
                <a:sym typeface="Times New Roman"/>
              </a:rPr>
              <a:t>rder tracking system </a:t>
            </a:r>
            <a:r>
              <a:rPr lang="en-US" sz="3500" dirty="0">
                <a:latin typeface="Times New Roman"/>
                <a:ea typeface="Times New Roman"/>
                <a:cs typeface="Times New Roman"/>
                <a:sym typeface="Times New Roman"/>
              </a:rPr>
              <a:t>is </a:t>
            </a:r>
            <a:r>
              <a:rPr sz="3500" dirty="0">
                <a:latin typeface="Times New Roman"/>
                <a:ea typeface="Times New Roman"/>
                <a:cs typeface="Times New Roman"/>
                <a:sym typeface="Times New Roman"/>
              </a:rPr>
              <a:t>able to follow and provide insight into the status of the order</a:t>
            </a:r>
            <a:r>
              <a:rPr lang="en-US" sz="3500" dirty="0">
                <a:latin typeface="Times New Roman"/>
                <a:ea typeface="Times New Roman"/>
                <a:cs typeface="Times New Roman"/>
                <a:sym typeface="Times New Roman"/>
              </a:rPr>
              <a:t> to make the order process user problem.</a:t>
            </a:r>
            <a:endParaRPr sz="3500" dirty="0">
              <a:latin typeface="Times New Roman"/>
              <a:ea typeface="Times New Roman"/>
              <a:cs typeface="Times New Roman"/>
              <a:sym typeface="Times New Roman"/>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VISION DOCUMENT"/>
          <p:cNvSpPr txBox="1">
            <a:spLocks noGrp="1"/>
          </p:cNvSpPr>
          <p:nvPr>
            <p:ph type="ctrTitle"/>
          </p:nvPr>
        </p:nvSpPr>
        <p:spPr>
          <a:xfrm>
            <a:off x="1759156" y="246560"/>
            <a:ext cx="8001001" cy="825488"/>
          </a:xfrm>
          <a:prstGeom prst="rect">
            <a:avLst/>
          </a:prstGeom>
          <a:noFill/>
        </p:spPr>
        <p:txBody>
          <a:bodyPr/>
          <a:lstStyle>
            <a:lvl1pPr algn="ctr">
              <a:defRPr sz="3000" cap="none">
                <a:solidFill>
                  <a:srgbClr val="070707"/>
                </a:solidFill>
              </a:defRPr>
            </a:lvl1pPr>
          </a:lstStyle>
          <a:p>
            <a:r>
              <a:rPr sz="4800" dirty="0">
                <a:solidFill>
                  <a:schemeClr val="accent1"/>
                </a:solidFill>
              </a:rPr>
              <a:t>VISION DOCUMENT</a:t>
            </a:r>
          </a:p>
        </p:txBody>
      </p:sp>
      <p:sp>
        <p:nvSpPr>
          <p:cNvPr id="224" name="This order tracking system needs to be able to follow and provide insight into the status of the order through its entire journey to the customer.Our order tracking system function in a way that if a customer order two items and we only have one of them in the stack, the product which is available will be delivered while the other one will be shipped as soon as it is in stack.…"/>
          <p:cNvSpPr txBox="1">
            <a:spLocks noGrp="1"/>
          </p:cNvSpPr>
          <p:nvPr>
            <p:ph type="subTitle" idx="1"/>
          </p:nvPr>
        </p:nvSpPr>
        <p:spPr>
          <a:xfrm>
            <a:off x="100224" y="1390179"/>
            <a:ext cx="11991552" cy="6412570"/>
          </a:xfrm>
          <a:prstGeom prst="rect">
            <a:avLst/>
          </a:prstGeom>
        </p:spPr>
        <p:txBody>
          <a:bodyPr/>
          <a:lstStyle/>
          <a:p>
            <a:pPr algn="just" defTabSz="219455">
              <a:lnSpc>
                <a:spcPct val="150000"/>
              </a:lnSpc>
              <a:spcBef>
                <a:spcPts val="0"/>
              </a:spcBef>
              <a:defRPr sz="2064">
                <a:solidFill>
                  <a:srgbClr val="000000"/>
                </a:solidFill>
                <a:uFill>
                  <a:solidFill>
                    <a:srgbClr val="000000"/>
                  </a:solidFill>
                </a:uFill>
                <a:latin typeface="Calibri"/>
                <a:ea typeface="Calibri"/>
                <a:cs typeface="Calibri"/>
                <a:sym typeface="Calibri"/>
              </a:defRPr>
            </a:pPr>
            <a:r>
              <a:rPr dirty="0">
                <a:latin typeface="Times New Roman"/>
                <a:ea typeface="Times New Roman"/>
                <a:cs typeface="Times New Roman"/>
                <a:sym typeface="Times New Roman"/>
              </a:rPr>
              <a:t>This order tracking system needs to be able to follow and provide insight into the status of the order through its entire journey to the </a:t>
            </a:r>
            <a:r>
              <a:rPr lang="en-US" dirty="0">
                <a:latin typeface="Times New Roman"/>
                <a:ea typeface="Times New Roman"/>
                <a:cs typeface="Times New Roman"/>
                <a:sym typeface="Times New Roman"/>
              </a:rPr>
              <a:t>customer. </a:t>
            </a:r>
          </a:p>
          <a:p>
            <a:pPr algn="just" defTabSz="219455">
              <a:lnSpc>
                <a:spcPct val="150000"/>
              </a:lnSpc>
              <a:spcBef>
                <a:spcPts val="0"/>
              </a:spcBef>
              <a:defRPr sz="2064">
                <a:solidFill>
                  <a:srgbClr val="000000"/>
                </a:solidFill>
                <a:uFill>
                  <a:solidFill>
                    <a:srgbClr val="000000"/>
                  </a:solidFill>
                </a:uFill>
                <a:latin typeface="Calibri"/>
                <a:ea typeface="Calibri"/>
                <a:cs typeface="Calibri"/>
                <a:sym typeface="Calibri"/>
              </a:defRPr>
            </a:pPr>
            <a:endParaRPr lang="en-US" dirty="0">
              <a:latin typeface="Times New Roman"/>
              <a:ea typeface="Times New Roman"/>
              <a:cs typeface="Times New Roman"/>
              <a:sym typeface="Times New Roman"/>
            </a:endParaRPr>
          </a:p>
          <a:p>
            <a:pPr algn="just" defTabSz="219455">
              <a:lnSpc>
                <a:spcPct val="150000"/>
              </a:lnSpc>
              <a:spcBef>
                <a:spcPts val="0"/>
              </a:spcBef>
              <a:defRPr sz="2064">
                <a:solidFill>
                  <a:srgbClr val="000000"/>
                </a:solidFill>
                <a:uFill>
                  <a:solidFill>
                    <a:srgbClr val="000000"/>
                  </a:solidFill>
                </a:uFill>
                <a:latin typeface="Calibri"/>
                <a:ea typeface="Calibri"/>
                <a:cs typeface="Calibri"/>
                <a:sym typeface="Calibri"/>
              </a:defRPr>
            </a:pPr>
            <a:r>
              <a:rPr lang="en-US" dirty="0">
                <a:latin typeface="Times New Roman"/>
                <a:ea typeface="Times New Roman"/>
                <a:cs typeface="Times New Roman"/>
                <a:sym typeface="Times New Roman"/>
              </a:rPr>
              <a:t>Our</a:t>
            </a:r>
            <a:r>
              <a:rPr dirty="0">
                <a:latin typeface="Times New Roman"/>
                <a:ea typeface="Times New Roman"/>
                <a:cs typeface="Times New Roman"/>
                <a:sym typeface="Times New Roman"/>
              </a:rPr>
              <a:t> order tracking system function in a way that if a customer order two items and we only have one of them in the stack, the product which is available will be delivered while the other one will be shipped as soon as it is in stack. </a:t>
            </a:r>
          </a:p>
          <a:p>
            <a:pPr algn="just" defTabSz="219455">
              <a:lnSpc>
                <a:spcPct val="150000"/>
              </a:lnSpc>
              <a:spcBef>
                <a:spcPts val="0"/>
              </a:spcBef>
              <a:defRPr sz="2064">
                <a:solidFill>
                  <a:srgbClr val="000000"/>
                </a:solidFill>
                <a:uFill>
                  <a:solidFill>
                    <a:srgbClr val="000000"/>
                  </a:solidFill>
                </a:uFill>
                <a:latin typeface="Times New Roman"/>
                <a:ea typeface="Times New Roman"/>
                <a:cs typeface="Times New Roman"/>
                <a:sym typeface="Times New Roman"/>
              </a:defRPr>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7789-95ED-4247-AB9E-73E16F464DA8}"/>
              </a:ext>
            </a:extLst>
          </p:cNvPr>
          <p:cNvSpPr>
            <a:spLocks noGrp="1"/>
          </p:cNvSpPr>
          <p:nvPr>
            <p:ph type="title"/>
          </p:nvPr>
        </p:nvSpPr>
        <p:spPr>
          <a:xfrm>
            <a:off x="677334" y="609600"/>
            <a:ext cx="8596668" cy="1040091"/>
          </a:xfrm>
        </p:spPr>
        <p:txBody>
          <a:bodyPr/>
          <a:lstStyle/>
          <a:p>
            <a:r>
              <a:rPr lang="en-US" dirty="0"/>
              <a:t>Vision document continued</a:t>
            </a:r>
          </a:p>
        </p:txBody>
      </p:sp>
      <p:sp>
        <p:nvSpPr>
          <p:cNvPr id="3" name="Content Placeholder 2">
            <a:extLst>
              <a:ext uri="{FF2B5EF4-FFF2-40B4-BE49-F238E27FC236}">
                <a16:creationId xmlns:a16="http://schemas.microsoft.com/office/drawing/2014/main" id="{2B61FD38-A5EE-4AD4-8662-D8A5A6BC4899}"/>
              </a:ext>
            </a:extLst>
          </p:cNvPr>
          <p:cNvSpPr>
            <a:spLocks noGrp="1"/>
          </p:cNvSpPr>
          <p:nvPr>
            <p:ph idx="1"/>
          </p:nvPr>
        </p:nvSpPr>
        <p:spPr/>
        <p:txBody>
          <a:bodyPr/>
          <a:lstStyle/>
          <a:p>
            <a:pPr marL="0" indent="0" algn="just" defTabSz="219455">
              <a:lnSpc>
                <a:spcPct val="150000"/>
              </a:lnSpc>
              <a:spcBef>
                <a:spcPts val="0"/>
              </a:spcBef>
              <a:buNone/>
              <a:defRPr sz="2064">
                <a:solidFill>
                  <a:srgbClr val="000000"/>
                </a:solidFill>
                <a:uFill>
                  <a:solidFill>
                    <a:srgbClr val="000000"/>
                  </a:solidFill>
                </a:uFill>
                <a:latin typeface="Calibri"/>
                <a:ea typeface="Calibri"/>
                <a:cs typeface="Calibri"/>
                <a:sym typeface="Calibri"/>
              </a:defRPr>
            </a:pPr>
            <a:r>
              <a:rPr lang="en-US" dirty="0">
                <a:latin typeface="Times New Roman"/>
                <a:ea typeface="Times New Roman"/>
                <a:cs typeface="Times New Roman"/>
                <a:sym typeface="Times New Roman"/>
              </a:rPr>
              <a:t>We have a distinction between our customer:</a:t>
            </a:r>
          </a:p>
          <a:p>
            <a:pPr marL="452628" algn="just" defTabSz="219455">
              <a:lnSpc>
                <a:spcPct val="150000"/>
              </a:lnSpc>
              <a:spcBef>
                <a:spcPts val="0"/>
              </a:spcBef>
              <a:buSzPct val="100000"/>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dirty="0"/>
              <a:t>Corporate </a:t>
            </a:r>
          </a:p>
          <a:p>
            <a:pPr marL="109728" indent="0" algn="just" defTabSz="219455">
              <a:lnSpc>
                <a:spcPct val="150000"/>
              </a:lnSpc>
              <a:spcBef>
                <a:spcPts val="0"/>
              </a:spcBef>
              <a:buSzPct val="100000"/>
              <a:buNone/>
              <a:defRPr sz="2064">
                <a:solidFill>
                  <a:srgbClr val="000000"/>
                </a:solidFill>
                <a:uFill>
                  <a:solidFill>
                    <a:srgbClr val="000000"/>
                  </a:solidFill>
                </a:uFill>
                <a:latin typeface="Times New Roman"/>
                <a:ea typeface="Times New Roman"/>
                <a:cs typeface="Times New Roman"/>
                <a:sym typeface="Times New Roman"/>
              </a:defRPr>
            </a:pPr>
            <a:endParaRPr lang="en-US" dirty="0"/>
          </a:p>
          <a:p>
            <a:pPr marL="452628" algn="just" defTabSz="219455">
              <a:lnSpc>
                <a:spcPct val="150000"/>
              </a:lnSpc>
              <a:spcBef>
                <a:spcPts val="0"/>
              </a:spcBef>
              <a:buSzPct val="100000"/>
              <a:buFont typeface="Wingdings" panose="05000000000000000000" pitchFamily="2" charset="2"/>
              <a:buChar char="Ø"/>
              <a:defRPr sz="2064">
                <a:solidFill>
                  <a:srgbClr val="000000"/>
                </a:solidFill>
                <a:uFill>
                  <a:solidFill>
                    <a:srgbClr val="000000"/>
                  </a:solidFill>
                </a:uFill>
                <a:latin typeface="Times New Roman"/>
                <a:ea typeface="Times New Roman"/>
                <a:cs typeface="Times New Roman"/>
                <a:sym typeface="Times New Roman"/>
              </a:defRPr>
            </a:pPr>
            <a:r>
              <a:rPr lang="en-US" dirty="0"/>
              <a:t>Personal</a:t>
            </a:r>
          </a:p>
          <a:p>
            <a:pPr marL="0" indent="0">
              <a:buNone/>
            </a:pPr>
            <a:endParaRPr lang="en-US" dirty="0"/>
          </a:p>
        </p:txBody>
      </p:sp>
    </p:spTree>
    <p:extLst>
      <p:ext uri="{BB962C8B-B14F-4D97-AF65-F5344CB8AC3E}">
        <p14:creationId xmlns:p14="http://schemas.microsoft.com/office/powerpoint/2010/main" val="262402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3CE0-FBB5-4A73-B0D8-1C901FE6D6B0}"/>
              </a:ext>
            </a:extLst>
          </p:cNvPr>
          <p:cNvSpPr>
            <a:spLocks noGrp="1"/>
          </p:cNvSpPr>
          <p:nvPr>
            <p:ph type="title"/>
          </p:nvPr>
        </p:nvSpPr>
        <p:spPr/>
        <p:txBody>
          <a:bodyPr/>
          <a:lstStyle/>
          <a:p>
            <a:r>
              <a:rPr lang="en-US" dirty="0"/>
              <a:t>Reward System</a:t>
            </a:r>
          </a:p>
        </p:txBody>
      </p:sp>
      <p:sp>
        <p:nvSpPr>
          <p:cNvPr id="3" name="Content Placeholder 2">
            <a:extLst>
              <a:ext uri="{FF2B5EF4-FFF2-40B4-BE49-F238E27FC236}">
                <a16:creationId xmlns:a16="http://schemas.microsoft.com/office/drawing/2014/main" id="{315B2401-DE27-4A57-BBB8-0603628FA920}"/>
              </a:ext>
            </a:extLst>
          </p:cNvPr>
          <p:cNvSpPr>
            <a:spLocks noGrp="1"/>
          </p:cNvSpPr>
          <p:nvPr>
            <p:ph idx="1"/>
          </p:nvPr>
        </p:nvSpPr>
        <p:spPr/>
        <p:txBody>
          <a:bodyPr>
            <a:normAutofit fontScale="85000" lnSpcReduction="10000"/>
          </a:bodyPr>
          <a:lstStyle/>
          <a:p>
            <a:pPr marL="0" indent="0" algn="just">
              <a:lnSpc>
                <a:spcPct val="150000"/>
              </a:lnSpc>
              <a:buNone/>
              <a:defRPr sz="2400">
                <a:uFill>
                  <a:solidFill>
                    <a:srgbClr val="000000"/>
                  </a:solidFill>
                </a:uFill>
                <a:latin typeface="Calibri"/>
                <a:ea typeface="Calibri"/>
                <a:cs typeface="Calibri"/>
                <a:sym typeface="Calibri"/>
              </a:defRPr>
            </a:pPr>
            <a:r>
              <a:rPr lang="en-US" dirty="0">
                <a:latin typeface="Times New Roman"/>
                <a:ea typeface="Times New Roman"/>
                <a:cs typeface="Times New Roman"/>
                <a:sym typeface="Times New Roman"/>
              </a:rPr>
              <a:t>We have a reward system based on the product type purchased. Such that, if a customer buy:</a:t>
            </a:r>
          </a:p>
          <a:p>
            <a:pPr marL="609600" algn="just">
              <a:lnSpc>
                <a:spcPct val="150000"/>
              </a:lnSpc>
              <a:buSzPct val="100000"/>
              <a:buFont typeface="Wingdings" panose="05000000000000000000" pitchFamily="2" charset="2"/>
              <a:buChar char="Ø"/>
              <a:defRPr sz="2400">
                <a:uFill>
                  <a:solidFill>
                    <a:srgbClr val="000000"/>
                  </a:solidFill>
                </a:uFill>
                <a:latin typeface="Times New Roman"/>
                <a:ea typeface="Times New Roman"/>
                <a:cs typeface="Times New Roman"/>
                <a:sym typeface="Times New Roman"/>
              </a:defRPr>
            </a:pPr>
            <a:r>
              <a:rPr lang="en-US" dirty="0"/>
              <a:t>Computer Products = two points</a:t>
            </a:r>
          </a:p>
          <a:p>
            <a:pPr marL="609600" algn="just">
              <a:lnSpc>
                <a:spcPct val="150000"/>
              </a:lnSpc>
              <a:buSzPct val="100000"/>
              <a:buFont typeface="Wingdings" panose="05000000000000000000" pitchFamily="2" charset="2"/>
              <a:buChar char="Ø"/>
              <a:defRPr sz="2400">
                <a:uFill>
                  <a:solidFill>
                    <a:srgbClr val="000000"/>
                  </a:solidFill>
                </a:uFill>
                <a:latin typeface="Times New Roman"/>
                <a:ea typeface="Times New Roman"/>
                <a:cs typeface="Times New Roman"/>
                <a:sym typeface="Times New Roman"/>
              </a:defRPr>
            </a:pPr>
            <a:r>
              <a:rPr lang="en-US" dirty="0"/>
              <a:t>Health products = one point</a:t>
            </a:r>
          </a:p>
          <a:p>
            <a:pPr marL="609600" algn="just">
              <a:lnSpc>
                <a:spcPct val="150000"/>
              </a:lnSpc>
              <a:buSzPct val="100000"/>
              <a:buFont typeface="Wingdings" panose="05000000000000000000" pitchFamily="2" charset="2"/>
              <a:buChar char="Ø"/>
              <a:defRPr sz="2400">
                <a:uFill>
                  <a:solidFill>
                    <a:srgbClr val="000000"/>
                  </a:solidFill>
                </a:uFill>
                <a:latin typeface="Times New Roman"/>
                <a:ea typeface="Times New Roman"/>
                <a:cs typeface="Times New Roman"/>
                <a:sym typeface="Times New Roman"/>
              </a:defRPr>
            </a:pPr>
            <a:r>
              <a:rPr lang="en-US" dirty="0"/>
              <a:t>Audio/Video = half a point</a:t>
            </a:r>
          </a:p>
          <a:p>
            <a:pPr marL="609600" algn="just">
              <a:lnSpc>
                <a:spcPct val="150000"/>
              </a:lnSpc>
              <a:buSzPct val="100000"/>
              <a:buFont typeface="Wingdings" panose="05000000000000000000" pitchFamily="2" charset="2"/>
              <a:buChar char="Ø"/>
              <a:defRPr sz="2400">
                <a:uFill>
                  <a:solidFill>
                    <a:srgbClr val="000000"/>
                  </a:solidFill>
                </a:uFill>
                <a:latin typeface="Times New Roman"/>
                <a:ea typeface="Times New Roman"/>
                <a:cs typeface="Times New Roman"/>
                <a:sym typeface="Times New Roman"/>
              </a:defRPr>
            </a:pPr>
            <a:r>
              <a:rPr lang="en-US" dirty="0"/>
              <a:t>Other categories of products = quarter a point.</a:t>
            </a:r>
          </a:p>
          <a:p>
            <a:pPr marL="0" indent="0" algn="just">
              <a:lnSpc>
                <a:spcPct val="150000"/>
              </a:lnSpc>
              <a:buNone/>
              <a:defRPr sz="2400">
                <a:uFill>
                  <a:solidFill>
                    <a:srgbClr val="000000"/>
                  </a:solidFill>
                </a:uFill>
                <a:latin typeface="Calibri"/>
                <a:ea typeface="Calibri"/>
                <a:cs typeface="Calibri"/>
                <a:sym typeface="Calibri"/>
              </a:defRPr>
            </a:pPr>
            <a:r>
              <a:rPr lang="en-US" dirty="0">
                <a:latin typeface="Times New Roman"/>
                <a:ea typeface="Times New Roman"/>
                <a:cs typeface="Times New Roman"/>
                <a:sym typeface="Times New Roman"/>
              </a:rPr>
              <a:t>If the customer collects 25 points they get 40% discount on the next purchase. </a:t>
            </a:r>
            <a:endParaRPr lang="en-US" sz="1050" dirty="0">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105704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USECASE DIAGRAM"/>
          <p:cNvSpPr txBox="1">
            <a:spLocks noGrp="1"/>
          </p:cNvSpPr>
          <p:nvPr>
            <p:ph type="ctrTitle"/>
          </p:nvPr>
        </p:nvSpPr>
        <p:spPr>
          <a:xfrm>
            <a:off x="1071096" y="254524"/>
            <a:ext cx="8001001" cy="961598"/>
          </a:xfrm>
          <a:prstGeom prst="rect">
            <a:avLst/>
          </a:prstGeom>
          <a:noFill/>
        </p:spPr>
        <p:txBody>
          <a:bodyPr/>
          <a:lstStyle>
            <a:lvl1pPr algn="ctr">
              <a:defRPr sz="3000" cap="none"/>
            </a:lvl1pPr>
          </a:lstStyle>
          <a:p>
            <a:r>
              <a:rPr dirty="0"/>
              <a:t>USECASE DIAGRAM</a:t>
            </a:r>
          </a:p>
        </p:txBody>
      </p:sp>
      <p:sp>
        <p:nvSpPr>
          <p:cNvPr id="229" name="Body"/>
          <p:cNvSpPr txBox="1">
            <a:spLocks noGrp="1"/>
          </p:cNvSpPr>
          <p:nvPr>
            <p:ph type="subTitle" idx="1"/>
          </p:nvPr>
        </p:nvSpPr>
        <p:spPr>
          <a:xfrm>
            <a:off x="-6740" y="1483177"/>
            <a:ext cx="13949714" cy="5886911"/>
          </a:xfrm>
          <a:prstGeom prst="rect">
            <a:avLst/>
          </a:prstGeom>
          <a:solidFill>
            <a:srgbClr val="FFFFFF"/>
          </a:solidFill>
          <a:ln w="15875" cap="rnd">
            <a:solidFill>
              <a:srgbClr val="054361"/>
            </a:solidFill>
            <a:round/>
          </a:ln>
        </p:spPr>
        <p:txBody>
          <a:bodyPr/>
          <a:lstStyle/>
          <a:p>
            <a:pPr>
              <a:spcBef>
                <a:spcPts val="0"/>
              </a:spcBef>
              <a:defRPr sz="1800">
                <a:solidFill>
                  <a:srgbClr val="000000"/>
                </a:solidFill>
              </a:defRPr>
            </a:pPr>
            <a:endParaRPr/>
          </a:p>
        </p:txBody>
      </p:sp>
      <p:pic>
        <p:nvPicPr>
          <p:cNvPr id="230" name="UseCaseDiagram1.png" descr="UseCaseDiagram1.png"/>
          <p:cNvPicPr>
            <a:picLocks noChangeAspect="1"/>
          </p:cNvPicPr>
          <p:nvPr/>
        </p:nvPicPr>
        <p:blipFill>
          <a:blip r:embed="rId2">
            <a:extLst/>
          </a:blip>
          <a:stretch>
            <a:fillRect/>
          </a:stretch>
        </p:blipFill>
        <p:spPr>
          <a:xfrm>
            <a:off x="569566" y="1475240"/>
            <a:ext cx="11052868" cy="5773263"/>
          </a:xfrm>
          <a:prstGeom prst="rect">
            <a:avLst/>
          </a:prstGeom>
          <a:ln w="12700">
            <a:miter lim="400000"/>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ystem Architecture"/>
          <p:cNvSpPr txBox="1">
            <a:spLocks noGrp="1"/>
          </p:cNvSpPr>
          <p:nvPr>
            <p:ph type="ctrTitle"/>
          </p:nvPr>
        </p:nvSpPr>
        <p:spPr>
          <a:xfrm>
            <a:off x="781083" y="284473"/>
            <a:ext cx="8001001" cy="824136"/>
          </a:xfrm>
          <a:prstGeom prst="rect">
            <a:avLst/>
          </a:prstGeom>
        </p:spPr>
        <p:txBody>
          <a:bodyPr/>
          <a:lstStyle>
            <a:lvl1pPr defTabSz="452627">
              <a:defRPr sz="4752" b="1">
                <a:solidFill>
                  <a:srgbClr val="000000"/>
                </a:solidFill>
              </a:defRPr>
            </a:lvl1pPr>
          </a:lstStyle>
          <a:p>
            <a:r>
              <a:rPr dirty="0">
                <a:solidFill>
                  <a:schemeClr val="accent1"/>
                </a:solidFill>
              </a:rPr>
              <a:t>System Architecture </a:t>
            </a:r>
          </a:p>
        </p:txBody>
      </p:sp>
      <p:sp>
        <p:nvSpPr>
          <p:cNvPr id="233" name="Body"/>
          <p:cNvSpPr txBox="1">
            <a:spLocks noGrp="1"/>
          </p:cNvSpPr>
          <p:nvPr>
            <p:ph type="subTitle" idx="1"/>
          </p:nvPr>
        </p:nvSpPr>
        <p:spPr>
          <a:xfrm>
            <a:off x="684212" y="1278333"/>
            <a:ext cx="11297310" cy="5214863"/>
          </a:xfrm>
          <a:prstGeom prst="rect">
            <a:avLst/>
          </a:prstGeom>
        </p:spPr>
        <p:txBody>
          <a:bodyPr/>
          <a:lstStyle/>
          <a:p>
            <a:endParaRPr/>
          </a:p>
        </p:txBody>
      </p:sp>
      <p:pic>
        <p:nvPicPr>
          <p:cNvPr id="234" name="SystemArchi.JPG" descr="SystemArchi.JPG"/>
          <p:cNvPicPr>
            <a:picLocks noChangeAspect="1"/>
          </p:cNvPicPr>
          <p:nvPr/>
        </p:nvPicPr>
        <p:blipFill>
          <a:blip r:embed="rId2">
            <a:extLst/>
          </a:blip>
          <a:stretch>
            <a:fillRect/>
          </a:stretch>
        </p:blipFill>
        <p:spPr>
          <a:xfrm>
            <a:off x="95565" y="1250051"/>
            <a:ext cx="12000870" cy="5214863"/>
          </a:xfrm>
          <a:prstGeom prst="rect">
            <a:avLst/>
          </a:prstGeom>
          <a:ln w="12700">
            <a:miter lim="400000"/>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tia">
  <a:themeElements>
    <a:clrScheme name="Fatia">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Fatia">
      <a:majorFont>
        <a:latin typeface="Helvetica"/>
        <a:ea typeface="Helvetica"/>
        <a:cs typeface="Helvetica"/>
      </a:majorFont>
      <a:minorFont>
        <a:latin typeface="Century Gothic"/>
        <a:ea typeface="Century Gothic"/>
        <a:cs typeface="Century Gothic"/>
      </a:minorFont>
    </a:fontScheme>
    <a:fmtScheme name="Fati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rgbClr val="05436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rgbClr val="05436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27</TotalTime>
  <Words>301</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Times New Roman</vt:lpstr>
      <vt:lpstr>Trebuchet MS</vt:lpstr>
      <vt:lpstr>Wingdings</vt:lpstr>
      <vt:lpstr>Wingdings 3</vt:lpstr>
      <vt:lpstr>Facet</vt:lpstr>
      <vt:lpstr>Order Tracking System</vt:lpstr>
      <vt:lpstr>Agenda</vt:lpstr>
      <vt:lpstr>PowerPoint Presentation</vt:lpstr>
      <vt:lpstr>Problem Statement</vt:lpstr>
      <vt:lpstr>VISION DOCUMENT</vt:lpstr>
      <vt:lpstr>Vision document continued</vt:lpstr>
      <vt:lpstr>Reward System</vt:lpstr>
      <vt:lpstr>USECASE DIAGRAM</vt:lpstr>
      <vt:lpstr>System Architecture </vt:lpstr>
      <vt:lpstr>Class diagram</vt:lpstr>
      <vt:lpstr>Sequence diagram - Generate Bill </vt:lpstr>
      <vt:lpstr>PowerPoint Presentation</vt:lpstr>
      <vt:lpstr>Sequence diagram -Tracking an Order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tracking system</dc:title>
  <cp:lastModifiedBy>Tomas Habteslasie Melake</cp:lastModifiedBy>
  <cp:revision>7</cp:revision>
  <dcterms:modified xsi:type="dcterms:W3CDTF">2018-11-02T02:52:21Z</dcterms:modified>
</cp:coreProperties>
</file>