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9" r:id="rId6"/>
    <p:sldId id="270" r:id="rId7"/>
    <p:sldId id="263" r:id="rId8"/>
    <p:sldId id="272" r:id="rId9"/>
    <p:sldId id="271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>
      <p:cViewPr varScale="1">
        <p:scale>
          <a:sx n="127" d="100"/>
          <a:sy n="12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cy71o/AutoVocoder" TargetMode="External"/><Relationship Id="rId1" Type="http://schemas.openxmlformats.org/officeDocument/2006/relationships/hyperlink" Target="https://github.com/jik876/hifi-gan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cy71o/AutoVocoder" TargetMode="External"/><Relationship Id="rId1" Type="http://schemas.openxmlformats.org/officeDocument/2006/relationships/hyperlink" Target="https://github.com/jik876/hifi-g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986B7-F664-4289-8AC4-9F9D1553B7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9B3209-4125-4410-B91D-03F3D9326F57}">
      <dgm:prSet/>
      <dgm:spPr/>
      <dgm:t>
        <a:bodyPr/>
        <a:lstStyle/>
        <a:p>
          <a:r>
            <a:rPr lang="en-US" b="0" i="0" dirty="0"/>
            <a:t>• </a:t>
          </a:r>
          <a:r>
            <a:rPr lang="en-US" b="1" i="0" dirty="0"/>
            <a:t>HiFi-GAN</a:t>
          </a:r>
          <a:r>
            <a:rPr lang="en-US" b="0" i="0" dirty="0"/>
            <a:t>: </a:t>
          </a:r>
        </a:p>
        <a:p>
          <a:r>
            <a:rPr lang="en-US" b="0" i="0" dirty="0"/>
            <a:t>Kong et al. (2020) introduced HiFi-GAN, a GAN based</a:t>
          </a:r>
          <a:br>
            <a:rPr lang="en-US" b="0" i="0" dirty="0"/>
          </a:br>
          <a:r>
            <a:rPr lang="en-US" b="0" i="0" dirty="0"/>
            <a:t>vocoder with a multi-scale discriminator and generator optimized using </a:t>
          </a:r>
          <a:r>
            <a:rPr lang="en-US" b="0" i="0" dirty="0" err="1"/>
            <a:t>mel</a:t>
          </a:r>
          <a:r>
            <a:rPr lang="en-US" b="0" i="0" dirty="0"/>
            <a:t>-spectrogram and feature-matching losses. It achieves high fidelity and real-time synthesis performance.</a:t>
          </a:r>
          <a:br>
            <a:rPr lang="en-US" b="0" i="0" dirty="0"/>
          </a:br>
          <a:r>
            <a:rPr lang="en-US" b="1" i="0" dirty="0"/>
            <a:t>– </a:t>
          </a:r>
          <a:r>
            <a:rPr lang="en-US" b="0" i="0" dirty="0"/>
            <a:t>Reference: Kong, J., Kim, J., &amp; Bae, J. (2020). </a:t>
          </a:r>
          <a:r>
            <a:rPr lang="en-US" b="0" i="1" dirty="0"/>
            <a:t>HiFi-GAN:</a:t>
          </a:r>
          <a:br>
            <a:rPr lang="en-US" b="0" i="1" dirty="0"/>
          </a:br>
          <a:r>
            <a:rPr lang="en-US" b="0" i="1" dirty="0"/>
            <a:t>Generative Adversarial Networks for Efficient and High Fidelity Speech Synthesis</a:t>
          </a:r>
          <a:r>
            <a:rPr lang="en-US" b="0" i="0" dirty="0"/>
            <a:t>. </a:t>
          </a:r>
          <a:r>
            <a:rPr lang="en-US" b="0" i="0" dirty="0" err="1"/>
            <a:t>NeurIPS</a:t>
          </a:r>
          <a:r>
            <a:rPr lang="en-US" b="0" i="0" dirty="0"/>
            <a:t>. </a:t>
          </a:r>
          <a:r>
            <a:rPr lang="en-US" b="0" i="0" dirty="0">
              <a:hlinkClick xmlns:r="http://schemas.openxmlformats.org/officeDocument/2006/relationships" r:id="rId1"/>
            </a:rPr>
            <a:t>https://github.com/jik876/hifi-gan</a:t>
          </a:r>
          <a:r>
            <a:rPr lang="en-US" b="0" i="0" dirty="0"/>
            <a:t> </a:t>
          </a:r>
          <a:br>
            <a:rPr lang="en-US" b="0" i="0" dirty="0"/>
          </a:br>
          <a:endParaRPr lang="en-US" dirty="0"/>
        </a:p>
      </dgm:t>
    </dgm:pt>
    <dgm:pt modelId="{1DE02E39-2327-4716-A1CA-9E9A4F4309CD}" type="parTrans" cxnId="{A8DB0DA0-2E65-4FAD-9A92-02FAF76E4FF1}">
      <dgm:prSet/>
      <dgm:spPr/>
      <dgm:t>
        <a:bodyPr/>
        <a:lstStyle/>
        <a:p>
          <a:endParaRPr lang="en-US"/>
        </a:p>
      </dgm:t>
    </dgm:pt>
    <dgm:pt modelId="{FB7891B7-2BE6-4C6F-9B48-ED4AAF45F52B}" type="sibTrans" cxnId="{A8DB0DA0-2E65-4FAD-9A92-02FAF76E4FF1}">
      <dgm:prSet/>
      <dgm:spPr/>
      <dgm:t>
        <a:bodyPr/>
        <a:lstStyle/>
        <a:p>
          <a:endParaRPr lang="en-US"/>
        </a:p>
      </dgm:t>
    </dgm:pt>
    <dgm:pt modelId="{4B489953-E557-48EC-8445-CEE45CD870C2}">
      <dgm:prSet/>
      <dgm:spPr/>
      <dgm:t>
        <a:bodyPr/>
        <a:lstStyle/>
        <a:p>
          <a:r>
            <a:rPr lang="en-US" b="0" i="0" dirty="0"/>
            <a:t>• </a:t>
          </a:r>
          <a:r>
            <a:rPr lang="en-US" b="1" i="0" dirty="0" err="1"/>
            <a:t>AutoVocoder</a:t>
          </a:r>
          <a:r>
            <a:rPr lang="en-US" b="0" i="0" dirty="0"/>
            <a:t>: </a:t>
          </a:r>
        </a:p>
        <a:p>
          <a:r>
            <a:rPr lang="en-US" b="0" i="0" dirty="0"/>
            <a:t>Designed to streamline vocoder functionality by focusing on computational efficiency and robustness. </a:t>
          </a:r>
          <a:r>
            <a:rPr lang="en-US" b="0" i="0" dirty="0" err="1"/>
            <a:t>AutoVocoder</a:t>
          </a:r>
          <a:r>
            <a:rPr lang="en-US" b="0" i="0" dirty="0"/>
            <a:t> introduces architectural simplifications while ensuring competitive perceptual quality.</a:t>
          </a:r>
          <a:br>
            <a:rPr lang="en-US" b="0" i="0" dirty="0"/>
          </a:br>
          <a:r>
            <a:rPr lang="en-US" b="1" i="0" dirty="0"/>
            <a:t>– </a:t>
          </a:r>
          <a:r>
            <a:rPr lang="en-US" b="0" i="0" dirty="0"/>
            <a:t>Reference: </a:t>
          </a:r>
          <a:r>
            <a:rPr lang="en-US" b="0" i="0" dirty="0">
              <a:hlinkClick xmlns:r="http://schemas.openxmlformats.org/officeDocument/2006/relationships" r:id="rId2"/>
            </a:rPr>
            <a:t>https://github.com/hcy71o/AutoVocoder</a:t>
          </a:r>
          <a:r>
            <a:rPr lang="en-US" b="0" i="0" dirty="0"/>
            <a:t> </a:t>
          </a:r>
          <a:r>
            <a:rPr lang="en-US" dirty="0"/>
            <a:t> </a:t>
          </a:r>
          <a:br>
            <a:rPr lang="en-US" dirty="0"/>
          </a:br>
          <a:endParaRPr lang="en-US" dirty="0"/>
        </a:p>
      </dgm:t>
    </dgm:pt>
    <dgm:pt modelId="{8CBE77A5-14D6-4FAE-ADBC-639679AD200A}" type="parTrans" cxnId="{47C3EADC-B2B5-4A8C-A8A9-EE7C4DC21A99}">
      <dgm:prSet/>
      <dgm:spPr/>
      <dgm:t>
        <a:bodyPr/>
        <a:lstStyle/>
        <a:p>
          <a:endParaRPr lang="en-US"/>
        </a:p>
      </dgm:t>
    </dgm:pt>
    <dgm:pt modelId="{064446B6-08BB-4F26-B356-5194E82F6A96}" type="sibTrans" cxnId="{47C3EADC-B2B5-4A8C-A8A9-EE7C4DC21A99}">
      <dgm:prSet/>
      <dgm:spPr/>
      <dgm:t>
        <a:bodyPr/>
        <a:lstStyle/>
        <a:p>
          <a:endParaRPr lang="en-US"/>
        </a:p>
      </dgm:t>
    </dgm:pt>
    <dgm:pt modelId="{525EBB7E-5C52-46A1-A058-A38881A7954D}" type="pres">
      <dgm:prSet presAssocID="{4FB986B7-F664-4289-8AC4-9F9D1553B7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A483F-CF54-4242-B68B-CEFE54780075}" type="pres">
      <dgm:prSet presAssocID="{229B3209-4125-4410-B91D-03F3D9326F57}" presName="hierRoot1" presStyleCnt="0"/>
      <dgm:spPr/>
    </dgm:pt>
    <dgm:pt modelId="{98EF5FC7-D2B3-46A5-83C3-E64E56F12767}" type="pres">
      <dgm:prSet presAssocID="{229B3209-4125-4410-B91D-03F3D9326F57}" presName="composite" presStyleCnt="0"/>
      <dgm:spPr/>
    </dgm:pt>
    <dgm:pt modelId="{CB393FAB-098F-472C-88F9-AEC1DF6F9884}" type="pres">
      <dgm:prSet presAssocID="{229B3209-4125-4410-B91D-03F3D9326F57}" presName="background" presStyleLbl="node0" presStyleIdx="0" presStyleCnt="2"/>
      <dgm:spPr/>
    </dgm:pt>
    <dgm:pt modelId="{854E6162-B2A3-4578-8CA0-644881AAD080}" type="pres">
      <dgm:prSet presAssocID="{229B3209-4125-4410-B91D-03F3D9326F57}" presName="text" presStyleLbl="fgAcc0" presStyleIdx="0" presStyleCnt="2">
        <dgm:presLayoutVars>
          <dgm:chPref val="3"/>
        </dgm:presLayoutVars>
      </dgm:prSet>
      <dgm:spPr/>
    </dgm:pt>
    <dgm:pt modelId="{E1C23CCA-6C3C-49A0-B6DE-7829D76A2F2F}" type="pres">
      <dgm:prSet presAssocID="{229B3209-4125-4410-B91D-03F3D9326F57}" presName="hierChild2" presStyleCnt="0"/>
      <dgm:spPr/>
    </dgm:pt>
    <dgm:pt modelId="{A0A93AA4-8DBD-4EE9-99D0-C8C22CB86B1E}" type="pres">
      <dgm:prSet presAssocID="{4B489953-E557-48EC-8445-CEE45CD870C2}" presName="hierRoot1" presStyleCnt="0"/>
      <dgm:spPr/>
    </dgm:pt>
    <dgm:pt modelId="{E28CBD1F-FD1B-4937-9947-F2C000091CCF}" type="pres">
      <dgm:prSet presAssocID="{4B489953-E557-48EC-8445-CEE45CD870C2}" presName="composite" presStyleCnt="0"/>
      <dgm:spPr/>
    </dgm:pt>
    <dgm:pt modelId="{9F9AA84B-EFFF-4799-8FEB-28739CFDF4F6}" type="pres">
      <dgm:prSet presAssocID="{4B489953-E557-48EC-8445-CEE45CD870C2}" presName="background" presStyleLbl="node0" presStyleIdx="1" presStyleCnt="2"/>
      <dgm:spPr/>
    </dgm:pt>
    <dgm:pt modelId="{49D0098D-9B9F-450B-B7D3-2A3363B29004}" type="pres">
      <dgm:prSet presAssocID="{4B489953-E557-48EC-8445-CEE45CD870C2}" presName="text" presStyleLbl="fgAcc0" presStyleIdx="1" presStyleCnt="2">
        <dgm:presLayoutVars>
          <dgm:chPref val="3"/>
        </dgm:presLayoutVars>
      </dgm:prSet>
      <dgm:spPr/>
    </dgm:pt>
    <dgm:pt modelId="{355CE2BE-B382-40F2-8892-5D5DA81E97A1}" type="pres">
      <dgm:prSet presAssocID="{4B489953-E557-48EC-8445-CEE45CD870C2}" presName="hierChild2" presStyleCnt="0"/>
      <dgm:spPr/>
    </dgm:pt>
  </dgm:ptLst>
  <dgm:cxnLst>
    <dgm:cxn modelId="{B9719007-AC75-4D68-9F35-A33E1D64116A}" type="presOf" srcId="{229B3209-4125-4410-B91D-03F3D9326F57}" destId="{854E6162-B2A3-4578-8CA0-644881AAD080}" srcOrd="0" destOrd="0" presId="urn:microsoft.com/office/officeart/2005/8/layout/hierarchy1"/>
    <dgm:cxn modelId="{A8DB0DA0-2E65-4FAD-9A92-02FAF76E4FF1}" srcId="{4FB986B7-F664-4289-8AC4-9F9D1553B74F}" destId="{229B3209-4125-4410-B91D-03F3D9326F57}" srcOrd="0" destOrd="0" parTransId="{1DE02E39-2327-4716-A1CA-9E9A4F4309CD}" sibTransId="{FB7891B7-2BE6-4C6F-9B48-ED4AAF45F52B}"/>
    <dgm:cxn modelId="{C060B2A4-8457-4BF4-BC11-96838E33F810}" type="presOf" srcId="{4B489953-E557-48EC-8445-CEE45CD870C2}" destId="{49D0098D-9B9F-450B-B7D3-2A3363B29004}" srcOrd="0" destOrd="0" presId="urn:microsoft.com/office/officeart/2005/8/layout/hierarchy1"/>
    <dgm:cxn modelId="{47C3EADC-B2B5-4A8C-A8A9-EE7C4DC21A99}" srcId="{4FB986B7-F664-4289-8AC4-9F9D1553B74F}" destId="{4B489953-E557-48EC-8445-CEE45CD870C2}" srcOrd="1" destOrd="0" parTransId="{8CBE77A5-14D6-4FAE-ADBC-639679AD200A}" sibTransId="{064446B6-08BB-4F26-B356-5194E82F6A96}"/>
    <dgm:cxn modelId="{887946F1-225A-4C54-89FB-9FE8E2541F4E}" type="presOf" srcId="{4FB986B7-F664-4289-8AC4-9F9D1553B74F}" destId="{525EBB7E-5C52-46A1-A058-A38881A7954D}" srcOrd="0" destOrd="0" presId="urn:microsoft.com/office/officeart/2005/8/layout/hierarchy1"/>
    <dgm:cxn modelId="{B3CADC70-3886-4DF7-9305-2011B49B0C91}" type="presParOf" srcId="{525EBB7E-5C52-46A1-A058-A38881A7954D}" destId="{C61A483F-CF54-4242-B68B-CEFE54780075}" srcOrd="0" destOrd="0" presId="urn:microsoft.com/office/officeart/2005/8/layout/hierarchy1"/>
    <dgm:cxn modelId="{851D75C0-E2B3-43F7-B40F-EFBAD08DEB39}" type="presParOf" srcId="{C61A483F-CF54-4242-B68B-CEFE54780075}" destId="{98EF5FC7-D2B3-46A5-83C3-E64E56F12767}" srcOrd="0" destOrd="0" presId="urn:microsoft.com/office/officeart/2005/8/layout/hierarchy1"/>
    <dgm:cxn modelId="{2672CFBF-B5BD-44DB-9335-2B3FBF395F5C}" type="presParOf" srcId="{98EF5FC7-D2B3-46A5-83C3-E64E56F12767}" destId="{CB393FAB-098F-472C-88F9-AEC1DF6F9884}" srcOrd="0" destOrd="0" presId="urn:microsoft.com/office/officeart/2005/8/layout/hierarchy1"/>
    <dgm:cxn modelId="{62D39C5A-58E2-48D2-94D9-83DED6F42705}" type="presParOf" srcId="{98EF5FC7-D2B3-46A5-83C3-E64E56F12767}" destId="{854E6162-B2A3-4578-8CA0-644881AAD080}" srcOrd="1" destOrd="0" presId="urn:microsoft.com/office/officeart/2005/8/layout/hierarchy1"/>
    <dgm:cxn modelId="{CE64C65C-2D35-4A5C-B59C-E67EF4C7ECB4}" type="presParOf" srcId="{C61A483F-CF54-4242-B68B-CEFE54780075}" destId="{E1C23CCA-6C3C-49A0-B6DE-7829D76A2F2F}" srcOrd="1" destOrd="0" presId="urn:microsoft.com/office/officeart/2005/8/layout/hierarchy1"/>
    <dgm:cxn modelId="{0F2E3120-0272-4B5C-B2EB-29F1AC0347DD}" type="presParOf" srcId="{525EBB7E-5C52-46A1-A058-A38881A7954D}" destId="{A0A93AA4-8DBD-4EE9-99D0-C8C22CB86B1E}" srcOrd="1" destOrd="0" presId="urn:microsoft.com/office/officeart/2005/8/layout/hierarchy1"/>
    <dgm:cxn modelId="{3D3F09A9-81F9-4F90-9F9F-239C394D0F06}" type="presParOf" srcId="{A0A93AA4-8DBD-4EE9-99D0-C8C22CB86B1E}" destId="{E28CBD1F-FD1B-4937-9947-F2C000091CCF}" srcOrd="0" destOrd="0" presId="urn:microsoft.com/office/officeart/2005/8/layout/hierarchy1"/>
    <dgm:cxn modelId="{F74C2C72-5F36-4C09-87F1-4C8AFD59253F}" type="presParOf" srcId="{E28CBD1F-FD1B-4937-9947-F2C000091CCF}" destId="{9F9AA84B-EFFF-4799-8FEB-28739CFDF4F6}" srcOrd="0" destOrd="0" presId="urn:microsoft.com/office/officeart/2005/8/layout/hierarchy1"/>
    <dgm:cxn modelId="{D1414D84-00D0-4D0C-836D-9BF40A5F6428}" type="presParOf" srcId="{E28CBD1F-FD1B-4937-9947-F2C000091CCF}" destId="{49D0098D-9B9F-450B-B7D3-2A3363B29004}" srcOrd="1" destOrd="0" presId="urn:microsoft.com/office/officeart/2005/8/layout/hierarchy1"/>
    <dgm:cxn modelId="{81AB6A0F-A782-443C-BE78-08B20750E3FE}" type="presParOf" srcId="{A0A93AA4-8DBD-4EE9-99D0-C8C22CB86B1E}" destId="{355CE2BE-B382-40F2-8892-5D5DA81E97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3FAB-098F-472C-88F9-AEC1DF6F9884}">
      <dsp:nvSpPr>
        <dsp:cNvPr id="0" name=""/>
        <dsp:cNvSpPr/>
      </dsp:nvSpPr>
      <dsp:spPr>
        <a:xfrm>
          <a:off x="1345" y="248031"/>
          <a:ext cx="4723937" cy="299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6162-B2A3-4578-8CA0-644881AAD080}">
      <dsp:nvSpPr>
        <dsp:cNvPr id="0" name=""/>
        <dsp:cNvSpPr/>
      </dsp:nvSpPr>
      <dsp:spPr>
        <a:xfrm>
          <a:off x="526227" y="746668"/>
          <a:ext cx="4723937" cy="299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</a:t>
          </a:r>
          <a:r>
            <a:rPr lang="en-US" sz="1400" b="1" i="0" kern="1200" dirty="0"/>
            <a:t>HiFi-GAN</a:t>
          </a:r>
          <a:r>
            <a:rPr lang="en-US" sz="1400" b="0" i="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Kong et al. (2020) introduced HiFi-GAN, a GAN based</a:t>
          </a:r>
          <a:br>
            <a:rPr lang="en-US" sz="1400" b="0" i="0" kern="1200" dirty="0"/>
          </a:br>
          <a:r>
            <a:rPr lang="en-US" sz="1400" b="0" i="0" kern="1200" dirty="0"/>
            <a:t>vocoder with a multi-scale discriminator and generator optimized using </a:t>
          </a:r>
          <a:r>
            <a:rPr lang="en-US" sz="1400" b="0" i="0" kern="1200" dirty="0" err="1"/>
            <a:t>mel</a:t>
          </a:r>
          <a:r>
            <a:rPr lang="en-US" sz="1400" b="0" i="0" kern="1200" dirty="0"/>
            <a:t>-spectrogram and feature-matching losses. It achieves high fidelity and real-time synthesis performance.</a:t>
          </a:r>
          <a:br>
            <a:rPr lang="en-US" sz="1400" b="0" i="0" kern="1200" dirty="0"/>
          </a:br>
          <a:r>
            <a:rPr lang="en-US" sz="1400" b="1" i="0" kern="1200" dirty="0"/>
            <a:t>– </a:t>
          </a:r>
          <a:r>
            <a:rPr lang="en-US" sz="1400" b="0" i="0" kern="1200" dirty="0"/>
            <a:t>Reference: Kong, J., Kim, J., &amp; Bae, J. (2020). </a:t>
          </a:r>
          <a:r>
            <a:rPr lang="en-US" sz="1400" b="0" i="1" kern="1200" dirty="0"/>
            <a:t>HiFi-GAN:</a:t>
          </a:r>
          <a:br>
            <a:rPr lang="en-US" sz="1400" b="0" i="1" kern="1200" dirty="0"/>
          </a:br>
          <a:r>
            <a:rPr lang="en-US" sz="1400" b="0" i="1" kern="1200" dirty="0"/>
            <a:t>Generative Adversarial Networks for Efficient and High Fidelity Speech Synthesis</a:t>
          </a:r>
          <a:r>
            <a:rPr lang="en-US" sz="1400" b="0" i="0" kern="1200" dirty="0"/>
            <a:t>. </a:t>
          </a:r>
          <a:r>
            <a:rPr lang="en-US" sz="1400" b="0" i="0" kern="1200" dirty="0" err="1"/>
            <a:t>NeurIPS</a:t>
          </a:r>
          <a:r>
            <a:rPr lang="en-US" sz="1400" b="0" i="0" kern="1200" dirty="0"/>
            <a:t>. </a:t>
          </a:r>
          <a:r>
            <a:rPr lang="en-US" sz="1400" b="0" i="0" kern="1200" dirty="0">
              <a:hlinkClick xmlns:r="http://schemas.openxmlformats.org/officeDocument/2006/relationships" r:id="rId1"/>
            </a:rPr>
            <a:t>https://github.com/jik876/hifi-gan</a:t>
          </a:r>
          <a:r>
            <a:rPr lang="en-US" sz="1400" b="0" i="0" kern="1200" dirty="0"/>
            <a:t> </a:t>
          </a:r>
          <a:br>
            <a:rPr lang="en-US" sz="1400" b="0" i="0" kern="1200" dirty="0"/>
          </a:br>
          <a:endParaRPr lang="en-US" sz="1400" kern="1200" dirty="0"/>
        </a:p>
      </dsp:txBody>
      <dsp:txXfrm>
        <a:off x="614085" y="834526"/>
        <a:ext cx="4548221" cy="2823984"/>
      </dsp:txXfrm>
    </dsp:sp>
    <dsp:sp modelId="{9F9AA84B-EFFF-4799-8FEB-28739CFDF4F6}">
      <dsp:nvSpPr>
        <dsp:cNvPr id="0" name=""/>
        <dsp:cNvSpPr/>
      </dsp:nvSpPr>
      <dsp:spPr>
        <a:xfrm>
          <a:off x="5775046" y="248031"/>
          <a:ext cx="4723937" cy="299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098D-9B9F-450B-B7D3-2A3363B29004}">
      <dsp:nvSpPr>
        <dsp:cNvPr id="0" name=""/>
        <dsp:cNvSpPr/>
      </dsp:nvSpPr>
      <dsp:spPr>
        <a:xfrm>
          <a:off x="6299928" y="746668"/>
          <a:ext cx="4723937" cy="299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</a:t>
          </a:r>
          <a:r>
            <a:rPr lang="en-US" sz="1400" b="1" i="0" kern="1200" dirty="0" err="1"/>
            <a:t>AutoVocoder</a:t>
          </a:r>
          <a:r>
            <a:rPr lang="en-US" sz="1400" b="0" i="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Designed to streamline vocoder functionality by focusing on computational efficiency and robustness. </a:t>
          </a:r>
          <a:r>
            <a:rPr lang="en-US" sz="1400" b="0" i="0" kern="1200" dirty="0" err="1"/>
            <a:t>AutoVocoder</a:t>
          </a:r>
          <a:r>
            <a:rPr lang="en-US" sz="1400" b="0" i="0" kern="1200" dirty="0"/>
            <a:t> introduces architectural simplifications while ensuring competitive perceptual quality.</a:t>
          </a:r>
          <a:br>
            <a:rPr lang="en-US" sz="1400" b="0" i="0" kern="1200" dirty="0"/>
          </a:br>
          <a:r>
            <a:rPr lang="en-US" sz="1400" b="1" i="0" kern="1200" dirty="0"/>
            <a:t>– </a:t>
          </a:r>
          <a:r>
            <a:rPr lang="en-US" sz="1400" b="0" i="0" kern="1200" dirty="0"/>
            <a:t>Reference: </a:t>
          </a:r>
          <a:r>
            <a:rPr lang="en-US" sz="1400" b="0" i="0" kern="1200" dirty="0">
              <a:hlinkClick xmlns:r="http://schemas.openxmlformats.org/officeDocument/2006/relationships" r:id="rId2"/>
            </a:rPr>
            <a:t>https://github.com/hcy71o/AutoVocoder</a:t>
          </a:r>
          <a:r>
            <a:rPr lang="en-US" sz="1400" b="0" i="0" kern="1200" dirty="0"/>
            <a:t> </a:t>
          </a:r>
          <a:r>
            <a:rPr lang="en-US" sz="1400" kern="1200" dirty="0"/>
            <a:t> </a:t>
          </a:r>
          <a:br>
            <a:rPr lang="en-US" sz="1400" kern="1200" dirty="0"/>
          </a:br>
          <a:endParaRPr lang="en-US" sz="1400" kern="1200" dirty="0"/>
        </a:p>
      </dsp:txBody>
      <dsp:txXfrm>
        <a:off x="6387786" y="834526"/>
        <a:ext cx="4548221" cy="282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5946-644B-4733-97C4-93EABF15E0C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BCFF-FEEB-4A78-8852-A00149FD6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2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BCFF-FEEB-4A78-8852-A00149FD64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6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BCFF-FEEB-4A78-8852-A00149FD64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4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5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699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5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4" Type="http://schemas.openxmlformats.org/officeDocument/2006/relationships/audio" Target="../media/media5.wav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图示&#10;&#10;描述已自动生成">
            <a:extLst>
              <a:ext uri="{FF2B5EF4-FFF2-40B4-BE49-F238E27FC236}">
                <a16:creationId xmlns:a16="http://schemas.microsoft.com/office/drawing/2014/main" id="{F5E1024F-0A54-9392-8634-AF874C1F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21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1A7A32-4FF8-ACA5-3AF1-2603BB632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zh-CN" sz="2300" b="0" i="0" dirty="0">
                <a:solidFill>
                  <a:schemeClr val="bg1"/>
                </a:solidFill>
                <a:effectLst/>
                <a:latin typeface="CMR17"/>
              </a:rPr>
              <a:t>Enhancing Neural Vocoders for High-Quality</a:t>
            </a:r>
            <a:br>
              <a:rPr lang="en-US" altLang="zh-CN" sz="2300" b="0" i="0" dirty="0">
                <a:solidFill>
                  <a:schemeClr val="bg1"/>
                </a:solidFill>
                <a:effectLst/>
                <a:latin typeface="CMR17"/>
              </a:rPr>
            </a:br>
            <a:r>
              <a:rPr lang="en-US" altLang="zh-CN" sz="2300" b="0" i="0" dirty="0">
                <a:solidFill>
                  <a:schemeClr val="bg1"/>
                </a:solidFill>
                <a:effectLst/>
                <a:latin typeface="CMR17"/>
              </a:rPr>
              <a:t>Speech Synthesis</a:t>
            </a:r>
            <a:br>
              <a:rPr lang="en-US" altLang="zh-CN" sz="2300" b="0" i="0" dirty="0">
                <a:solidFill>
                  <a:schemeClr val="bg1"/>
                </a:solidFill>
                <a:effectLst/>
                <a:latin typeface="CMR17"/>
              </a:rPr>
            </a:br>
            <a:br>
              <a:rPr lang="en-US" altLang="zh-CN" sz="2300" dirty="0">
                <a:solidFill>
                  <a:schemeClr val="bg1"/>
                </a:solidFill>
              </a:rPr>
            </a:br>
            <a:endParaRPr lang="zh-CN" altLang="en-US" sz="23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DDFC0-F3EA-C126-1D39-D2DFAF17E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ZHOU </a:t>
            </a:r>
            <a:r>
              <a:rPr lang="en-US" altLang="zh-CN" sz="1700" b="0" i="0" dirty="0" err="1">
                <a:solidFill>
                  <a:schemeClr val="bg1"/>
                </a:solidFill>
                <a:effectLst/>
                <a:latin typeface="CMR12"/>
              </a:rPr>
              <a:t>Hanbo</a:t>
            </a:r>
            <a:r>
              <a:rPr lang="zh-CN" altLang="en-US" sz="1700" b="0" i="0" dirty="0">
                <a:solidFill>
                  <a:schemeClr val="bg1"/>
                </a:solidFill>
                <a:effectLst/>
                <a:latin typeface="CMR12"/>
              </a:rPr>
              <a:t>  </a:t>
            </a: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BTGY7K</a:t>
            </a:r>
          </a:p>
          <a:p>
            <a:pPr>
              <a:lnSpc>
                <a:spcPct val="140000"/>
              </a:lnSpc>
            </a:pP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YANG </a:t>
            </a:r>
            <a:r>
              <a:rPr lang="en-US" altLang="zh-CN" sz="1700" b="0" i="0" dirty="0" err="1">
                <a:solidFill>
                  <a:schemeClr val="bg1"/>
                </a:solidFill>
                <a:effectLst/>
                <a:latin typeface="CMR12"/>
              </a:rPr>
              <a:t>Deyu</a:t>
            </a:r>
            <a:r>
              <a:rPr lang="zh-CN" altLang="en-US" sz="1700" b="0" i="0" dirty="0">
                <a:solidFill>
                  <a:schemeClr val="bg1"/>
                </a:solidFill>
                <a:effectLst/>
                <a:latin typeface="CMR12"/>
              </a:rPr>
              <a:t> </a:t>
            </a: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E44MLP</a:t>
            </a:r>
          </a:p>
          <a:p>
            <a:pPr>
              <a:lnSpc>
                <a:spcPct val="140000"/>
              </a:lnSpc>
            </a:pP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XIA </a:t>
            </a:r>
            <a:r>
              <a:rPr lang="en-US" altLang="zh-CN" sz="1700" b="0" i="0" dirty="0" err="1">
                <a:solidFill>
                  <a:schemeClr val="bg1"/>
                </a:solidFill>
                <a:effectLst/>
                <a:latin typeface="CMR12"/>
              </a:rPr>
              <a:t>Xihang</a:t>
            </a:r>
            <a:r>
              <a:rPr lang="zh-CN" altLang="en-US" sz="1700" b="0" i="0" dirty="0">
                <a:solidFill>
                  <a:schemeClr val="bg1"/>
                </a:solidFill>
                <a:effectLst/>
                <a:latin typeface="CMR12"/>
              </a:rPr>
              <a:t> </a:t>
            </a: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BX7F0X</a:t>
            </a:r>
            <a:br>
              <a:rPr lang="en-US" altLang="zh-CN" sz="1700" b="0" i="1" dirty="0">
                <a:solidFill>
                  <a:schemeClr val="bg1"/>
                </a:solidFill>
                <a:effectLst/>
                <a:latin typeface="CMTI12"/>
              </a:rPr>
            </a:br>
            <a:r>
              <a:rPr lang="en-US" altLang="zh-CN" sz="1700" b="0" i="0" dirty="0">
                <a:solidFill>
                  <a:schemeClr val="bg1"/>
                </a:solidFill>
                <a:effectLst/>
                <a:latin typeface="CMR12"/>
              </a:rPr>
              <a:t>Dec. 2024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FCD757-5F4C-3B0A-4EF2-BEC3DCD159DA}"/>
              </a:ext>
            </a:extLst>
          </p:cNvPr>
          <p:cNvSpPr txBox="1"/>
          <p:nvPr/>
        </p:nvSpPr>
        <p:spPr>
          <a:xfrm>
            <a:off x="9344967" y="4551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8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159CF-4727-76F1-F161-F34057A4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5906B5-D658-A05A-002F-A91653A9A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D6FE2-96FA-CAE8-2094-EF391361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FD3ED-F356-79B5-4BD1-E80E4F5CB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D26189-EA92-17B7-20CC-911E5C5C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3 Evaluation</a:t>
            </a:r>
            <a:endParaRPr lang="zh-CN" altLang="en-US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6697D-9F6E-9FE4-C031-EDD5D91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D1D73-08AE-C525-94C6-302B0D3A3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F99EB5-2891-96FD-D3C2-C53BC0CDA11E}"/>
              </a:ext>
            </a:extLst>
          </p:cNvPr>
          <p:cNvSpPr txBox="1"/>
          <p:nvPr/>
        </p:nvSpPr>
        <p:spPr>
          <a:xfrm>
            <a:off x="1738579" y="239177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MBX12"/>
              </a:rPr>
              <a:t>Visualizations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Second test file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2"/>
              </a:rPr>
              <a:t>my voice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19FE0-FE2B-D519-0EFF-1116734B6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7538" y="3913632"/>
            <a:ext cx="8833103" cy="2944368"/>
          </a:xfrm>
          <a:prstGeom prst="rect">
            <a:avLst/>
          </a:prstGeom>
        </p:spPr>
      </p:pic>
      <p:pic>
        <p:nvPicPr>
          <p:cNvPr id="6" name="2">
            <a:hlinkClick r:id="" action="ppaction://media"/>
            <a:extLst>
              <a:ext uri="{FF2B5EF4-FFF2-40B4-BE49-F238E27FC236}">
                <a16:creationId xmlns:a16="http://schemas.microsoft.com/office/drawing/2014/main" id="{F6B3DC9F-154F-9331-C893-B1B029F71B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95539" y="3477934"/>
            <a:ext cx="406400" cy="406400"/>
          </a:xfrm>
          <a:prstGeom prst="rect">
            <a:avLst/>
          </a:prstGeom>
        </p:spPr>
      </p:pic>
      <p:pic>
        <p:nvPicPr>
          <p:cNvPr id="7" name="2_syn">
            <a:hlinkClick r:id="" action="ppaction://media"/>
            <a:extLst>
              <a:ext uri="{FF2B5EF4-FFF2-40B4-BE49-F238E27FC236}">
                <a16:creationId xmlns:a16="http://schemas.microsoft.com/office/drawing/2014/main" id="{2D06CE9B-065E-09B5-CDE3-5CCA771C8B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90889" y="3465513"/>
            <a:ext cx="406400" cy="406400"/>
          </a:xfrm>
          <a:prstGeom prst="rect">
            <a:avLst/>
          </a:prstGeom>
        </p:spPr>
      </p:pic>
      <p:pic>
        <p:nvPicPr>
          <p:cNvPr id="9" name="2_generated-2">
            <a:hlinkClick r:id="" action="ppaction://media"/>
            <a:extLst>
              <a:ext uri="{FF2B5EF4-FFF2-40B4-BE49-F238E27FC236}">
                <a16:creationId xmlns:a16="http://schemas.microsoft.com/office/drawing/2014/main" id="{A55DA2E3-4C1A-5142-B0DD-896DDC1FCDE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342438" y="346551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67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67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5CDB6-1B9F-53A3-CEA3-45050DEA0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1F8F32-5683-924C-C55F-AC016635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917903"/>
            <a:ext cx="10013709" cy="1030360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4 Conclusion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D5525-7DF9-6E29-535C-0CE777FB0183}"/>
              </a:ext>
            </a:extLst>
          </p:cNvPr>
          <p:cNvSpPr txBox="1"/>
          <p:nvPr/>
        </p:nvSpPr>
        <p:spPr>
          <a:xfrm>
            <a:off x="1535371" y="2513939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zh-CN" b="1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Summary</a:t>
            </a:r>
            <a:br>
              <a:rPr lang="en-US" altLang="zh-CN" b="1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project implemented and compared neural vocoders for high-quality</a:t>
            </a:r>
            <a:b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speech synthesis. HiFi-GAN demonstrated strong single-speaker performance,</a:t>
            </a:r>
            <a:b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while </a:t>
            </a:r>
            <a:r>
              <a:rPr lang="en-US" altLang="zh-CN" b="0" i="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AutoVocoder</a:t>
            </a:r>
            <a: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shows good adaptability and robustness across </a:t>
            </a:r>
            <a:r>
              <a:rPr lang="en-US" altLang="zh-CN" b="0" i="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multispeaker</a:t>
            </a:r>
            <a:r>
              <a:rPr lang="en-US" altLang="zh-CN" b="0" i="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datasets.</a:t>
            </a:r>
            <a:r>
              <a:rPr lang="en-US" altLang="zh-CN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altLang="zh-CN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zh-CN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2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067DE-82E2-5594-6B77-B7C1B0E81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海边高速公路鸟瞰图">
            <a:extLst>
              <a:ext uri="{FF2B5EF4-FFF2-40B4-BE49-F238E27FC236}">
                <a16:creationId xmlns:a16="http://schemas.microsoft.com/office/drawing/2014/main" id="{1E9D8638-2A0D-A2C3-EDCE-D4AC3232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BED189-E76F-1BEA-804D-DA0BC86C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6000" b="0" cap="all" spc="15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717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BE11D9-B962-0BFF-5026-6B1F2AA4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effectLst/>
                <a:latin typeface="CMBX12"/>
              </a:rPr>
              <a:t>1 Introduction and Related 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E72E41F-E3B0-B4FF-D42D-CBC29F6E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zh-CN" sz="1600" b="1" i="0" dirty="0">
                <a:effectLst/>
                <a:latin typeface="CMR12"/>
              </a:rPr>
              <a:t>Neural vocoders </a:t>
            </a:r>
            <a:r>
              <a:rPr lang="en-US" altLang="zh-CN" sz="1600" b="0" i="0" dirty="0">
                <a:effectLst/>
                <a:latin typeface="CMR12"/>
              </a:rPr>
              <a:t>are essential in modern </a:t>
            </a:r>
            <a:r>
              <a:rPr lang="en-US" altLang="zh-CN" sz="1600" b="1" i="0" dirty="0">
                <a:effectLst/>
                <a:latin typeface="CMR12"/>
              </a:rPr>
              <a:t>text-to-speech (TTS) </a:t>
            </a:r>
            <a:r>
              <a:rPr lang="en-US" altLang="zh-CN" sz="1600" b="0" i="0" dirty="0">
                <a:effectLst/>
                <a:latin typeface="CMR12"/>
              </a:rPr>
              <a:t>systems, converting intermediate acoustic representations, such as </a:t>
            </a:r>
            <a:r>
              <a:rPr lang="en-US" altLang="zh-CN" sz="1600" b="0" i="0" dirty="0" err="1">
                <a:effectLst/>
                <a:latin typeface="CMR12"/>
              </a:rPr>
              <a:t>mel</a:t>
            </a:r>
            <a:r>
              <a:rPr lang="en-US" altLang="zh-CN" sz="1600" b="0" i="0" dirty="0">
                <a:effectLst/>
                <a:latin typeface="CMR12"/>
              </a:rPr>
              <a:t>-spectrograms, into high-quality speech waveforms. Models like </a:t>
            </a:r>
            <a:r>
              <a:rPr lang="en-US" altLang="zh-CN" sz="1600" b="1" i="0" dirty="0">
                <a:effectLst/>
                <a:latin typeface="CMR12"/>
              </a:rPr>
              <a:t>HiFi-GAN</a:t>
            </a:r>
            <a:r>
              <a:rPr lang="en-US" altLang="zh-CN" sz="1600" b="0" i="0" dirty="0">
                <a:effectLst/>
                <a:latin typeface="CMR12"/>
              </a:rPr>
              <a:t> and </a:t>
            </a:r>
            <a:r>
              <a:rPr lang="en-US" altLang="zh-CN" sz="1600" b="1" i="0" dirty="0" err="1">
                <a:effectLst/>
                <a:latin typeface="CMR12"/>
              </a:rPr>
              <a:t>AutoVocoder</a:t>
            </a:r>
            <a:r>
              <a:rPr lang="en-US" altLang="zh-CN" sz="1600" dirty="0">
                <a:latin typeface="CMR12"/>
              </a:rPr>
              <a:t> </a:t>
            </a:r>
            <a:r>
              <a:rPr lang="en-US" altLang="zh-CN" sz="1600" b="0" i="0" dirty="0">
                <a:effectLst/>
                <a:latin typeface="CMR12"/>
              </a:rPr>
              <a:t>have significantly improved audio fidelity and computational efficiency, but challenges persist in achieving robustness to speaker variability, handling environmental noise, and maintaining real-time synthesis performance.</a:t>
            </a:r>
            <a:br>
              <a:rPr lang="en-US" altLang="zh-CN" sz="1600" b="0" i="0" dirty="0">
                <a:effectLst/>
                <a:latin typeface="CMR12"/>
              </a:rPr>
            </a:br>
            <a:endParaRPr lang="en-US" altLang="zh-CN" sz="1600" b="0" i="0" dirty="0">
              <a:effectLst/>
              <a:latin typeface="CMR12"/>
            </a:endParaRPr>
          </a:p>
          <a:p>
            <a:pPr>
              <a:lnSpc>
                <a:spcPct val="104000"/>
              </a:lnSpc>
            </a:pPr>
            <a:r>
              <a:rPr lang="en-US" altLang="zh-CN" sz="1600" b="0" i="0" dirty="0">
                <a:effectLst/>
                <a:latin typeface="CMR12"/>
              </a:rPr>
              <a:t>Our project explores neural vocoder architectures, focusing on HiFi-GAN and </a:t>
            </a:r>
            <a:r>
              <a:rPr lang="en-US" altLang="zh-CN" sz="1600" b="0" i="0" dirty="0" err="1">
                <a:effectLst/>
                <a:latin typeface="CMR12"/>
              </a:rPr>
              <a:t>AutoVocoder</a:t>
            </a:r>
            <a:r>
              <a:rPr lang="en-US" altLang="zh-CN" sz="1600" b="0" i="0" dirty="0">
                <a:effectLst/>
                <a:latin typeface="CMR12"/>
              </a:rPr>
              <a:t>, to enhance quality, speed, and generalization. By training and testing these vocoders on datasets like </a:t>
            </a:r>
            <a:r>
              <a:rPr lang="en-US" altLang="zh-CN" sz="1600" b="1" i="1" dirty="0" err="1">
                <a:effectLst/>
                <a:latin typeface="CMR12"/>
              </a:rPr>
              <a:t>LJSpeech</a:t>
            </a:r>
            <a:r>
              <a:rPr lang="en-US" altLang="zh-CN" sz="1600" b="1" i="1" dirty="0">
                <a:latin typeface="CMR12"/>
              </a:rPr>
              <a:t> </a:t>
            </a:r>
            <a:r>
              <a:rPr lang="en-US" altLang="zh-CN" sz="1600" b="1" i="1" dirty="0">
                <a:effectLst/>
                <a:latin typeface="CMR12"/>
              </a:rPr>
              <a:t>(single-speaker)</a:t>
            </a:r>
            <a:r>
              <a:rPr lang="en-US" altLang="zh-CN" sz="1600" b="1" i="0" dirty="0">
                <a:effectLst/>
                <a:latin typeface="CMR12"/>
              </a:rPr>
              <a:t> </a:t>
            </a:r>
            <a:r>
              <a:rPr lang="en-US" altLang="zh-CN" sz="1600" b="0" i="0" dirty="0">
                <a:effectLst/>
                <a:latin typeface="CMR12"/>
              </a:rPr>
              <a:t>and </a:t>
            </a:r>
            <a:r>
              <a:rPr lang="en-US" altLang="zh-CN" sz="1600" b="1" i="1" dirty="0">
                <a:effectLst/>
                <a:latin typeface="CMR12"/>
              </a:rPr>
              <a:t>VCTK (multi-speaker), </a:t>
            </a:r>
            <a:r>
              <a:rPr lang="en-US" altLang="zh-CN" sz="1600" b="0" i="0" dirty="0">
                <a:effectLst/>
                <a:latin typeface="CMR12"/>
              </a:rPr>
              <a:t>the aim is </a:t>
            </a:r>
            <a:r>
              <a:rPr lang="en-US" altLang="zh-CN" sz="1600" b="0" i="0" u="sng" dirty="0">
                <a:effectLst/>
                <a:latin typeface="CMR12"/>
              </a:rPr>
              <a:t>to synthesize natural, high-quality speech</a:t>
            </a:r>
            <a:r>
              <a:rPr lang="en-US" altLang="zh-CN" sz="1600" u="sng" dirty="0">
                <a:latin typeface="CMR12"/>
              </a:rPr>
              <a:t> </a:t>
            </a:r>
            <a:r>
              <a:rPr lang="en-US" altLang="zh-CN" sz="1600" b="0" i="0" u="sng" dirty="0">
                <a:effectLst/>
                <a:latin typeface="CMR12"/>
              </a:rPr>
              <a:t>that generalizes well across diverse speakers and noise conditions</a:t>
            </a:r>
            <a:r>
              <a:rPr lang="en-US" altLang="zh-CN" sz="1600" b="0" i="0" dirty="0">
                <a:effectLst/>
                <a:latin typeface="CMR12"/>
              </a:rPr>
              <a:t>.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77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068CE-C8BF-0B68-E954-FDF617D4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文本框 6">
            <a:extLst>
              <a:ext uri="{FF2B5EF4-FFF2-40B4-BE49-F238E27FC236}">
                <a16:creationId xmlns:a16="http://schemas.microsoft.com/office/drawing/2014/main" id="{C3B82163-1074-34EF-3A6D-434764540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66883"/>
              </p:ext>
            </p:extLst>
          </p:nvPr>
        </p:nvGraphicFramePr>
        <p:xfrm>
          <a:off x="1118780" y="2391770"/>
          <a:ext cx="11025212" cy="3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8D0BB936-835E-8F32-FEA1-502283C6086B}"/>
              </a:ext>
            </a:extLst>
          </p:cNvPr>
          <p:cNvSpPr txBox="1">
            <a:spLocks/>
          </p:cNvSpPr>
          <p:nvPr/>
        </p:nvSpPr>
        <p:spPr>
          <a:xfrm>
            <a:off x="1560523" y="1026152"/>
            <a:ext cx="10013709" cy="103036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3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CMBX12"/>
              </a:rPr>
              <a:t>1 Introduction and Related Work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3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6B2F7-0DE0-9DB2-1D03-B873A9FD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F736FF-76C9-00E4-30AF-03589A2C3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CE747-1686-24DD-46FD-7FDED48E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9252E-C2C4-948C-099D-BD93D050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2E8FDD-3D77-376A-0F5B-1BA334F5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2 Methods of Training</a:t>
            </a:r>
            <a:endParaRPr lang="zh-CN" altLang="en-US" sz="2400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267B2-F0E4-D6C2-3172-C47E95D1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95BAD-81E4-86EA-8F18-921AECCB1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D7703-BBE8-8089-D595-C7276998207F}"/>
              </a:ext>
            </a:extLst>
          </p:cNvPr>
          <p:cNvSpPr txBox="1"/>
          <p:nvPr/>
        </p:nvSpPr>
        <p:spPr>
          <a:xfrm>
            <a:off x="1365250" y="2221827"/>
            <a:ext cx="622639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MBX12"/>
              </a:rPr>
              <a:t>Type of Neural Network</a:t>
            </a:r>
            <a:endParaRPr lang="en-US" altLang="zh-CN" sz="1800" b="0" i="0" dirty="0">
              <a:solidFill>
                <a:srgbClr val="000000"/>
              </a:solidFill>
              <a:effectLst/>
              <a:latin typeface="SFRM120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HiFi-GAN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Generator: A convolutional architecture with dilated and residual layers designed to model long-range dependencies in audio.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Discriminator: Multi-scale and multi-period discriminators evaluate the realism of generated audio at various resolutions and periodicities.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CMBX12"/>
              </a:rPr>
              <a:t>AutoVocoder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dirty="0"/>
              <a:t>Use machine learning to obtain a representation that replaces the </a:t>
            </a:r>
            <a:r>
              <a:rPr lang="en-US" altLang="zh-CN" dirty="0" err="1"/>
              <a:t>mel</a:t>
            </a:r>
            <a:r>
              <a:rPr lang="en-US" altLang="zh-CN" dirty="0"/>
              <a:t>-spectrogram, and that can be inverted back to a waveform using simple, fast operations including a differentiable implementation of the inverse STFT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9E8AF-7BB1-6F14-9AE3-B00C63D5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38" y="3587225"/>
            <a:ext cx="3813342" cy="29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6C476-F90C-8119-D6C2-8F9195055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86A3F6-EFCE-1526-68ED-81D13AD21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920A6-1789-4256-923D-976B091B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274AF-E136-2CE5-FC0D-A06A6C776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7EBE98-DDB3-6560-E57F-F3BA99C9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2 Methods of Training</a:t>
            </a:r>
            <a:endParaRPr lang="zh-CN" altLang="en-US" sz="2400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9D35B-A2CF-E226-B50F-2F42296E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A8460-BFFC-53F0-6FD7-3F83B66F7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0F38D-12C3-C161-CB00-D8D20BEC8419}"/>
              </a:ext>
            </a:extLst>
          </p:cNvPr>
          <p:cNvSpPr txBox="1"/>
          <p:nvPr/>
        </p:nvSpPr>
        <p:spPr>
          <a:xfrm>
            <a:off x="1673502" y="2416617"/>
            <a:ext cx="6096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  <a:t>Datasets</a:t>
            </a:r>
            <a:b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TI12"/>
              </a:rPr>
              <a:t>LJSpeech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Single-speaker dataset ( 24 hours of clean speech).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2"/>
              </a:rPr>
              <a:t>VCTK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Multi-speaker dataset (109 speakers with diverse accents and noise conditions).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endParaRPr lang="en-US" altLang="zh-CN" sz="1800" b="0" i="0" dirty="0">
              <a:solidFill>
                <a:srgbClr val="000000"/>
              </a:solidFill>
              <a:effectLst/>
              <a:latin typeface="CMR12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  <a:t>Hyperparameter</a:t>
            </a:r>
            <a:b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Learning Rate: 0.0002.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Learning Rate Decay: 0.999.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Batch Size: 16.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Optimizer: Adam (</a:t>
            </a:r>
            <a:r>
              <a:rPr lang="el-GR" altLang="zh-CN" sz="1800" b="0" i="1" dirty="0">
                <a:solidFill>
                  <a:srgbClr val="000000"/>
                </a:solidFill>
                <a:effectLst/>
                <a:latin typeface="CMMI12"/>
              </a:rPr>
              <a:t>β</a:t>
            </a:r>
            <a:r>
              <a:rPr lang="el-GR" altLang="zh-CN" sz="1050" b="0" i="0" dirty="0">
                <a:solidFill>
                  <a:srgbClr val="000000"/>
                </a:solidFill>
                <a:effectLst/>
                <a:latin typeface="CMR8"/>
              </a:rPr>
              <a:t>1 </a:t>
            </a:r>
            <a:r>
              <a:rPr lang="el-GR" altLang="zh-CN" sz="1800" b="0" i="0" dirty="0">
                <a:solidFill>
                  <a:srgbClr val="000000"/>
                </a:solidFill>
                <a:effectLst/>
                <a:latin typeface="CMR12"/>
              </a:rPr>
              <a:t>= 0</a:t>
            </a:r>
            <a:r>
              <a:rPr lang="el-GR" altLang="zh-CN" sz="1800" b="0" i="1" dirty="0">
                <a:solidFill>
                  <a:srgbClr val="000000"/>
                </a:solidFill>
                <a:effectLst/>
                <a:latin typeface="CMMI12"/>
              </a:rPr>
              <a:t>.</a:t>
            </a:r>
            <a:r>
              <a:rPr lang="el-GR" altLang="zh-CN" sz="1800" b="0" i="0" dirty="0">
                <a:solidFill>
                  <a:srgbClr val="000000"/>
                </a:solidFill>
                <a:effectLst/>
                <a:latin typeface="CMR12"/>
              </a:rPr>
              <a:t>8</a:t>
            </a:r>
            <a:r>
              <a:rPr lang="el-GR" altLang="zh-CN" sz="1800" b="0" i="1" dirty="0">
                <a:solidFill>
                  <a:srgbClr val="000000"/>
                </a:solidFill>
                <a:effectLst/>
                <a:latin typeface="CMMI12"/>
              </a:rPr>
              <a:t>, β</a:t>
            </a:r>
            <a:r>
              <a:rPr lang="el-GR" altLang="zh-CN" sz="1050" b="0" i="0" dirty="0">
                <a:solidFill>
                  <a:srgbClr val="000000"/>
                </a:solidFill>
                <a:effectLst/>
                <a:latin typeface="CMR8"/>
              </a:rPr>
              <a:t>2 </a:t>
            </a:r>
            <a:r>
              <a:rPr lang="el-GR" altLang="zh-CN" sz="1800" b="0" i="0" dirty="0">
                <a:solidFill>
                  <a:srgbClr val="000000"/>
                </a:solidFill>
                <a:effectLst/>
                <a:latin typeface="CMR12"/>
              </a:rPr>
              <a:t>= 0</a:t>
            </a:r>
            <a:r>
              <a:rPr lang="el-GR" altLang="zh-CN" sz="1800" b="0" i="1" dirty="0">
                <a:solidFill>
                  <a:srgbClr val="000000"/>
                </a:solidFill>
                <a:effectLst/>
                <a:latin typeface="CMMI12"/>
              </a:rPr>
              <a:t>.</a:t>
            </a:r>
            <a:r>
              <a:rPr lang="el-GR" altLang="zh-CN" sz="1800" b="0" i="0" dirty="0">
                <a:solidFill>
                  <a:srgbClr val="000000"/>
                </a:solidFill>
                <a:effectLst/>
                <a:latin typeface="CMR12"/>
              </a:rPr>
              <a:t>99).</a:t>
            </a:r>
            <a:br>
              <a:rPr lang="el-GR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l-GR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N FFT: 1024.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Hop Size: 256.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Win Size: 1024.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Sampling Rate: 22050.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3647F-A28A-31C6-D448-8312056C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13" y="2492154"/>
            <a:ext cx="2439783" cy="42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8FF26-1291-ABD9-BF3C-0A0FA08C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272B7A-7029-741C-41A2-98EFDB93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9509E-378E-CAAF-15A4-F7572440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576EF4-372A-89FA-B9B1-12A5D67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161BA-E56D-315C-A84F-F1976FFE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2 Methods of Training</a:t>
            </a:r>
            <a:endParaRPr lang="zh-CN" altLang="en-US" sz="2400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B0FCC-DD16-B8FD-464F-478AD1C8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9D1E-779D-2204-D36F-36580C51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659114-9A70-4DE5-EBDF-A060664307C4}"/>
              </a:ext>
            </a:extLst>
          </p:cNvPr>
          <p:cNvSpPr txBox="1"/>
          <p:nvPr/>
        </p:nvSpPr>
        <p:spPr>
          <a:xfrm>
            <a:off x="1276993" y="2631305"/>
            <a:ext cx="724432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  <a:t>Loss Functions</a:t>
            </a:r>
            <a:b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HiFi-GAN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Adversarial Loss: Drives realism by training the generator to fool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the discriminator.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Mel-Spectrogram Loss: Ensures alignment between generated and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target spectrograms.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Feature Matching Loss: Encourages perceptual similarity in intermediate features.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CMBX12"/>
              </a:rPr>
              <a:t>AutoVocoder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Additional attention and periodic losses for better pitch and temporal alignment.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736E3C-7B0A-5A9D-D5D0-16C1F8FF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532" y="3140086"/>
            <a:ext cx="3412143" cy="1177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6AE026-E337-85FD-2D31-4F894D0A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530" y="4317857"/>
            <a:ext cx="2759499" cy="6276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2A955B-28FB-BD36-10BB-F3B9CB78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530" y="4928561"/>
            <a:ext cx="3079027" cy="6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3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6FA95-ED26-AEB0-5D6B-F94F7E9D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0F8728-52F0-7F83-2A41-A11BF9AA5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750D5-47AF-B974-001C-D9C41FA55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C6175-2A1A-937A-7D97-AC68C8D71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646936-8B4C-5BD8-1EE9-9B3AD096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3 Evaluation</a:t>
            </a:r>
            <a:endParaRPr lang="zh-CN" altLang="en-US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9C8EAE-7559-7400-5920-EDBCB151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9524C-645A-161E-10EE-5456E91D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4AE0B-0C93-3269-6B57-C436E7C08148}"/>
              </a:ext>
            </a:extLst>
          </p:cNvPr>
          <p:cNvSpPr txBox="1"/>
          <p:nvPr/>
        </p:nvSpPr>
        <p:spPr>
          <a:xfrm>
            <a:off x="1215229" y="2221827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  <a:t>Evaluation Metrics</a:t>
            </a:r>
            <a:b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PESQ (Perceptual Evaluation of Speech Quality)</a:t>
            </a:r>
            <a:b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altLang="zh-CN" sz="1800" b="1" i="1" dirty="0">
                <a:solidFill>
                  <a:srgbClr val="000000"/>
                </a:solidFill>
                <a:effectLst/>
                <a:latin typeface="CMBX12"/>
              </a:rPr>
              <a:t>Function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Predicts speech quality by comparing the synthesized audio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with a reference signal, simulating human auditory perception.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1" dirty="0">
                <a:solidFill>
                  <a:srgbClr val="000000"/>
                </a:solidFill>
                <a:effectLst/>
                <a:latin typeface="CMBX12"/>
              </a:rPr>
              <a:t>Output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A scalar score ranging from -0.5 to 4.5.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MCD (Mel Cepstral Distortion)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1" dirty="0">
                <a:solidFill>
                  <a:srgbClr val="000000"/>
                </a:solidFill>
                <a:effectLst/>
                <a:latin typeface="CMBX12"/>
              </a:rPr>
              <a:t>Function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Measures the spectral distortion between synthesized and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reference audio using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2"/>
              </a:rPr>
              <a:t>mel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-cepstral coefficients (MCCs).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1" i="1" dirty="0">
                <a:solidFill>
                  <a:srgbClr val="000000"/>
                </a:solidFill>
                <a:effectLst/>
                <a:latin typeface="CMBX12"/>
              </a:rPr>
              <a:t>Output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Measured in decibels (dB), lower values indicate better quality.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FRM1200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Robustness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   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–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Performance on unseen speakers and noisy datasets. A test by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using our own voice recorded in a cafe.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6D4500-264A-F267-2444-3F98853B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84" y="2479736"/>
            <a:ext cx="3829887" cy="10904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192995-A45E-59A2-76E9-FA7B2EB7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17" y="3532770"/>
            <a:ext cx="4260540" cy="4084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1F44E9-FC50-0F50-181D-E10FDAEF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84" y="4176959"/>
            <a:ext cx="3620260" cy="16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1F4D0-CA4B-58D6-0573-A1248DE4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B199C9-F6FC-DF57-92B7-5F8B21D7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B3437-E7B1-A8DD-E254-97A3034A0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78B6F-DB60-31C1-6100-94C4E421C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46EB93-E3C4-F9A3-00A0-5E661F5E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3 Evaluation</a:t>
            </a:r>
            <a:endParaRPr lang="zh-CN" altLang="en-US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9D8D2-0F6A-D62B-D644-F095D15B3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C85E1-D040-80DB-9B2E-2B86B225E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E68CFFA-00B1-FE8D-6037-BF622E4D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70986"/>
              </p:ext>
            </p:extLst>
          </p:nvPr>
        </p:nvGraphicFramePr>
        <p:xfrm>
          <a:off x="1518102" y="3017520"/>
          <a:ext cx="5184407" cy="822960"/>
        </p:xfrm>
        <a:graphic>
          <a:graphicData uri="http://schemas.openxmlformats.org/drawingml/2006/table">
            <a:tbl>
              <a:tblPr/>
              <a:tblGrid>
                <a:gridCol w="2600242">
                  <a:extLst>
                    <a:ext uri="{9D8B030D-6E8A-4147-A177-3AD203B41FA5}">
                      <a16:colId xmlns:a16="http://schemas.microsoft.com/office/drawing/2014/main" val="1749484758"/>
                    </a:ext>
                  </a:extLst>
                </a:gridCol>
                <a:gridCol w="1290084">
                  <a:extLst>
                    <a:ext uri="{9D8B030D-6E8A-4147-A177-3AD203B41FA5}">
                      <a16:colId xmlns:a16="http://schemas.microsoft.com/office/drawing/2014/main" val="1428032294"/>
                    </a:ext>
                  </a:extLst>
                </a:gridCol>
                <a:gridCol w="1294081">
                  <a:extLst>
                    <a:ext uri="{9D8B030D-6E8A-4147-A177-3AD203B41FA5}">
                      <a16:colId xmlns:a16="http://schemas.microsoft.com/office/drawing/2014/main" val="2906196903"/>
                    </a:ext>
                  </a:extLst>
                </a:gridCol>
              </a:tblGrid>
              <a:tr h="142521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Metric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HiFi-Gan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AutoVocoder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Average generation time per file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9 seconds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1 seconds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93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Average memory usage per file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500+ MB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70+ MB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21005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CF869FE-0C0A-CC4F-7980-183B78A0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39" y="3984135"/>
            <a:ext cx="5381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Table 1: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Use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CPU inference 6s audios, The 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ummary of Average Time and Memory Usage for HiFi-Gan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and AutoVocoder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ADCF87-1A21-86E1-FFB4-E69CC8F9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2143"/>
              </p:ext>
            </p:extLst>
          </p:nvPr>
        </p:nvGraphicFramePr>
        <p:xfrm>
          <a:off x="1535371" y="4961544"/>
          <a:ext cx="5184407" cy="822960"/>
        </p:xfrm>
        <a:graphic>
          <a:graphicData uri="http://schemas.openxmlformats.org/drawingml/2006/table">
            <a:tbl>
              <a:tblPr/>
              <a:tblGrid>
                <a:gridCol w="1770904">
                  <a:extLst>
                    <a:ext uri="{9D8B030D-6E8A-4147-A177-3AD203B41FA5}">
                      <a16:colId xmlns:a16="http://schemas.microsoft.com/office/drawing/2014/main" val="4216186696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541534489"/>
                    </a:ext>
                  </a:extLst>
                </a:gridCol>
                <a:gridCol w="1662675">
                  <a:extLst>
                    <a:ext uri="{9D8B030D-6E8A-4147-A177-3AD203B41FA5}">
                      <a16:colId xmlns:a16="http://schemas.microsoft.com/office/drawing/2014/main" val="3227824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Model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Average PESQ Score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CMBX12"/>
                        </a:rPr>
                        <a:t>Average MCD Score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470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Autovocoder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3.69 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3.57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742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Hifi-GAN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2.73 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4.61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03444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4FF03A1-977C-48CA-C976-F363EBAF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102" y="5951920"/>
            <a:ext cx="52236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Table 2: Comparison of Average PESQ and MCD Scores for Autovocoder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MR12"/>
              </a:rPr>
              <a:t>and Hifi-GAN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17C3AD-B324-EC35-D39F-A79BD86F6585}"/>
              </a:ext>
            </a:extLst>
          </p:cNvPr>
          <p:cNvSpPr txBox="1"/>
          <p:nvPr/>
        </p:nvSpPr>
        <p:spPr>
          <a:xfrm>
            <a:off x="1409710" y="22971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latin typeface="CMBX12"/>
              </a:rPr>
              <a:t>Results</a:t>
            </a:r>
            <a:endParaRPr lang="zh-CN" altLang="en-US" sz="2400" b="1" dirty="0">
              <a:solidFill>
                <a:srgbClr val="000000"/>
              </a:solidFill>
              <a:latin typeface="CMBX1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EF6D3E-3143-AE71-AC72-E62E64F9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11" y="1299696"/>
            <a:ext cx="3890294" cy="54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D3041-AB4F-BDC8-653D-18CCD404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2FA0-0C57-0659-54CF-237F12D7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B7D68-3FA4-5ADD-FBE0-119D65CDE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F8981-3254-C521-EAAD-E00FD204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B9F85-35BF-452D-C4CE-503F5DA3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CMBX12"/>
              </a:rPr>
              <a:t>3 Evaluation</a:t>
            </a:r>
            <a:endParaRPr lang="zh-CN" altLang="en-US" dirty="0">
              <a:solidFill>
                <a:schemeClr val="bg1"/>
              </a:solidFill>
              <a:latin typeface="CMBX1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5861E-4C10-4081-AE1F-D172C503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BE604-28C4-307E-FB39-53428F866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4CB58-C44F-945C-ACC5-C2E3ADC2396A}"/>
              </a:ext>
            </a:extLst>
          </p:cNvPr>
          <p:cNvSpPr txBox="1"/>
          <p:nvPr/>
        </p:nvSpPr>
        <p:spPr>
          <a:xfrm>
            <a:off x="1532936" y="2300161"/>
            <a:ext cx="94837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MBX12"/>
              </a:rPr>
              <a:t>Visualizations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First test file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: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TI12"/>
              </a:rPr>
              <a:t>ms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2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TI12"/>
              </a:rPr>
              <a:t>gt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2"/>
              </a:rPr>
              <a:t> 5</a:t>
            </a:r>
            <a:br>
              <a:rPr lang="en-US" altLang="zh-CN" sz="1800" b="0" i="1" dirty="0">
                <a:solidFill>
                  <a:srgbClr val="000000"/>
                </a:solidFill>
                <a:effectLst/>
                <a:latin typeface="CMTI1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Figure 1: Comparison of Mel Spectrograms for Origin,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2"/>
              </a:rPr>
              <a:t>Hifi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2"/>
              </a:rPr>
              <a:t>-GAN, and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2"/>
              </a:rPr>
              <a:t>AutoVocoder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C2F1E4-A6A2-525A-8120-FA51B5E65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928" y="3852470"/>
            <a:ext cx="9016594" cy="3005531"/>
          </a:xfrm>
          <a:prstGeom prst="rect">
            <a:avLst/>
          </a:prstGeom>
        </p:spPr>
      </p:pic>
      <p:pic>
        <p:nvPicPr>
          <p:cNvPr id="15" name="ms_gt_5">
            <a:hlinkClick r:id="" action="ppaction://media"/>
            <a:extLst>
              <a:ext uri="{FF2B5EF4-FFF2-40B4-BE49-F238E27FC236}">
                <a16:creationId xmlns:a16="http://schemas.microsoft.com/office/drawing/2014/main" id="{5AA9A279-F286-87CB-5EE1-E86D38FE5E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41746" y="3451789"/>
            <a:ext cx="406400" cy="406400"/>
          </a:xfrm>
          <a:prstGeom prst="rect">
            <a:avLst/>
          </a:prstGeom>
        </p:spPr>
      </p:pic>
      <p:pic>
        <p:nvPicPr>
          <p:cNvPr id="17" name="ms_gt_5_syn">
            <a:hlinkClick r:id="" action="ppaction://media"/>
            <a:extLst>
              <a:ext uri="{FF2B5EF4-FFF2-40B4-BE49-F238E27FC236}">
                <a16:creationId xmlns:a16="http://schemas.microsoft.com/office/drawing/2014/main" id="{B2A73008-777F-E6E3-B961-EA205BB3C6A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339025" y="3461526"/>
            <a:ext cx="406400" cy="406400"/>
          </a:xfrm>
          <a:prstGeom prst="rect">
            <a:avLst/>
          </a:prstGeom>
        </p:spPr>
      </p:pic>
      <p:pic>
        <p:nvPicPr>
          <p:cNvPr id="18" name="ms_gt_5_generated">
            <a:hlinkClick r:id="" action="ppaction://media"/>
            <a:extLst>
              <a:ext uri="{FF2B5EF4-FFF2-40B4-BE49-F238E27FC236}">
                <a16:creationId xmlns:a16="http://schemas.microsoft.com/office/drawing/2014/main" id="{F2154A02-9DEB-6C57-3242-955B0742518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200302" y="343910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47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47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Custom 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821</Words>
  <Application>Microsoft Macintosh PowerPoint</Application>
  <PresentationFormat>宽屏</PresentationFormat>
  <Paragraphs>56</Paragraphs>
  <Slides>12</Slides>
  <Notes>2</Notes>
  <HiddenSlides>0</HiddenSlides>
  <MMClips>6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</vt:lpstr>
      <vt:lpstr>CMBX12</vt:lpstr>
      <vt:lpstr>CMMI12</vt:lpstr>
      <vt:lpstr>CMR12</vt:lpstr>
      <vt:lpstr>CMR17</vt:lpstr>
      <vt:lpstr>CMR8</vt:lpstr>
      <vt:lpstr>CMTI12</vt:lpstr>
      <vt:lpstr>SFRM1200</vt:lpstr>
      <vt:lpstr>Arial</vt:lpstr>
      <vt:lpstr>Corbel</vt:lpstr>
      <vt:lpstr>ShojiVTI</vt:lpstr>
      <vt:lpstr>Enhancing Neural Vocoders for High-Quality Speech Synthesis  </vt:lpstr>
      <vt:lpstr>1 Introduction and Related Work</vt:lpstr>
      <vt:lpstr>PowerPoint 演示文稿</vt:lpstr>
      <vt:lpstr>2 Methods of Training</vt:lpstr>
      <vt:lpstr>2 Methods of Training</vt:lpstr>
      <vt:lpstr>2 Methods of Training</vt:lpstr>
      <vt:lpstr>3 Evaluation</vt:lpstr>
      <vt:lpstr>3 Evaluation</vt:lpstr>
      <vt:lpstr>3 Evaluation</vt:lpstr>
      <vt:lpstr>3 Evaluation</vt:lpstr>
      <vt:lpstr>4 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Deyu</dc:creator>
  <cp:lastModifiedBy>Zhou Hanbo</cp:lastModifiedBy>
  <cp:revision>8</cp:revision>
  <dcterms:created xsi:type="dcterms:W3CDTF">2024-12-09T13:48:56Z</dcterms:created>
  <dcterms:modified xsi:type="dcterms:W3CDTF">2024-12-10T14:34:24Z</dcterms:modified>
</cp:coreProperties>
</file>