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1" spc="39" strike="noStrike" sz="40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40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22948899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182429520_1646x1646.jpeg"/>
          <p:cNvSpPr/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118295074_2675x2907.jpeg"/>
          <p:cNvSpPr/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948899" y="12928600"/>
            <a:ext cx="41908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25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depen.io/AlexanderKeen/pen/JjPRq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depen.io/AlexanderKeen/pen/JjPRq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depen.io/AlexanderKeen/pen/JjPRqoM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Colo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Colors</a:t>
            </a:r>
          </a:p>
        </p:txBody>
      </p:sp>
      <p:sp>
        <p:nvSpPr>
          <p:cNvPr id="130" name="Body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Contents</a:t>
            </a:r>
          </a:p>
        </p:txBody>
      </p:sp>
      <p:sp>
        <p:nvSpPr>
          <p:cNvPr id="134" name="CSS Legal Colou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Legal Colours</a:t>
            </a:r>
          </a:p>
          <a:p>
            <a:pPr/>
            <a:r>
              <a:t>Pseudo-Code</a:t>
            </a:r>
          </a:p>
          <a:p>
            <a:pPr/>
            <a:r>
              <a:t>JavaScript Using Colour</a:t>
            </a:r>
          </a:p>
          <a:p>
            <a:pPr/>
            <a:r>
              <a:t>Inherited and Initial Key Words</a:t>
            </a:r>
          </a:p>
          <a:p>
            <a:pPr/>
            <a:r>
              <a:t>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"/>
          <p:cNvSpPr/>
          <p:nvPr>
            <p:ph type="body" idx="13"/>
          </p:nvPr>
        </p:nvSpPr>
        <p:spPr>
          <a:xfrm>
            <a:off x="1016000" y="2285997"/>
            <a:ext cx="22352000" cy="6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RGB, RGBA, HSL, HSL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46709">
              <a:lnSpc>
                <a:spcPct val="80000"/>
              </a:lnSpc>
              <a:spcBef>
                <a:spcPts val="0"/>
              </a:spcBef>
              <a:defRPr sz="7182">
                <a:solidFill>
                  <a:srgbClr val="5C5C5C"/>
                </a:solidFill>
              </a:defRPr>
            </a:lvl1pPr>
          </a:lstStyle>
          <a:p>
            <a:pPr/>
            <a:r>
              <a:t>RGB, RGBA, HSL, HSLA</a:t>
            </a:r>
          </a:p>
        </p:txBody>
      </p:sp>
      <p:sp>
        <p:nvSpPr>
          <p:cNvPr id="138" name="RG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693419">
              <a:spcBef>
                <a:spcPts val="2100"/>
              </a:spcBef>
              <a:defRPr sz="3780"/>
            </a:pPr>
            <a:r>
              <a:t>RGB</a:t>
            </a:r>
          </a:p>
          <a:p>
            <a:pPr marL="533400" indent="-533400" defTabSz="693419">
              <a:spcBef>
                <a:spcPts val="2100"/>
              </a:spcBef>
              <a:defRPr sz="3780"/>
            </a:pPr>
            <a:r>
              <a:t>Red</a:t>
            </a:r>
          </a:p>
          <a:p>
            <a:pPr marL="533400" indent="-533400" defTabSz="693419">
              <a:spcBef>
                <a:spcPts val="2100"/>
              </a:spcBef>
              <a:defRPr sz="3780"/>
            </a:pPr>
            <a:r>
              <a:t>Green</a:t>
            </a:r>
          </a:p>
          <a:p>
            <a:pPr marL="533400" indent="-533400" defTabSz="693419">
              <a:spcBef>
                <a:spcPts val="2100"/>
              </a:spcBef>
              <a:defRPr sz="3780"/>
            </a:pPr>
            <a:r>
              <a:t>Blue</a:t>
            </a:r>
          </a:p>
          <a:p>
            <a:pPr marL="533400" indent="-533400" defTabSz="693419">
              <a:spcBef>
                <a:spcPts val="2100"/>
              </a:spcBef>
              <a:defRPr sz="3780"/>
            </a:pPr>
            <a:r>
              <a:t>Red, Green, blue,Alpha</a:t>
            </a:r>
          </a:p>
          <a:p>
            <a:pPr marL="533400" indent="-533400" defTabSz="693419">
              <a:spcBef>
                <a:spcPts val="2100"/>
              </a:spcBef>
              <a:defRPr sz="3780"/>
            </a:pPr>
            <a:r>
              <a:t>HSL</a:t>
            </a:r>
          </a:p>
          <a:p>
            <a:pPr marL="533400" indent="-533400" defTabSz="693419">
              <a:spcBef>
                <a:spcPts val="2100"/>
              </a:spcBef>
              <a:defRPr sz="3780"/>
            </a:pPr>
            <a:r>
              <a:t>Hue: Think of a color wheel. Around 0o and 360o are reds. 120o is where greens are and 240o are blues. Use anything in between 0-360. Values above and below will be modulus 360.</a:t>
            </a:r>
          </a:p>
          <a:p>
            <a:pPr marL="533400" indent="-533400" defTabSz="693419">
              <a:spcBef>
                <a:spcPts val="2100"/>
              </a:spcBef>
              <a:defRPr sz="3780"/>
            </a:pPr>
            <a:r>
              <a:t>Saturation: 0% is completely desaturated (grayscale). 100% is fully saturated (full color).</a:t>
            </a:r>
          </a:p>
          <a:p>
            <a:pPr marL="533400" indent="-533400" defTabSz="693419">
              <a:spcBef>
                <a:spcPts val="2100"/>
              </a:spcBef>
              <a:defRPr sz="3780"/>
            </a:pPr>
            <a:r>
              <a:t>Lightness: 0% is completely dark (black). 100% is completely light (white). 50% is average lightness.</a:t>
            </a:r>
          </a:p>
          <a:p>
            <a:pPr marL="533400" indent="-533400" defTabSz="693419">
              <a:spcBef>
                <a:spcPts val="2100"/>
              </a:spcBef>
              <a:defRPr sz="3780"/>
            </a:pPr>
            <a:r>
              <a:t>alpha: Opacity/Transparency value. 0 is fully transparent. 1 is fully opaque. 0.5 is 50% transparent.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1" name="Pseudo-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Pseudo-Classes</a:t>
            </a:r>
          </a:p>
        </p:txBody>
      </p:sp>
      <p:sp>
        <p:nvSpPr>
          <p:cNvPr id="142" name="Hover - In regards to “Color”Changes the colour of an image when hovering over said word.…"/>
          <p:cNvSpPr txBox="1"/>
          <p:nvPr>
            <p:ph type="body" idx="1"/>
          </p:nvPr>
        </p:nvSpPr>
        <p:spPr>
          <a:xfrm>
            <a:off x="215900" y="2413004"/>
            <a:ext cx="22352000" cy="10160001"/>
          </a:xfrm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2400"/>
              </a:spcBef>
              <a:defRPr sz="4365"/>
            </a:pPr>
            <a:r>
              <a:t>Hover - In regards to “Color”Changes the colour of an image when hovering over said word.</a:t>
            </a:r>
          </a:p>
          <a:p>
            <a:pPr marL="615950" indent="-615950" defTabSz="800735">
              <a:spcBef>
                <a:spcPts val="2400"/>
              </a:spcBef>
              <a:defRPr sz="4365"/>
            </a:pPr>
          </a:p>
          <a:p>
            <a:pPr marL="615950" indent="-615950" defTabSz="800735">
              <a:spcBef>
                <a:spcPts val="2400"/>
              </a:spcBef>
              <a:defRPr sz="4365"/>
            </a:pPr>
          </a:p>
          <a:p>
            <a:pPr marL="615950" indent="-615950" defTabSz="800735">
              <a:spcBef>
                <a:spcPts val="2400"/>
              </a:spcBef>
              <a:defRPr sz="4365"/>
            </a:pPr>
            <a:r>
              <a:t>Visited - Allows you to change the “Color” of a link to signify it has been used.</a:t>
            </a:r>
          </a:p>
          <a:p>
            <a:pPr marL="615950" indent="-615950" defTabSz="800735">
              <a:spcBef>
                <a:spcPts val="2400"/>
              </a:spcBef>
              <a:defRPr sz="4365"/>
            </a:pPr>
          </a:p>
          <a:p>
            <a:pPr marL="615950" indent="-615950" defTabSz="800735">
              <a:spcBef>
                <a:spcPts val="2400"/>
              </a:spcBef>
              <a:defRPr sz="4365"/>
            </a:pPr>
          </a:p>
          <a:p>
            <a:pPr marL="615950" indent="-615950" defTabSz="800735">
              <a:spcBef>
                <a:spcPts val="2400"/>
              </a:spcBef>
              <a:defRPr sz="4365"/>
            </a:pPr>
            <a:r>
              <a:t>Link - Allows you to show that the link is active and hasn’t been used.</a:t>
            </a:r>
          </a:p>
          <a:p>
            <a:pPr marL="615950" indent="-615950" defTabSz="800735">
              <a:spcBef>
                <a:spcPts val="2400"/>
              </a:spcBef>
              <a:defRPr sz="4365"/>
            </a:pPr>
          </a:p>
          <a:p>
            <a:pPr marL="0" indent="0" defTabSz="443484">
              <a:lnSpc>
                <a:spcPts val="6000"/>
              </a:lnSpc>
              <a:spcBef>
                <a:spcPts val="0"/>
              </a:spcBef>
              <a:buSzTx/>
              <a:buFontTx/>
              <a:buNone/>
              <a:defRPr sz="388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2" invalidUrl="" action="" tgtFrame="" tooltip="" history="1" highlightClick="0" endSnd="0"/>
              </a:rPr>
              <a:t>https://codepen.io/AlexanderKeen/pen/JjPRqoM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JavaScript Use of “Color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JavaScript Use of “Color” </a:t>
            </a:r>
          </a:p>
        </p:txBody>
      </p:sp>
      <p:sp>
        <p:nvSpPr>
          <p:cNvPr id="146" name="Object.style.color=“#FF00FF”…"/>
          <p:cNvSpPr txBox="1"/>
          <p:nvPr>
            <p:ph type="body" idx="1"/>
          </p:nvPr>
        </p:nvSpPr>
        <p:spPr>
          <a:xfrm>
            <a:off x="368300" y="2540000"/>
            <a:ext cx="22352000" cy="10160000"/>
          </a:xfrm>
          <a:prstGeom prst="rect">
            <a:avLst/>
          </a:prstGeom>
        </p:spPr>
        <p:txBody>
          <a:bodyPr/>
          <a:lstStyle/>
          <a:p>
            <a:pPr/>
            <a:r>
              <a:t>Object.style.color=“#FF00FF”</a:t>
            </a:r>
          </a:p>
          <a:p>
            <a:pPr/>
            <a:r>
              <a:t>magenta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0" indent="0" defTabSz="457200">
              <a:lnSpc>
                <a:spcPts val="6200"/>
              </a:lnSpc>
              <a:spcBef>
                <a:spcPts val="0"/>
              </a:spcBef>
              <a:buSzTx/>
              <a:buFontTx/>
              <a:buNone/>
              <a:defRPr sz="40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2" invalidUrl="" action="" tgtFrame="" tooltip="" history="1" highlightClick="0" endSnd="0"/>
              </a:rPr>
              <a:t>https://codepen.io/AlexanderKeen/pen/JjPRqoM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Inherited and Initial Key wo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Inherited and Initial Key words</a:t>
            </a:r>
          </a:p>
        </p:txBody>
      </p:sp>
      <p:sp>
        <p:nvSpPr>
          <p:cNvPr id="150" name="MDN definition of inher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MDN definition of inherit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Initial definition form W3Schools</a:t>
            </a:r>
          </a:p>
          <a:p>
            <a:pPr/>
          </a:p>
          <a:p>
            <a:pPr/>
          </a:p>
          <a:p>
            <a:pPr marL="0" indent="0" defTabSz="457200">
              <a:lnSpc>
                <a:spcPts val="6200"/>
              </a:lnSpc>
              <a:spcBef>
                <a:spcPts val="0"/>
              </a:spcBef>
              <a:buSzTx/>
              <a:buFontTx/>
              <a:buNone/>
              <a:defRPr sz="40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2" invalidUrl="" action="" tgtFrame="" tooltip="" history="1" highlightClick="0" endSnd="0"/>
              </a:rPr>
              <a:t>https://codepen.io/AlexanderKeen/pen/JjPRqoM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450" y="3556000"/>
            <a:ext cx="17430392" cy="2977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2978" y="9594850"/>
            <a:ext cx="15133672" cy="1082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Filter</a:t>
            </a:r>
          </a:p>
        </p:txBody>
      </p:sp>
      <p:sp>
        <p:nvSpPr>
          <p:cNvPr id="156" name="W3Schools defini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W3Schools definition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250" y="4089400"/>
            <a:ext cx="14127143" cy="857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1" spc="39" strike="noStrike" sz="40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