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13.jpeg" ContentType="image/jpeg"/>
  <Override PartName="/ppt/media/image16.png" ContentType="image/png"/>
  <Override PartName="/ppt/media/image7.png" ContentType="image/png"/>
  <Override PartName="/ppt/media/image12.jpeg" ContentType="image/jpeg"/>
  <Override PartName="/ppt/media/image14.png" ContentType="image/png"/>
  <Override PartName="/ppt/media/image11.png" ContentType="image/png"/>
  <Override PartName="/ppt/media/image9.png" ContentType="image/png"/>
  <Override PartName="/ppt/media/image10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F82B5BD-F4AF-4174-A472-34172B66990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opensource.com/article/19/4/command-line-playgrounds-webassembly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" descr=""/>
          <p:cNvPicPr/>
          <p:nvPr/>
        </p:nvPicPr>
        <p:blipFill>
          <a:blip r:embed="rId1"/>
          <a:srcRect l="0" t="6277" r="0" b="12788"/>
          <a:stretch/>
        </p:blipFill>
        <p:spPr>
          <a:xfrm>
            <a:off x="0" y="768960"/>
            <a:ext cx="10079640" cy="4469040"/>
          </a:xfrm>
          <a:prstGeom prst="rect">
            <a:avLst/>
          </a:prstGeom>
          <a:ln>
            <a:noFill/>
          </a:ln>
        </p:spPr>
      </p:pic>
      <p:sp>
        <p:nvSpPr>
          <p:cNvPr id="298" name="TextShape 1"/>
          <p:cNvSpPr txBox="1"/>
          <p:nvPr/>
        </p:nvSpPr>
        <p:spPr>
          <a:xfrm>
            <a:off x="7344000" y="4680000"/>
            <a:ext cx="180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levelupwasm.com/apps/asteroids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2880000" y="1872000"/>
            <a:ext cx="4320000" cy="325224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 rot="2397600">
            <a:off x="5952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1">
                <a:moveTo>
                  <a:pt x="0" y="421"/>
                </a:moveTo>
                <a:lnTo>
                  <a:pt x="3176" y="419"/>
                </a:lnTo>
                <a:lnTo>
                  <a:pt x="3175" y="0"/>
                </a:lnTo>
                <a:lnTo>
                  <a:pt x="4401" y="700"/>
                </a:lnTo>
                <a:lnTo>
                  <a:pt x="3177" y="1400"/>
                </a:lnTo>
                <a:lnTo>
                  <a:pt x="3176" y="982"/>
                </a:lnTo>
                <a:lnTo>
                  <a:pt x="0" y="984"/>
                </a:lnTo>
                <a:lnTo>
                  <a:pt x="0" y="421"/>
                </a:lnTo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 rot="2397600">
            <a:off x="5880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0">
                <a:moveTo>
                  <a:pt x="0" y="420"/>
                </a:moveTo>
                <a:lnTo>
                  <a:pt x="3176" y="418"/>
                </a:lnTo>
                <a:lnTo>
                  <a:pt x="3175" y="0"/>
                </a:lnTo>
                <a:lnTo>
                  <a:pt x="4401" y="699"/>
                </a:lnTo>
                <a:lnTo>
                  <a:pt x="3176" y="1399"/>
                </a:lnTo>
                <a:lnTo>
                  <a:pt x="3176" y="982"/>
                </a:lnTo>
                <a:lnTo>
                  <a:pt x="0" y="984"/>
                </a:lnTo>
                <a:lnTo>
                  <a:pt x="0" y="42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Shape 4"/>
          <p:cNvSpPr txBox="1"/>
          <p:nvPr/>
        </p:nvSpPr>
        <p:spPr>
          <a:xfrm>
            <a:off x="7344000" y="2525760"/>
            <a:ext cx="16560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solidFill>
                  <a:srgbClr val="684cf3"/>
                </a:solidFill>
                <a:latin typeface="Arial"/>
              </a:rPr>
              <a:t>Written in C NOT JavaScript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6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" descr=""/>
          <p:cNvPicPr/>
          <p:nvPr/>
        </p:nvPicPr>
        <p:blipFill>
          <a:blip r:embed="rId1"/>
          <a:srcRect l="0" t="6217" r="10002" b="25400"/>
          <a:stretch/>
        </p:blipFill>
        <p:spPr>
          <a:xfrm>
            <a:off x="468360" y="1116000"/>
            <a:ext cx="9071280" cy="377964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900000" y="1751760"/>
            <a:ext cx="2556000" cy="1923840"/>
          </a:xfrm>
          <a:prstGeom prst="rect">
            <a:avLst/>
          </a:prstGeom>
          <a:ln>
            <a:noFill/>
          </a:ln>
        </p:spPr>
      </p:pic>
      <p:grpSp>
        <p:nvGrpSpPr>
          <p:cNvPr id="307" name="Group 1"/>
          <p:cNvGrpSpPr/>
          <p:nvPr/>
        </p:nvGrpSpPr>
        <p:grpSpPr>
          <a:xfrm>
            <a:off x="4227120" y="2637000"/>
            <a:ext cx="222840" cy="663120"/>
            <a:chOff x="4227120" y="2637000"/>
            <a:chExt cx="222840" cy="663120"/>
          </a:xfrm>
        </p:grpSpPr>
        <p:sp>
          <p:nvSpPr>
            <p:cNvPr id="308" name="CustomShape 2"/>
            <p:cNvSpPr/>
            <p:nvPr/>
          </p:nvSpPr>
          <p:spPr>
            <a:xfrm rot="16203000">
              <a:off x="4008960" y="2855160"/>
              <a:ext cx="640440" cy="203760"/>
            </a:xfrm>
            <a:custGeom>
              <a:avLst/>
              <a:gdLst/>
              <a:ahLst/>
              <a:rect l="0" t="0" r="r" b="b"/>
              <a:pathLst>
                <a:path w="1780" h="568">
                  <a:moveTo>
                    <a:pt x="0" y="170"/>
                  </a:moveTo>
                  <a:lnTo>
                    <a:pt x="1284" y="169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4" y="567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70"/>
                  </a:lnTo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"/>
            <p:cNvSpPr/>
            <p:nvPr/>
          </p:nvSpPr>
          <p:spPr>
            <a:xfrm rot="16203000">
              <a:off x="4027320" y="2878200"/>
              <a:ext cx="640440" cy="203400"/>
            </a:xfrm>
            <a:custGeom>
              <a:avLst/>
              <a:gdLst/>
              <a:ahLst/>
              <a:rect l="0" t="0" r="r" b="b"/>
              <a:pathLst>
                <a:path w="1780" h="567">
                  <a:moveTo>
                    <a:pt x="0" y="169"/>
                  </a:moveTo>
                  <a:lnTo>
                    <a:pt x="1284" y="168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5" y="566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69"/>
                  </a:lnTo>
                </a:path>
              </a:pathLst>
            </a:custGeom>
            <a:solidFill>
              <a:srgbClr val="684c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4068000" y="3348000"/>
            <a:ext cx="504000" cy="504000"/>
          </a:xfrm>
          <a:prstGeom prst="rect">
            <a:avLst/>
          </a:prstGeom>
          <a:ln>
            <a:noFill/>
          </a:ln>
        </p:spPr>
      </p:pic>
      <p:sp>
        <p:nvSpPr>
          <p:cNvPr id="311" name="CustomShape 4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5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rcRect l="0" t="6322" r="10909" b="20739"/>
          <a:stretch/>
        </p:blipFill>
        <p:spPr>
          <a:xfrm>
            <a:off x="451800" y="1116000"/>
            <a:ext cx="8979840" cy="4031640"/>
          </a:xfrm>
          <a:prstGeom prst="rect">
            <a:avLst/>
          </a:prstGeom>
          <a:ln>
            <a:noFill/>
          </a:ln>
        </p:spPr>
      </p:pic>
      <p:sp>
        <p:nvSpPr>
          <p:cNvPr id="314" name="TextShape 1"/>
          <p:cNvSpPr txBox="1"/>
          <p:nvPr/>
        </p:nvSpPr>
        <p:spPr>
          <a:xfrm>
            <a:off x="7416000" y="1775880"/>
            <a:ext cx="216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solidFill>
                  <a:srgbClr val="5b36ed"/>
                </a:solidFill>
                <a:latin typeface="Arial"/>
              </a:rPr>
              <a:t>WebAssembly</a:t>
            </a:r>
            <a:r>
              <a:rPr b="0" lang="en-GB" sz="1800" spc="-1" strike="noStrike">
                <a:latin typeface="Arial"/>
              </a:rPr>
              <a:t> code (Wasam)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Compiled (converted) from C to WebAssembly to run directly in the browser</a:t>
            </a:r>
            <a:r>
              <a:rPr b="0" lang="en-GB" sz="1500" spc="-1" strike="noStrike"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6804000" y="1584000"/>
            <a:ext cx="576000" cy="3563640"/>
          </a:xfrm>
          <a:custGeom>
            <a:avLst/>
            <a:gdLst/>
            <a:ahLst/>
            <a:rect l="0" t="0" r="r" b="b"/>
            <a:pathLst>
              <a:path w="1601" h="9901">
                <a:moveTo>
                  <a:pt x="0" y="0"/>
                </a:moveTo>
                <a:cubicBezTo>
                  <a:pt x="400" y="0"/>
                  <a:pt x="800" y="412"/>
                  <a:pt x="800" y="825"/>
                </a:cubicBezTo>
                <a:lnTo>
                  <a:pt x="800" y="4125"/>
                </a:lnTo>
                <a:cubicBezTo>
                  <a:pt x="800" y="4537"/>
                  <a:pt x="1200" y="4950"/>
                  <a:pt x="1600" y="4950"/>
                </a:cubicBezTo>
                <a:cubicBezTo>
                  <a:pt x="1200" y="4950"/>
                  <a:pt x="800" y="5362"/>
                  <a:pt x="800" y="5775"/>
                </a:cubicBezTo>
                <a:lnTo>
                  <a:pt x="800" y="9075"/>
                </a:lnTo>
                <a:cubicBezTo>
                  <a:pt x="800" y="9487"/>
                  <a:pt x="400" y="9900"/>
                  <a:pt x="0" y="9900"/>
                </a:cubicBezTo>
              </a:path>
            </a:pathLst>
          </a:custGeom>
          <a:noFill/>
          <a:ln w="5724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864000" y="1751760"/>
            <a:ext cx="2556000" cy="19238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44000" y="893880"/>
            <a:ext cx="2448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Faster than JavaScript</a:t>
            </a:r>
            <a:endParaRPr b="0" lang="en-GB" sz="3200" spc="-1" strike="noStrike">
              <a:latin typeface="Arial"/>
            </a:endParaRPr>
          </a:p>
        </p:txBody>
      </p:sp>
      <p:grpSp>
        <p:nvGrpSpPr>
          <p:cNvPr id="322" name="Group 4"/>
          <p:cNvGrpSpPr/>
          <p:nvPr/>
        </p:nvGrpSpPr>
        <p:grpSpPr>
          <a:xfrm>
            <a:off x="1296000" y="2324880"/>
            <a:ext cx="3384000" cy="2499480"/>
            <a:chOff x="1296000" y="2324880"/>
            <a:chExt cx="3384000" cy="2499480"/>
          </a:xfrm>
        </p:grpSpPr>
        <p:pic>
          <p:nvPicPr>
            <p:cNvPr id="323" name="" descr=""/>
            <p:cNvPicPr/>
            <p:nvPr/>
          </p:nvPicPr>
          <p:blipFill>
            <a:blip r:embed="rId1"/>
            <a:stretch/>
          </p:blipFill>
          <p:spPr>
            <a:xfrm>
              <a:off x="1296000" y="2324880"/>
              <a:ext cx="3384000" cy="198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TextShape 5"/>
            <p:cNvSpPr txBox="1"/>
            <p:nvPr/>
          </p:nvSpPr>
          <p:spPr>
            <a:xfrm>
              <a:off x="1635840" y="4357800"/>
              <a:ext cx="2760840" cy="46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pPr algn="ctr"/>
              <a:r>
                <a:rPr b="1" i="1" lang="en-GB" sz="2000" spc="-1" strike="noStrike">
                  <a:latin typeface="Arial"/>
                </a:rPr>
                <a:t>Figma 3X faster</a:t>
              </a:r>
              <a:endParaRPr b="0" lang="en-GB" sz="2000" spc="-1" strike="noStrike">
                <a:latin typeface="Arial"/>
              </a:endParaRPr>
            </a:p>
          </p:txBody>
        </p:sp>
      </p:grpSp>
      <p:pic>
        <p:nvPicPr>
          <p:cNvPr id="325" name="" descr=""/>
          <p:cNvPicPr/>
          <p:nvPr/>
        </p:nvPicPr>
        <p:blipFill>
          <a:blip r:embed="rId2"/>
          <a:srcRect l="0" t="4918" r="12211" b="46933"/>
          <a:stretch/>
        </p:blipFill>
        <p:spPr>
          <a:xfrm>
            <a:off x="5569920" y="2279520"/>
            <a:ext cx="3466440" cy="1973160"/>
          </a:xfrm>
          <a:prstGeom prst="rect">
            <a:avLst/>
          </a:prstGeom>
          <a:ln>
            <a:noFill/>
          </a:ln>
        </p:spPr>
      </p:pic>
      <p:sp>
        <p:nvSpPr>
          <p:cNvPr id="326" name="TextShape 6"/>
          <p:cNvSpPr txBox="1"/>
          <p:nvPr/>
        </p:nvSpPr>
        <p:spPr>
          <a:xfrm>
            <a:off x="5796360" y="4311000"/>
            <a:ext cx="309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i="1" lang="en-GB" sz="2000" spc="-1" strike="noStrike">
                <a:latin typeface="Arial"/>
              </a:rPr>
              <a:t>fastq.bio DNA sequencer 20X faster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329" name="Group 3"/>
          <p:cNvGrpSpPr/>
          <p:nvPr/>
        </p:nvGrpSpPr>
        <p:grpSpPr>
          <a:xfrm>
            <a:off x="5508000" y="2279520"/>
            <a:ext cx="3561480" cy="1968480"/>
            <a:chOff x="5508000" y="2279520"/>
            <a:chExt cx="3561480" cy="1968480"/>
          </a:xfrm>
        </p:grpSpPr>
        <p:pic>
          <p:nvPicPr>
            <p:cNvPr id="330" name="" descr=""/>
            <p:cNvPicPr/>
            <p:nvPr/>
          </p:nvPicPr>
          <p:blipFill>
            <a:blip r:embed="rId1"/>
            <a:stretch/>
          </p:blipFill>
          <p:spPr>
            <a:xfrm>
              <a:off x="5569560" y="2279520"/>
              <a:ext cx="3499920" cy="196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1" name="" descr=""/>
            <p:cNvPicPr/>
            <p:nvPr/>
          </p:nvPicPr>
          <p:blipFill>
            <a:blip r:embed="rId2"/>
            <a:stretch/>
          </p:blipFill>
          <p:spPr>
            <a:xfrm>
              <a:off x="5508000" y="3202200"/>
              <a:ext cx="1045800" cy="104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2" name="TextShape 4"/>
          <p:cNvSpPr txBox="1"/>
          <p:nvPr/>
        </p:nvSpPr>
        <p:spPr>
          <a:xfrm>
            <a:off x="5364000" y="4315680"/>
            <a:ext cx="3744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AutoCAD web version uses identical codebase as desktop - C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3"/>
          <a:srcRect l="0" t="0" r="0" b="41584"/>
          <a:stretch/>
        </p:blipFill>
        <p:spPr>
          <a:xfrm>
            <a:off x="1296000" y="2318760"/>
            <a:ext cx="3362040" cy="1965240"/>
          </a:xfrm>
          <a:prstGeom prst="rect">
            <a:avLst/>
          </a:prstGeom>
          <a:ln>
            <a:noFill/>
          </a:ln>
        </p:spPr>
      </p:pic>
      <p:sp>
        <p:nvSpPr>
          <p:cNvPr id="334" name="TextShape 5"/>
          <p:cNvSpPr txBox="1"/>
          <p:nvPr/>
        </p:nvSpPr>
        <p:spPr>
          <a:xfrm>
            <a:off x="1224000" y="4347000"/>
            <a:ext cx="3816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  <a:ea typeface="Noto Sans CJK SC"/>
              </a:rPr>
              <a:t>Pyodide is Python running on the browser via webAssembly for </a:t>
            </a:r>
            <a:r>
              <a:rPr b="1" i="1" lang="en-GB" sz="2000" spc="-1" strike="noStrike">
                <a:latin typeface="Arial"/>
              </a:rPr>
              <a:t>scientific and AI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5" name="TextShape 6"/>
          <p:cNvSpPr txBox="1"/>
          <p:nvPr/>
        </p:nvSpPr>
        <p:spPr>
          <a:xfrm>
            <a:off x="144000" y="908640"/>
            <a:ext cx="3600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Run established codebase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4644000" y="4608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337" name="TextShape 1"/>
          <p:cNvSpPr txBox="1"/>
          <p:nvPr/>
        </p:nvSpPr>
        <p:spPr>
          <a:xfrm>
            <a:off x="1800000" y="1188000"/>
            <a:ext cx="6480000" cy="32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WebAssembly Code is ‘shipped in’ via a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binary blob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faster</a:t>
            </a:r>
            <a:r>
              <a:rPr b="1" lang="en-GB" sz="2800" spc="-1" strike="noStrike">
                <a:latin typeface="Arial"/>
              </a:rPr>
              <a:t> execution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than JavaScript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</a:t>
            </a:r>
            <a:r>
              <a:rPr b="1" lang="en-GB" sz="2800" spc="-1" strike="noStrike">
                <a:solidFill>
                  <a:srgbClr val="6e40dd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established non JavaScript code</a:t>
            </a:r>
            <a:r>
              <a:rPr b="1" lang="en-GB" sz="2800" spc="-1" strike="noStrike">
                <a:latin typeface="Arial"/>
              </a:rPr>
              <a:t> via compiler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to run on the web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TextShape 3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TL;DR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4644000" y="4608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341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406800" y="1149840"/>
            <a:ext cx="945720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https://hacks.mozilla.org/2017/02/a-cartoon-intro-to-webassembly/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https://developer.mozilla.org/en-US/docs/WebAssembly/Concepts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https://webassembly.org/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https://github.com/mbasso/awesome-wasm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https://github.com/robertaboukhalil/wasm-asteroids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  <a:hlinkClick r:id="rId2"/>
              </a:rPr>
              <a:t>https://opensource.com/article/19/4/command-line-playgrounds-webassembly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https://hacks.mozilla.org/2019/04/pyodide-bringing-the-scientific-python-stack-to-the-browser/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45" name="CustomShape 3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7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8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 9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sp>
        <p:nvSpPr>
          <p:cNvPr id="52" name="CustomShape 10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1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" name="Group 2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56" name="CustomShape 3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8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Freeform 9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sp>
        <p:nvSpPr>
          <p:cNvPr id="63" name="TextShape 10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64" name="TextShape 11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5" name="CustomShape 12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13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" name="Group 3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70" name="CustomShape 4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5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8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9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0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77" name="Group 11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78" name="CustomShape 12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3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4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6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7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18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sp>
        <p:nvSpPr>
          <p:cNvPr id="85" name="TextShape 19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6" name="TextShape 20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7" name="CustomShape 2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3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92" name="CustomShape 4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eform 10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99" name="Group 11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00" name="CustomShape 12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3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4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6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7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eform 18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sp>
        <p:nvSpPr>
          <p:cNvPr id="107" name="TextShape 19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8" name="TextShape 20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9" name="TextShape 21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0" name="TextShape 22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" name="Group 4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17" name="CustomShape 5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6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9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0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Freeform 11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24" name="Group 12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25" name="CustomShape 13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4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7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8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Freeform 19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32" name="Group 20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133" name="CustomShape 21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2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3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5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6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Freeform 27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40" name="Freeform 28"/>
            <p:cNvSpPr/>
            <p:nvPr/>
          </p:nvSpPr>
          <p:spPr>
            <a:xfrm>
              <a:off x="5499720" y="1270080"/>
              <a:ext cx="1424880" cy="891360"/>
            </a:xfrm>
            <a:custGeom>
              <a:avLst/>
              <a:gdLst/>
              <a:ahLst/>
              <a:rect l="0" t="0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41" name="Line 29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Line 30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Line 31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TextShape 32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5" name="TextShape 33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6" name="TextShape 34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7" name="TextShape 35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36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37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4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54" name="CustomShape 5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0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11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61" name="Group 12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62" name="CustomShape 13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4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7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8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Freeform 19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69" name="Group 20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170" name="CustomShape 21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2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3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5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6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Freeform 27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77" name="Freeform 28"/>
            <p:cNvSpPr/>
            <p:nvPr/>
          </p:nvSpPr>
          <p:spPr>
            <a:xfrm>
              <a:off x="5499720" y="1270080"/>
              <a:ext cx="1424880" cy="891360"/>
            </a:xfrm>
            <a:custGeom>
              <a:avLst/>
              <a:gdLst/>
              <a:ahLst/>
              <a:rect l="0" t="0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78" name="Line 29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30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31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TextShape 32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2" name="TextShape 33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3" name="TextShape 34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4" name="TextShape 35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5" name="TextShape 36"/>
          <p:cNvSpPr txBox="1"/>
          <p:nvPr/>
        </p:nvSpPr>
        <p:spPr>
          <a:xfrm>
            <a:off x="5443200" y="3312000"/>
            <a:ext cx="1792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6" name="TextShape 37"/>
          <p:cNvSpPr txBox="1"/>
          <p:nvPr/>
        </p:nvSpPr>
        <p:spPr>
          <a:xfrm>
            <a:off x="5040000" y="3672000"/>
            <a:ext cx="2520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7" name="CustomShape 38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39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7560000" y="792000"/>
            <a:ext cx="2520000" cy="4878000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3" name="Group 5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94" name="CustomShape 6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1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Freeform 12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201" name="Group 13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202" name="CustomShape 14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5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7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8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9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Freeform 20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209" name="Group 21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210" name="CustomShape 22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3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5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6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7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Freeform 28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217" name="Freeform 29"/>
            <p:cNvSpPr/>
            <p:nvPr/>
          </p:nvSpPr>
          <p:spPr>
            <a:xfrm>
              <a:off x="5499720" y="1270080"/>
              <a:ext cx="1424880" cy="891360"/>
            </a:xfrm>
            <a:custGeom>
              <a:avLst/>
              <a:gdLst/>
              <a:ahLst/>
              <a:rect l="0" t="0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218" name="Line 30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31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32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roup 33"/>
          <p:cNvGrpSpPr/>
          <p:nvPr/>
        </p:nvGrpSpPr>
        <p:grpSpPr>
          <a:xfrm>
            <a:off x="8132760" y="1245240"/>
            <a:ext cx="1479240" cy="1679760"/>
            <a:chOff x="8132760" y="1245240"/>
            <a:chExt cx="1479240" cy="1679760"/>
          </a:xfrm>
        </p:grpSpPr>
        <p:sp>
          <p:nvSpPr>
            <p:cNvPr id="222" name="CustomShape 34"/>
            <p:cNvSpPr/>
            <p:nvPr/>
          </p:nvSpPr>
          <p:spPr>
            <a:xfrm>
              <a:off x="8436600" y="14716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35"/>
            <p:cNvSpPr/>
            <p:nvPr/>
          </p:nvSpPr>
          <p:spPr>
            <a:xfrm>
              <a:off x="8436600" y="180324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36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37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38"/>
            <p:cNvSpPr/>
            <p:nvPr/>
          </p:nvSpPr>
          <p:spPr>
            <a:xfrm>
              <a:off x="8436600" y="2466720"/>
              <a:ext cx="81720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9"/>
            <p:cNvSpPr/>
            <p:nvPr/>
          </p:nvSpPr>
          <p:spPr>
            <a:xfrm>
              <a:off x="8436600" y="27982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reeform 40"/>
            <p:cNvSpPr/>
            <p:nvPr/>
          </p:nvSpPr>
          <p:spPr>
            <a:xfrm>
              <a:off x="8132760" y="1245240"/>
              <a:ext cx="1479600" cy="806760"/>
            </a:xfrm>
            <a:custGeom>
              <a:avLst/>
              <a:gdLst/>
              <a:ahLst/>
              <a:rect l="0" t="0" r="r" b="b"/>
              <a:pathLst>
                <a:path w="4110" h="2241">
                  <a:moveTo>
                    <a:pt x="0" y="2240"/>
                  </a:moveTo>
                  <a:cubicBezTo>
                    <a:pt x="3698" y="2079"/>
                    <a:pt x="3595" y="1919"/>
                    <a:pt x="3595" y="1919"/>
                  </a:cubicBezTo>
                  <a:lnTo>
                    <a:pt x="3595" y="241"/>
                  </a:lnTo>
                  <a:lnTo>
                    <a:pt x="410" y="239"/>
                  </a:lnTo>
                  <a:lnTo>
                    <a:pt x="309" y="1359"/>
                  </a:lnTo>
                  <a:lnTo>
                    <a:pt x="4006" y="1280"/>
                  </a:lnTo>
                  <a:lnTo>
                    <a:pt x="4109" y="0"/>
                  </a:lnTo>
                  <a:lnTo>
                    <a:pt x="0" y="0"/>
                  </a:lnTo>
                  <a:lnTo>
                    <a:pt x="0" y="1919"/>
                  </a:lnTo>
                  <a:lnTo>
                    <a:pt x="0" y="1840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229" name="Line 41"/>
            <p:cNvSpPr/>
            <p:nvPr/>
          </p:nvSpPr>
          <p:spPr>
            <a:xfrm>
              <a:off x="8687520" y="1331640"/>
              <a:ext cx="22176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42"/>
            <p:cNvSpPr/>
            <p:nvPr/>
          </p:nvSpPr>
          <p:spPr>
            <a:xfrm>
              <a:off x="8169840" y="2051280"/>
              <a:ext cx="1850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43"/>
            <p:cNvSpPr/>
            <p:nvPr/>
          </p:nvSpPr>
          <p:spPr>
            <a:xfrm flipV="1">
              <a:off x="9426960" y="1792080"/>
              <a:ext cx="0" cy="11520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TextShape 44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TextShape 45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TextShape 46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5" name="TextShape 47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6" name="TextShape 48"/>
          <p:cNvSpPr txBox="1"/>
          <p:nvPr/>
        </p:nvSpPr>
        <p:spPr>
          <a:xfrm>
            <a:off x="5443200" y="3312000"/>
            <a:ext cx="1792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TextShape 49"/>
          <p:cNvSpPr txBox="1"/>
          <p:nvPr/>
        </p:nvSpPr>
        <p:spPr>
          <a:xfrm>
            <a:off x="5040000" y="3672000"/>
            <a:ext cx="2520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8" name="CustomShape 50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51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8351640" y="3600000"/>
            <a:ext cx="972360" cy="576000"/>
          </a:xfrm>
          <a:prstGeom prst="rect">
            <a:avLst/>
          </a:prstGeom>
          <a:ln>
            <a:noFill/>
          </a:ln>
        </p:spPr>
      </p:pic>
      <p:sp>
        <p:nvSpPr>
          <p:cNvPr id="241" name="CustomShape 52"/>
          <p:cNvSpPr/>
          <p:nvPr/>
        </p:nvSpPr>
        <p:spPr>
          <a:xfrm rot="5403000">
            <a:off x="8693280" y="3040920"/>
            <a:ext cx="396000" cy="361080"/>
          </a:xfrm>
          <a:custGeom>
            <a:avLst/>
            <a:gdLst/>
            <a:ahLst/>
            <a:rect l="0" t="0" r="r" b="b"/>
            <a:pathLst>
              <a:path w="1102" h="1005">
                <a:moveTo>
                  <a:pt x="1101" y="323"/>
                </a:moveTo>
                <a:lnTo>
                  <a:pt x="550" y="324"/>
                </a:lnTo>
                <a:lnTo>
                  <a:pt x="549" y="0"/>
                </a:lnTo>
                <a:lnTo>
                  <a:pt x="0" y="503"/>
                </a:lnTo>
                <a:lnTo>
                  <a:pt x="551" y="1004"/>
                </a:lnTo>
                <a:lnTo>
                  <a:pt x="550" y="679"/>
                </a:lnTo>
                <a:lnTo>
                  <a:pt x="1101" y="678"/>
                </a:lnTo>
                <a:lnTo>
                  <a:pt x="1101" y="323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7560000" y="792000"/>
            <a:ext cx="2520000" cy="4878000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6" name="Group 5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247" name="CustomShape 6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7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9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0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1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Freeform 12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254" name="Group 13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255" name="CustomShape 14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5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7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8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9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Freeform 20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5" y="0"/>
                  </a:moveTo>
                  <a:cubicBezTo>
                    <a:pt x="323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5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262" name="Group 21"/>
          <p:cNvGrpSpPr/>
          <p:nvPr/>
        </p:nvGrpSpPr>
        <p:grpSpPr>
          <a:xfrm>
            <a:off x="5499720" y="1270080"/>
            <a:ext cx="1424520" cy="1753920"/>
            <a:chOff x="5499720" y="1270080"/>
            <a:chExt cx="1424520" cy="1753920"/>
          </a:xfrm>
        </p:grpSpPr>
        <p:sp>
          <p:nvSpPr>
            <p:cNvPr id="263" name="CustomShape 22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3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5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26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7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Freeform 28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5" y="0"/>
                  </a:moveTo>
                  <a:lnTo>
                    <a:pt x="3265" y="619"/>
                  </a:lnTo>
                  <a:lnTo>
                    <a:pt x="99" y="696"/>
                  </a:lnTo>
                  <a:lnTo>
                    <a:pt x="198" y="1469"/>
                  </a:lnTo>
                  <a:lnTo>
                    <a:pt x="3364" y="1469"/>
                  </a:lnTo>
                  <a:lnTo>
                    <a:pt x="3265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270" name="Freeform 29"/>
            <p:cNvSpPr/>
            <p:nvPr/>
          </p:nvSpPr>
          <p:spPr>
            <a:xfrm>
              <a:off x="5499720" y="1270080"/>
              <a:ext cx="1424880" cy="891360"/>
            </a:xfrm>
            <a:custGeom>
              <a:avLst/>
              <a:gdLst/>
              <a:ahLst/>
              <a:rect l="0" t="0" r="r" b="b"/>
              <a:pathLst>
                <a:path w="3958" h="2476">
                  <a:moveTo>
                    <a:pt x="0" y="2165"/>
                  </a:moveTo>
                  <a:cubicBezTo>
                    <a:pt x="3563" y="2011"/>
                    <a:pt x="3463" y="1856"/>
                    <a:pt x="3463" y="1856"/>
                  </a:cubicBezTo>
                  <a:lnTo>
                    <a:pt x="3464" y="231"/>
                  </a:lnTo>
                  <a:lnTo>
                    <a:pt x="396" y="232"/>
                  </a:lnTo>
                  <a:lnTo>
                    <a:pt x="297" y="1314"/>
                  </a:lnTo>
                  <a:lnTo>
                    <a:pt x="3858" y="1237"/>
                  </a:lnTo>
                  <a:lnTo>
                    <a:pt x="3957" y="0"/>
                  </a:lnTo>
                  <a:lnTo>
                    <a:pt x="0" y="0"/>
                  </a:lnTo>
                  <a:lnTo>
                    <a:pt x="0" y="1855"/>
                  </a:lnTo>
                  <a:lnTo>
                    <a:pt x="3463" y="2087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271" name="Line 30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31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32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" name="Group 33"/>
          <p:cNvGrpSpPr/>
          <p:nvPr/>
        </p:nvGrpSpPr>
        <p:grpSpPr>
          <a:xfrm>
            <a:off x="8132760" y="1245240"/>
            <a:ext cx="1479240" cy="1679760"/>
            <a:chOff x="8132760" y="1245240"/>
            <a:chExt cx="1479240" cy="1679760"/>
          </a:xfrm>
        </p:grpSpPr>
        <p:sp>
          <p:nvSpPr>
            <p:cNvPr id="275" name="CustomShape 34"/>
            <p:cNvSpPr/>
            <p:nvPr/>
          </p:nvSpPr>
          <p:spPr>
            <a:xfrm>
              <a:off x="8436600" y="14716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35"/>
            <p:cNvSpPr/>
            <p:nvPr/>
          </p:nvSpPr>
          <p:spPr>
            <a:xfrm>
              <a:off x="8436600" y="180324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36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37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38"/>
            <p:cNvSpPr/>
            <p:nvPr/>
          </p:nvSpPr>
          <p:spPr>
            <a:xfrm>
              <a:off x="8436600" y="2466720"/>
              <a:ext cx="81720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39"/>
            <p:cNvSpPr/>
            <p:nvPr/>
          </p:nvSpPr>
          <p:spPr>
            <a:xfrm>
              <a:off x="8436600" y="27982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Freeform 40"/>
            <p:cNvSpPr/>
            <p:nvPr/>
          </p:nvSpPr>
          <p:spPr>
            <a:xfrm>
              <a:off x="8132760" y="1245240"/>
              <a:ext cx="1479600" cy="806760"/>
            </a:xfrm>
            <a:custGeom>
              <a:avLst/>
              <a:gdLst/>
              <a:ahLst/>
              <a:rect l="0" t="0" r="r" b="b"/>
              <a:pathLst>
                <a:path w="4110" h="2241">
                  <a:moveTo>
                    <a:pt x="0" y="2240"/>
                  </a:moveTo>
                  <a:cubicBezTo>
                    <a:pt x="3698" y="2079"/>
                    <a:pt x="3595" y="1919"/>
                    <a:pt x="3595" y="1919"/>
                  </a:cubicBezTo>
                  <a:lnTo>
                    <a:pt x="3595" y="241"/>
                  </a:lnTo>
                  <a:lnTo>
                    <a:pt x="410" y="239"/>
                  </a:lnTo>
                  <a:lnTo>
                    <a:pt x="309" y="1359"/>
                  </a:lnTo>
                  <a:lnTo>
                    <a:pt x="4006" y="1280"/>
                  </a:lnTo>
                  <a:lnTo>
                    <a:pt x="4109" y="0"/>
                  </a:lnTo>
                  <a:lnTo>
                    <a:pt x="0" y="0"/>
                  </a:lnTo>
                  <a:lnTo>
                    <a:pt x="0" y="1919"/>
                  </a:lnTo>
                  <a:lnTo>
                    <a:pt x="0" y="1840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282" name="Line 41"/>
            <p:cNvSpPr/>
            <p:nvPr/>
          </p:nvSpPr>
          <p:spPr>
            <a:xfrm>
              <a:off x="8687520" y="1331640"/>
              <a:ext cx="22176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42"/>
            <p:cNvSpPr/>
            <p:nvPr/>
          </p:nvSpPr>
          <p:spPr>
            <a:xfrm>
              <a:off x="8169840" y="2051280"/>
              <a:ext cx="1850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43"/>
            <p:cNvSpPr/>
            <p:nvPr/>
          </p:nvSpPr>
          <p:spPr>
            <a:xfrm flipV="1">
              <a:off x="9426960" y="1792080"/>
              <a:ext cx="0" cy="11520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TextShape 44"/>
          <p:cNvSpPr txBox="1"/>
          <p:nvPr/>
        </p:nvSpPr>
        <p:spPr>
          <a:xfrm>
            <a:off x="7704000" y="4356000"/>
            <a:ext cx="225648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400" spc="-1" strike="noStrike">
                <a:solidFill>
                  <a:srgbClr val="5b36ed"/>
                </a:solidFill>
                <a:latin typeface="Arial"/>
              </a:rPr>
              <a:t>WebAssembly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8568000" y="3528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5"/>
          <p:cNvSpPr/>
          <p:nvPr/>
        </p:nvSpPr>
        <p:spPr>
          <a:xfrm rot="5403000">
            <a:off x="8693280" y="3040920"/>
            <a:ext cx="396000" cy="361080"/>
          </a:xfrm>
          <a:custGeom>
            <a:avLst/>
            <a:gdLst/>
            <a:ahLst/>
            <a:rect l="0" t="0" r="r" b="b"/>
            <a:pathLst>
              <a:path w="1102" h="1005">
                <a:moveTo>
                  <a:pt x="1101" y="323"/>
                </a:moveTo>
                <a:lnTo>
                  <a:pt x="550" y="324"/>
                </a:lnTo>
                <a:lnTo>
                  <a:pt x="549" y="0"/>
                </a:lnTo>
                <a:lnTo>
                  <a:pt x="0" y="503"/>
                </a:lnTo>
                <a:lnTo>
                  <a:pt x="551" y="1004"/>
                </a:lnTo>
                <a:lnTo>
                  <a:pt x="550" y="679"/>
                </a:lnTo>
                <a:lnTo>
                  <a:pt x="1101" y="678"/>
                </a:lnTo>
                <a:lnTo>
                  <a:pt x="1101" y="323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46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9" name="TextShape 47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0" name="TextShape 48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TextShape 49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2" name="TextShape 50"/>
          <p:cNvSpPr txBox="1"/>
          <p:nvPr/>
        </p:nvSpPr>
        <p:spPr>
          <a:xfrm>
            <a:off x="5443200" y="3312000"/>
            <a:ext cx="1792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3" name="TextShape 51"/>
          <p:cNvSpPr txBox="1"/>
          <p:nvPr/>
        </p:nvSpPr>
        <p:spPr>
          <a:xfrm>
            <a:off x="5040000" y="3672000"/>
            <a:ext cx="2520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very efficiently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 all browsers 2008)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4" name="TextShape 52"/>
          <p:cNvSpPr txBox="1"/>
          <p:nvPr/>
        </p:nvSpPr>
        <p:spPr>
          <a:xfrm>
            <a:off x="7482600" y="4753440"/>
            <a:ext cx="2597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highly efficiently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(MVP 2017)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5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2019-09-01T19:09:00Z</dcterms:created>
  <dc:creator/>
  <dc:description/>
  <dc:language>en-GB</dc:language>
  <cp:lastModifiedBy/>
  <dcterms:modified xsi:type="dcterms:W3CDTF">2019-09-15T12:43:38Z</dcterms:modified>
  <cp:revision>49</cp:revision>
  <dc:subject/>
  <dc:title/>
</cp:coreProperties>
</file>