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83" r:id="rId5"/>
    <p:sldId id="270" r:id="rId6"/>
    <p:sldId id="280" r:id="rId7"/>
    <p:sldId id="282" r:id="rId8"/>
    <p:sldId id="281" r:id="rId9"/>
    <p:sldId id="267" r:id="rId10"/>
    <p:sldId id="284" r:id="rId11"/>
    <p:sldId id="275" r:id="rId12"/>
    <p:sldId id="285" r:id="rId13"/>
    <p:sldId id="276" r:id="rId14"/>
    <p:sldId id="261" r:id="rId15"/>
    <p:sldId id="277" r:id="rId16"/>
    <p:sldId id="278" r:id="rId1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726" autoAdjust="0"/>
  </p:normalViewPr>
  <p:slideViewPr>
    <p:cSldViewPr>
      <p:cViewPr varScale="1">
        <p:scale>
          <a:sx n="41" d="100"/>
          <a:sy n="41" d="100"/>
        </p:scale>
        <p:origin x="-22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1382-5736-4E00-AFC9-41CE3C0A2083}" type="datetimeFigureOut">
              <a:rPr lang="da-DK" smtClean="0"/>
              <a:t>20-11-2019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0E9CA-EF79-4806-8B84-1942F5914B6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76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Bell states are four specific maximally entangled quantum states of two qubits. They are in a superposition of 0 and 1--that is, a linear combination of the two states. Their entanglement means the following:</a:t>
            </a:r>
          </a:p>
          <a:p>
            <a:endParaRPr lang="en-US" dirty="0" smtClean="0"/>
          </a:p>
          <a:p>
            <a:r>
              <a:rPr lang="en-US" dirty="0" smtClean="0"/>
              <a:t>The qubit held by Alice (subscript "A") can be 0 as well as 1. If Alice measured her qubit in the standard basis, the outcome would be perfectly random, either possibility 0 or 1 having probability 1/2. But if Bob (subscript "B") then measured his qubit, the outcome would be the same as the one Alice got. So, if Bob measured, he would also get a random outcome on first sight, but if Alice and Bob communicated, they would find out that, although their outcomes seemed random, they are perfectly correlated.</a:t>
            </a:r>
          </a:p>
          <a:p>
            <a:endParaRPr lang="en-US" dirty="0" smtClean="0"/>
          </a:p>
          <a:p>
            <a:r>
              <a:rPr lang="en-US" dirty="0" smtClean="0"/>
              <a:t>This perfect correlation at a distance is special: maybe the two particles "agreed" in advance, when the pair was created (before the qubits were separated), which outcome they would show in case of a measurement.</a:t>
            </a:r>
          </a:p>
          <a:p>
            <a:endParaRPr lang="en-US" dirty="0" smtClean="0"/>
          </a:p>
          <a:p>
            <a:r>
              <a:rPr lang="en-US" dirty="0" smtClean="0"/>
              <a:t>Hence, following Einstein, </a:t>
            </a:r>
            <a:r>
              <a:rPr lang="en-US" dirty="0" err="1" smtClean="0"/>
              <a:t>Podolsky</a:t>
            </a:r>
            <a:r>
              <a:rPr lang="en-US" dirty="0" smtClean="0"/>
              <a:t>, and Rosen in 1935 in their famous "EPR paper", there is something missing in the description of the qubit pair given above—namely this "agreement", called more formally a hidden variable.</a:t>
            </a:r>
          </a:p>
          <a:p>
            <a:endParaRPr lang="en-US" dirty="0" smtClean="0"/>
          </a:p>
          <a:p>
            <a:r>
              <a:rPr lang="en-US" dirty="0" smtClean="0"/>
              <a:t>Bell basis</a:t>
            </a:r>
          </a:p>
          <a:p>
            <a:r>
              <a:rPr lang="en-US" dirty="0" smtClean="0"/>
              <a:t>In his famous paper of 1964, John S. Bell showed by simple probability theory arguments that these correlations (the one for the 0,1 basis and the one for the +,- basis) cannot both be made perfect by the use of any "pre-agreement" stored in some hidden variables—but that quantum mechanics predicts perfect correlations. In a more formal and refined formulation known as the Bell-CHSH inequality, it is shown that a certain correlation measure cannot exceed the value 2 if one assumes that physics respects the constraints of local "hidden variable" theory (a sort of common-sense formulation of how information is conveyed), but certain systems permitted in quantum mechanics can attain values as high as {\</a:t>
            </a:r>
            <a:r>
              <a:rPr lang="en-US" dirty="0" err="1" smtClean="0"/>
              <a:t>displaystyle</a:t>
            </a:r>
            <a:r>
              <a:rPr lang="en-US" dirty="0" smtClean="0"/>
              <a:t> 2{\</a:t>
            </a:r>
            <a:r>
              <a:rPr lang="en-US" dirty="0" err="1" smtClean="0"/>
              <a:t>sqrt</a:t>
            </a:r>
            <a:r>
              <a:rPr lang="en-US" dirty="0" smtClean="0"/>
              <a:t> {2}}}2{\</a:t>
            </a:r>
            <a:r>
              <a:rPr lang="en-US" dirty="0" err="1" smtClean="0"/>
              <a:t>sqrt</a:t>
            </a:r>
            <a:r>
              <a:rPr lang="en-US" dirty="0" smtClean="0"/>
              <a:t> {2}}. Thus, quantum theory violates the Bell inequality and the idea of local "hidden variables."</a:t>
            </a:r>
          </a:p>
          <a:p>
            <a:endParaRPr lang="en-US" dirty="0" smtClean="0"/>
          </a:p>
          <a:p>
            <a:r>
              <a:rPr lang="en-US" dirty="0" smtClean="0"/>
              <a:t>Four specific two-qubit states with the maximal value of {\</a:t>
            </a:r>
            <a:r>
              <a:rPr lang="en-US" dirty="0" err="1" smtClean="0"/>
              <a:t>displaystyle</a:t>
            </a:r>
            <a:r>
              <a:rPr lang="en-US" dirty="0" smtClean="0"/>
              <a:t> 2{\</a:t>
            </a:r>
            <a:r>
              <a:rPr lang="en-US" dirty="0" err="1" smtClean="0"/>
              <a:t>sqrt</a:t>
            </a:r>
            <a:r>
              <a:rPr lang="en-US" dirty="0" smtClean="0"/>
              <a:t> {2}}}2{\</a:t>
            </a:r>
            <a:r>
              <a:rPr lang="en-US" dirty="0" err="1" smtClean="0"/>
              <a:t>sqrt</a:t>
            </a:r>
            <a:r>
              <a:rPr lang="en-US" dirty="0" smtClean="0"/>
              <a:t> {2}} are designated as "Bell states". They are known as the four maximally entangled two-qubit Bell states, and they form a maximally entangled basis, known as the Bell basis, of the four-dimensional Hilbert space for two qubits: [2]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842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Anyone who has read science fiction or watched it on television is familiar with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teleportation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—a device or process by which people can jet around the galaxy.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idea is that you get scanned somehow, turned into energy, then beamed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you want to go and rematerialized.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such a procedure is likely to remain in the realm of science fiction,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mechanics does allow us to do something almost as magical. It allows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 to send a quantum state from one place to another without that state traversing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space in between. Good thing Einstein wasn’t around to hear about this. If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entanglement itself made him feel “spooky,” then teleportation is sure to be making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him turn over in his grave.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teleportation seems to work almost by magic Einstein can breathe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sigh of relief because special relativity seems to step in to prevent faster than light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communication. To see how this works, let’s go through the basic formalism.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at hand is that Alice wants to transmit an unknown quantum state to Bob. Let’s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denote the state that Alice wants to send Bob by |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χ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state is a qubit:</a:t>
            </a:r>
          </a:p>
          <a:p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el-G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χ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l-G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|0 + </a:t>
            </a:r>
            <a:r>
              <a:rPr lang="el-G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|1 (10.1)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saying the state is unknown, we are saying we don’t necessarily know what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are. All we assume is that the state is normalized, so |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|2 +|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|2 =1. Teleportation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place in a series of steps. We begin by creating an entangled EPR pair.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775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we’ve decided that the first member of the pair belongs to Alice and the second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member of the pair belongs to Bob. Now Alice and Bob physically separate. Alice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decides that she wants to send the state (10.1) to Bob. She can do it by letting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 with her member of the EPR pair in (10.2).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775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step in the process is that Alice makes a measurement on both qubits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 possession. First, let’s rewrite the state so that the state is written in terms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measurement results on the first two qubits. These possible measurement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228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OF ENTANGLEMENT: TELEPORTATION AND SUPERDENSE CODING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are |00, | 01, | 10, and |11. So we can write (10.8) as 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416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this stage of the game special relativity surprisingly enters the game. Alice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to somehow tell Bob her measurement result, and she has to do it using a</a:t>
            </a:r>
          </a:p>
          <a:p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classical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communications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—a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telephone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radio </a:t>
            </a:r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something—some mechanism governed by the speed of light limit. It’s this necessary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that prevents Alice and Bob from faster than light communication. But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is maintained—Alice just calls Bob and for instances, says she got 01,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Bob applies his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 to obtain the state Alice wanted to send to Bob. Nothing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that state is communicated over the classical channel—Bob can obtain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they shared an entangled EPR pair of particles.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lesson here is that quantum information based communication can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characterized by two key aspects—local operations and classical communications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(LOCC). That is, each party has two tasks: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Performs local quantum mechanical (local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unitaries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operations on their respective</a:t>
            </a:r>
          </a:p>
          <a:p>
            <a:r>
              <a:rPr lang="da-DK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</a:t>
            </a:r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Uses classical communication to communicate measurement results.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classical communications is not used, then the state will appear totally random</a:t>
            </a:r>
          </a:p>
          <a:p>
            <a:r>
              <a:rPr lang="da-D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Bob.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9CA-EF79-4806-8B84-1942F5914B63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07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20-11-2019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20-11-2019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20-11-2019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20-11-2019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20-11-2019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20-11-2019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20-11-2019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20-11-2019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20-11-2019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20-11-2019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20-11-2019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20-11-2019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872208"/>
          </a:xfrm>
        </p:spPr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Quantum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smtClean="0">
                <a:solidFill>
                  <a:schemeClr val="accent6"/>
                </a:solidFill>
              </a:rPr>
              <a:t>7.10</a:t>
            </a:r>
            <a:r>
              <a:rPr lang="da-DK" dirty="0" smtClean="0">
                <a:solidFill>
                  <a:schemeClr val="accent6"/>
                </a:solidFill>
              </a:rPr>
              <a:t/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Quantum </a:t>
            </a:r>
            <a:r>
              <a:rPr lang="da-DK" dirty="0" err="1" smtClean="0">
                <a:solidFill>
                  <a:schemeClr val="accent6"/>
                </a:solidFill>
              </a:rPr>
              <a:t>Cirquits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4" name="AutoShape 2" descr="Billedresultat for two qub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96162" y="1800382"/>
            <a:ext cx="4159589" cy="55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4282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accent6"/>
                </a:solidFill>
              </a:rPr>
              <a:t>9:15 – </a:t>
            </a:r>
            <a:r>
              <a:rPr lang="da-DK" dirty="0" smtClean="0">
                <a:solidFill>
                  <a:schemeClr val="accent6"/>
                </a:solidFill>
              </a:rPr>
              <a:t>10:00 </a:t>
            </a: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r>
              <a:rPr lang="da-DK" dirty="0" smtClean="0">
                <a:solidFill>
                  <a:schemeClr val="accent6"/>
                </a:solidFill>
              </a:rPr>
              <a:t>  Step 1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Alice and Bob Share an Entangled Pair </a:t>
            </a:r>
            <a:r>
              <a:rPr lang="da-DK" dirty="0">
                <a:solidFill>
                  <a:srgbClr val="00B0F0"/>
                </a:solidFill>
              </a:rPr>
              <a:t>of </a:t>
            </a:r>
            <a:r>
              <a:rPr lang="da-DK" dirty="0" err="1">
                <a:solidFill>
                  <a:srgbClr val="00B0F0"/>
                </a:solidFill>
              </a:rPr>
              <a:t>Particles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4" y="3717032"/>
            <a:ext cx="861990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2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10:15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11:00 </a:t>
            </a:r>
            <a:r>
              <a:rPr lang="da-DK" dirty="0" err="1">
                <a:solidFill>
                  <a:schemeClr val="accent6"/>
                </a:solidFill>
              </a:rPr>
              <a:t>Teleportation</a:t>
            </a:r>
            <a:r>
              <a:rPr lang="da-DK" dirty="0">
                <a:solidFill>
                  <a:schemeClr val="accent6"/>
                </a:solidFill>
              </a:rPr>
              <a:t> Step </a:t>
            </a:r>
            <a:r>
              <a:rPr lang="da-DK" dirty="0" smtClean="0">
                <a:solidFill>
                  <a:schemeClr val="accent6"/>
                </a:solidFill>
              </a:rPr>
              <a:t>2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Alice Applies a CNOT Gate</a:t>
            </a:r>
            <a:r>
              <a:rPr lang="da-DK" dirty="0">
                <a:solidFill>
                  <a:srgbClr val="FFC000"/>
                </a:solidFill>
              </a:rPr>
              <a:t/>
            </a:r>
            <a:br>
              <a:rPr lang="da-DK" dirty="0">
                <a:solidFill>
                  <a:srgbClr val="FFC000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/>
            </a:r>
            <a:br>
              <a:rPr lang="da-DK" dirty="0" smtClean="0">
                <a:solidFill>
                  <a:schemeClr val="accent6"/>
                </a:solidFill>
              </a:rPr>
            </a:b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" y="2276872"/>
            <a:ext cx="9241535" cy="297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6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TP2 </a:t>
            </a:r>
            <a:r>
              <a:rPr lang="da-DK" dirty="0" err="1" smtClean="0"/>
              <a:t>continued</a:t>
            </a:r>
            <a:endParaRPr lang="da-DK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66" y="1600200"/>
            <a:ext cx="740386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4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11:15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11:45 </a:t>
            </a: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r>
              <a:rPr lang="da-DK" dirty="0" smtClean="0">
                <a:solidFill>
                  <a:schemeClr val="accent6"/>
                </a:solidFill>
              </a:rPr>
              <a:t> Step 3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Alice Applies a </a:t>
            </a:r>
            <a:r>
              <a:rPr lang="en-US" dirty="0" err="1">
                <a:solidFill>
                  <a:srgbClr val="C00000"/>
                </a:solidFill>
              </a:rPr>
              <a:t>Hadamard</a:t>
            </a:r>
            <a:r>
              <a:rPr lang="en-US" dirty="0">
                <a:solidFill>
                  <a:srgbClr val="C00000"/>
                </a:solidFill>
              </a:rPr>
              <a:t> Gate</a:t>
            </a:r>
            <a:r>
              <a:rPr lang="da-DK" dirty="0">
                <a:solidFill>
                  <a:srgbClr val="C00000"/>
                </a:solidFill>
              </a:rPr>
              <a:t/>
            </a:r>
            <a:br>
              <a:rPr lang="da-DK" dirty="0">
                <a:solidFill>
                  <a:srgbClr val="C00000"/>
                </a:solidFill>
              </a:rPr>
            </a:b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926490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1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>
                <a:solidFill>
                  <a:schemeClr val="accent6"/>
                </a:solidFill>
              </a:rPr>
              <a:t>11:45 – 	12:30	</a:t>
            </a:r>
            <a:r>
              <a:rPr lang="da-DK" smtClean="0">
                <a:solidFill>
                  <a:schemeClr val="accent6"/>
                </a:solidFill>
              </a:rPr>
              <a:t>Lunch &amp;/or </a:t>
            </a:r>
            <a:r>
              <a:rPr lang="da-DK" dirty="0" err="1" smtClean="0">
                <a:solidFill>
                  <a:schemeClr val="accent6"/>
                </a:solidFill>
              </a:rPr>
              <a:t>Free</a:t>
            </a:r>
            <a:r>
              <a:rPr lang="da-DK" dirty="0" smtClean="0">
                <a:solidFill>
                  <a:schemeClr val="accent6"/>
                </a:solidFill>
              </a:rPr>
              <a:t> for the rest of the </a:t>
            </a:r>
            <a:r>
              <a:rPr lang="da-DK" dirty="0" err="1" smtClean="0">
                <a:solidFill>
                  <a:schemeClr val="accent6"/>
                </a:solidFill>
              </a:rPr>
              <a:t>day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50" y="1484784"/>
            <a:ext cx="5258736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1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12:30 </a:t>
            </a:r>
            <a:r>
              <a:rPr lang="da-DK" dirty="0">
                <a:solidFill>
                  <a:schemeClr val="accent6"/>
                </a:solidFill>
              </a:rPr>
              <a:t>– 	</a:t>
            </a:r>
            <a:r>
              <a:rPr lang="da-DK" dirty="0" smtClean="0">
                <a:solidFill>
                  <a:schemeClr val="accent6"/>
                </a:solidFill>
              </a:rPr>
              <a:t>13:15 </a:t>
            </a: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r>
              <a:rPr lang="da-DK" dirty="0" smtClean="0">
                <a:solidFill>
                  <a:schemeClr val="accent6"/>
                </a:solidFill>
              </a:rPr>
              <a:t> Step 4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>
                <a:solidFill>
                  <a:srgbClr val="FF0000"/>
                </a:solidFill>
              </a:rPr>
              <a:t>Alice Measures Her Pair</a:t>
            </a:r>
            <a:br>
              <a:rPr lang="da-DK" dirty="0">
                <a:solidFill>
                  <a:srgbClr val="FF0000"/>
                </a:solidFill>
              </a:rPr>
            </a:b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083088"/>
            <a:ext cx="8040136" cy="577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82354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13:30 </a:t>
            </a:r>
            <a:r>
              <a:rPr lang="da-DK" dirty="0">
                <a:solidFill>
                  <a:schemeClr val="accent6"/>
                </a:solidFill>
              </a:rPr>
              <a:t>– </a:t>
            </a:r>
            <a:r>
              <a:rPr lang="da-DK" dirty="0" smtClean="0">
                <a:solidFill>
                  <a:schemeClr val="accent6"/>
                </a:solidFill>
              </a:rPr>
              <a:t>14:00 </a:t>
            </a: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r>
              <a:rPr lang="da-DK" dirty="0" smtClean="0">
                <a:solidFill>
                  <a:schemeClr val="accent6"/>
                </a:solidFill>
              </a:rPr>
              <a:t> Step 5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>
                <a:solidFill>
                  <a:srgbClr val="002060"/>
                </a:solidFill>
              </a:rPr>
              <a:t>Alice Contacts Bob on </a:t>
            </a:r>
            <a:r>
              <a:rPr lang="da-DK" dirty="0" smtClean="0">
                <a:solidFill>
                  <a:srgbClr val="002060"/>
                </a:solidFill>
              </a:rPr>
              <a:t>a </a:t>
            </a:r>
            <a:r>
              <a:rPr lang="da-DK" dirty="0" err="1" smtClean="0">
                <a:solidFill>
                  <a:srgbClr val="002060"/>
                </a:solidFill>
              </a:rPr>
              <a:t>Classical</a:t>
            </a:r>
            <a:r>
              <a:rPr lang="da-DK" dirty="0" smtClean="0">
                <a:solidFill>
                  <a:srgbClr val="002060"/>
                </a:solidFill>
              </a:rPr>
              <a:t> Communications </a:t>
            </a:r>
            <a:r>
              <a:rPr lang="en-US" dirty="0" smtClean="0">
                <a:solidFill>
                  <a:srgbClr val="002060"/>
                </a:solidFill>
              </a:rPr>
              <a:t>Channel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dirty="0" smtClean="0">
                <a:solidFill>
                  <a:srgbClr val="002060"/>
                </a:solidFill>
              </a:rPr>
              <a:t>Tells Him </a:t>
            </a:r>
            <a:r>
              <a:rPr lang="en-US" dirty="0">
                <a:solidFill>
                  <a:srgbClr val="002060"/>
                </a:solidFill>
              </a:rPr>
              <a:t>Her 	</a:t>
            </a:r>
            <a:r>
              <a:rPr lang="en-US" dirty="0" smtClean="0">
                <a:solidFill>
                  <a:srgbClr val="002060"/>
                </a:solidFill>
              </a:rPr>
              <a:t>Measurement </a:t>
            </a:r>
            <a:r>
              <a:rPr lang="en-US" dirty="0">
                <a:solidFill>
                  <a:srgbClr val="002060"/>
                </a:solidFill>
              </a:rPr>
              <a:t>Result</a:t>
            </a:r>
            <a:r>
              <a:rPr lang="da-DK" dirty="0">
                <a:solidFill>
                  <a:srgbClr val="002060"/>
                </a:solidFill>
              </a:rPr>
              <a:t/>
            </a:r>
            <a:br>
              <a:rPr lang="da-DK" dirty="0">
                <a:solidFill>
                  <a:srgbClr val="002060"/>
                </a:solidFill>
              </a:rPr>
            </a:b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780928"/>
            <a:ext cx="8579296" cy="33452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• Performs local quantum mechanical (local </a:t>
            </a:r>
            <a:r>
              <a:rPr lang="en-US" dirty="0" err="1"/>
              <a:t>unitaries</a:t>
            </a:r>
            <a:r>
              <a:rPr lang="en-US" dirty="0"/>
              <a:t>) operations on their respective</a:t>
            </a:r>
          </a:p>
          <a:p>
            <a:r>
              <a:rPr lang="da-DK" dirty="0" err="1"/>
              <a:t>states</a:t>
            </a:r>
            <a:r>
              <a:rPr lang="da-DK" dirty="0"/>
              <a:t>.</a:t>
            </a:r>
          </a:p>
          <a:p>
            <a:r>
              <a:rPr lang="en-US" dirty="0"/>
              <a:t>• Uses classical communication to communicate measurement results.</a:t>
            </a:r>
          </a:p>
          <a:p>
            <a:r>
              <a:rPr lang="en-US" dirty="0"/>
              <a:t>If classical communications is not used, then the state will appear totally random</a:t>
            </a:r>
          </a:p>
          <a:p>
            <a:r>
              <a:rPr lang="da-DK" dirty="0"/>
              <a:t>to Bob</a:t>
            </a:r>
            <a:r>
              <a:rPr lang="da-DK" dirty="0" smtClean="0"/>
              <a:t>.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BUT </a:t>
            </a:r>
            <a:r>
              <a:rPr lang="da-DK" dirty="0" err="1" smtClean="0">
                <a:solidFill>
                  <a:srgbClr val="FF0000"/>
                </a:solidFill>
              </a:rPr>
              <a:t>hoow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will</a:t>
            </a:r>
            <a:r>
              <a:rPr lang="da-DK" dirty="0" smtClean="0">
                <a:solidFill>
                  <a:srgbClr val="FF0000"/>
                </a:solidFill>
              </a:rPr>
              <a:t>  You  do  </a:t>
            </a:r>
            <a:r>
              <a:rPr lang="da-DK" dirty="0" err="1" smtClean="0">
                <a:solidFill>
                  <a:srgbClr val="FF0000"/>
                </a:solidFill>
              </a:rPr>
              <a:t>this</a:t>
            </a:r>
            <a:r>
              <a:rPr lang="da-DK" dirty="0" smtClean="0">
                <a:solidFill>
                  <a:srgbClr val="FF0000"/>
                </a:solidFill>
              </a:rPr>
              <a:t>  for the  time </a:t>
            </a:r>
            <a:r>
              <a:rPr lang="da-DK" dirty="0" err="1" smtClean="0">
                <a:solidFill>
                  <a:srgbClr val="FF0000"/>
                </a:solidFill>
              </a:rPr>
              <a:t>being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programmatabibly</a:t>
            </a:r>
            <a:r>
              <a:rPr lang="da-DK" dirty="0" smtClean="0">
                <a:solidFill>
                  <a:srgbClr val="FF0000"/>
                </a:solidFill>
              </a:rPr>
              <a:t> ?</a:t>
            </a:r>
            <a:endParaRPr 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Agenda for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6.9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err="1" smtClean="0">
                <a:solidFill>
                  <a:schemeClr val="accent6"/>
                </a:solidFill>
              </a:rPr>
              <a:t>Recap</a:t>
            </a:r>
            <a:r>
              <a:rPr lang="da-DK" dirty="0" smtClean="0">
                <a:solidFill>
                  <a:schemeClr val="accent6"/>
                </a:solidFill>
              </a:rPr>
              <a:t> of </a:t>
            </a: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569371"/>
          </a:xfrm>
        </p:spPr>
        <p:txBody>
          <a:bodyPr>
            <a:normAutofit fontScale="85000" lnSpcReduction="20000"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8:30 – 	9:00 		RECAP of Bell </a:t>
            </a:r>
            <a:r>
              <a:rPr lang="da-DK" dirty="0" err="1" smtClean="0">
                <a:solidFill>
                  <a:srgbClr val="00B050"/>
                </a:solidFill>
              </a:rPr>
              <a:t>states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F0"/>
                </a:solidFill>
              </a:rPr>
              <a:t>9:15 – 	10:00	TP1 	</a:t>
            </a:r>
            <a:r>
              <a:rPr lang="en-US" dirty="0" smtClean="0">
                <a:solidFill>
                  <a:srgbClr val="00B0F0"/>
                </a:solidFill>
              </a:rPr>
              <a:t>Alice </a:t>
            </a:r>
            <a:r>
              <a:rPr lang="en-US" dirty="0">
                <a:solidFill>
                  <a:srgbClr val="00B0F0"/>
                </a:solidFill>
              </a:rPr>
              <a:t>and Bob Share an </a:t>
            </a:r>
            <a:r>
              <a:rPr lang="en-US" dirty="0" smtClean="0">
                <a:solidFill>
                  <a:srgbClr val="00B0F0"/>
                </a:solidFill>
              </a:rPr>
              <a:t>						Entangled Pair </a:t>
            </a:r>
            <a:r>
              <a:rPr lang="da-DK" dirty="0" smtClean="0">
                <a:solidFill>
                  <a:srgbClr val="00B0F0"/>
                </a:solidFill>
              </a:rPr>
              <a:t>of </a:t>
            </a:r>
            <a:r>
              <a:rPr lang="da-DK" dirty="0" err="1">
                <a:solidFill>
                  <a:srgbClr val="00B0F0"/>
                </a:solidFill>
              </a:rPr>
              <a:t>Particles</a:t>
            </a:r>
            <a:endParaRPr lang="da-DK" dirty="0" smtClean="0">
              <a:solidFill>
                <a:srgbClr val="00B0F0"/>
              </a:solidFill>
            </a:endParaRPr>
          </a:p>
          <a:p>
            <a:r>
              <a:rPr lang="da-DK" dirty="0" smtClean="0">
                <a:solidFill>
                  <a:srgbClr val="FFC000"/>
                </a:solidFill>
              </a:rPr>
              <a:t>10:15 – 	11:00 TP2 	</a:t>
            </a:r>
            <a:r>
              <a:rPr lang="en-US" dirty="0" smtClean="0">
                <a:solidFill>
                  <a:srgbClr val="FFC000"/>
                </a:solidFill>
              </a:rPr>
              <a:t>Alice </a:t>
            </a:r>
            <a:r>
              <a:rPr lang="en-US" dirty="0">
                <a:solidFill>
                  <a:srgbClr val="FFC000"/>
                </a:solidFill>
              </a:rPr>
              <a:t>Applies a CNOT Gate</a:t>
            </a:r>
            <a:endParaRPr lang="da-DK" dirty="0" smtClean="0">
              <a:solidFill>
                <a:srgbClr val="FFC000"/>
              </a:solidFill>
            </a:endParaRPr>
          </a:p>
          <a:p>
            <a:r>
              <a:rPr lang="da-DK" dirty="0" smtClean="0">
                <a:solidFill>
                  <a:srgbClr val="C00000"/>
                </a:solidFill>
              </a:rPr>
              <a:t>11:00 – 	11:45 TP3 	</a:t>
            </a:r>
            <a:r>
              <a:rPr lang="en-US" dirty="0" smtClean="0">
                <a:solidFill>
                  <a:srgbClr val="C00000"/>
                </a:solidFill>
              </a:rPr>
              <a:t>Alice </a:t>
            </a:r>
            <a:r>
              <a:rPr lang="en-US" dirty="0">
                <a:solidFill>
                  <a:srgbClr val="C00000"/>
                </a:solidFill>
              </a:rPr>
              <a:t>Applies a </a:t>
            </a:r>
            <a:r>
              <a:rPr lang="en-US" dirty="0" err="1">
                <a:solidFill>
                  <a:srgbClr val="C00000"/>
                </a:solidFill>
              </a:rPr>
              <a:t>Hadamard</a:t>
            </a:r>
            <a:r>
              <a:rPr lang="en-US" dirty="0">
                <a:solidFill>
                  <a:srgbClr val="C00000"/>
                </a:solidFill>
              </a:rPr>
              <a:t> Gate</a:t>
            </a:r>
            <a:endParaRPr lang="da-DK" dirty="0" smtClean="0">
              <a:solidFill>
                <a:srgbClr val="C00000"/>
              </a:solidFill>
            </a:endParaRPr>
          </a:p>
          <a:p>
            <a:r>
              <a:rPr lang="da-DK" dirty="0" smtClean="0">
                <a:solidFill>
                  <a:srgbClr val="7030A0"/>
                </a:solidFill>
              </a:rPr>
              <a:t>11:45 – 	12:30		Lunch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12:30 – 	13:15 TP4</a:t>
            </a:r>
            <a:r>
              <a:rPr lang="da-DK" dirty="0">
                <a:solidFill>
                  <a:srgbClr val="FF0000"/>
                </a:solidFill>
              </a:rPr>
              <a:t>	</a:t>
            </a:r>
            <a:r>
              <a:rPr lang="da-DK" dirty="0" smtClean="0">
                <a:solidFill>
                  <a:srgbClr val="FF0000"/>
                </a:solidFill>
              </a:rPr>
              <a:t>Alice </a:t>
            </a:r>
            <a:r>
              <a:rPr lang="da-DK" dirty="0">
                <a:solidFill>
                  <a:srgbClr val="FF0000"/>
                </a:solidFill>
              </a:rPr>
              <a:t>Measures Her Pair</a:t>
            </a:r>
            <a:endParaRPr lang="da-DK" dirty="0" smtClean="0">
              <a:solidFill>
                <a:srgbClr val="FF0000"/>
              </a:solidFill>
            </a:endParaRPr>
          </a:p>
          <a:p>
            <a:r>
              <a:rPr lang="da-DK" dirty="0" smtClean="0">
                <a:solidFill>
                  <a:srgbClr val="002060"/>
                </a:solidFill>
              </a:rPr>
              <a:t>13:30 – 	14:00	TP5	Alice </a:t>
            </a:r>
            <a:r>
              <a:rPr lang="da-DK" dirty="0">
                <a:solidFill>
                  <a:srgbClr val="002060"/>
                </a:solidFill>
              </a:rPr>
              <a:t>Contacts Bob on a </a:t>
            </a:r>
            <a:r>
              <a:rPr lang="da-DK" dirty="0" smtClean="0">
                <a:solidFill>
                  <a:srgbClr val="002060"/>
                </a:solidFill>
              </a:rPr>
              <a:t>						</a:t>
            </a:r>
            <a:r>
              <a:rPr lang="da-DK" dirty="0" err="1" smtClean="0">
                <a:solidFill>
                  <a:srgbClr val="002060"/>
                </a:solidFill>
              </a:rPr>
              <a:t>Classical</a:t>
            </a:r>
            <a:r>
              <a:rPr lang="da-DK" dirty="0" smtClean="0">
                <a:solidFill>
                  <a:srgbClr val="002060"/>
                </a:solidFill>
              </a:rPr>
              <a:t> </a:t>
            </a:r>
            <a:r>
              <a:rPr lang="da-DK" dirty="0">
                <a:solidFill>
                  <a:srgbClr val="002060"/>
                </a:solidFill>
              </a:rPr>
              <a:t>Communications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			Channel </a:t>
            </a:r>
            <a:r>
              <a:rPr lang="en-US" dirty="0">
                <a:solidFill>
                  <a:srgbClr val="002060"/>
                </a:solidFill>
              </a:rPr>
              <a:t>and Tells Him Her </a:t>
            </a:r>
            <a:r>
              <a:rPr lang="en-US" dirty="0" smtClean="0">
                <a:solidFill>
                  <a:srgbClr val="002060"/>
                </a:solidFill>
              </a:rPr>
              <a:t>					Measurement </a:t>
            </a:r>
            <a:r>
              <a:rPr lang="en-US" dirty="0">
                <a:solidFill>
                  <a:srgbClr val="002060"/>
                </a:solidFill>
              </a:rPr>
              <a:t>Result</a:t>
            </a:r>
            <a:endParaRPr lang="da-D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5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8:30 – </a:t>
            </a:r>
            <a:r>
              <a:rPr lang="da-DK" dirty="0" smtClean="0">
                <a:solidFill>
                  <a:schemeClr val="accent6"/>
                </a:solidFill>
              </a:rPr>
              <a:t>9:00 RECAP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/>
              <a:t>of the 4 Bell states from the board</a:t>
            </a:r>
            <a:endParaRPr lang="da-DK" dirty="0" smtClean="0">
              <a:solidFill>
                <a:srgbClr val="00B0F0"/>
              </a:solidFill>
            </a:endParaRPr>
          </a:p>
          <a:p>
            <a:r>
              <a:rPr lang="da-DK" dirty="0" smtClean="0">
                <a:solidFill>
                  <a:srgbClr val="00B0F0"/>
                </a:solidFill>
              </a:rPr>
              <a:t>Video </a:t>
            </a:r>
            <a:r>
              <a:rPr lang="da-DK" dirty="0">
                <a:solidFill>
                  <a:srgbClr val="00B0F0"/>
                </a:solidFill>
              </a:rPr>
              <a:t>6.2 </a:t>
            </a:r>
            <a:r>
              <a:rPr lang="da-DK" dirty="0" smtClean="0">
                <a:solidFill>
                  <a:srgbClr val="00B0F0"/>
                </a:solidFill>
              </a:rPr>
              <a:t>Bell-State</a:t>
            </a:r>
          </a:p>
          <a:p>
            <a:r>
              <a:rPr lang="da-DK" dirty="0" smtClean="0">
                <a:solidFill>
                  <a:srgbClr val="00B0F0"/>
                </a:solidFill>
              </a:rPr>
              <a:t>X, Y and  Z gates, </a:t>
            </a:r>
            <a:r>
              <a:rPr lang="da-DK" dirty="0" err="1" smtClean="0">
                <a:solidFill>
                  <a:srgbClr val="00B0F0"/>
                </a:solidFill>
              </a:rPr>
              <a:t>what</a:t>
            </a:r>
            <a:r>
              <a:rPr lang="da-DK" dirty="0" smtClean="0">
                <a:solidFill>
                  <a:srgbClr val="00B0F0"/>
                </a:solidFill>
              </a:rPr>
              <a:t> are </a:t>
            </a:r>
            <a:r>
              <a:rPr lang="da-DK" dirty="0" err="1" smtClean="0">
                <a:solidFill>
                  <a:srgbClr val="00B0F0"/>
                </a:solidFill>
              </a:rPr>
              <a:t>they</a:t>
            </a:r>
            <a:r>
              <a:rPr lang="da-DK" dirty="0" smtClean="0">
                <a:solidFill>
                  <a:srgbClr val="00B0F0"/>
                </a:solidFill>
              </a:rPr>
              <a:t> </a:t>
            </a:r>
            <a:r>
              <a:rPr lang="da-DK" dirty="0" err="1" smtClean="0">
                <a:solidFill>
                  <a:srgbClr val="00B0F0"/>
                </a:solidFill>
              </a:rPr>
              <a:t>actual</a:t>
            </a:r>
            <a:r>
              <a:rPr lang="da-DK" dirty="0" smtClean="0">
                <a:solidFill>
                  <a:srgbClr val="00B0F0"/>
                </a:solidFill>
              </a:rPr>
              <a:t> </a:t>
            </a:r>
            <a:r>
              <a:rPr lang="da-DK" dirty="0" err="1" smtClean="0">
                <a:solidFill>
                  <a:srgbClr val="00B0F0"/>
                </a:solidFill>
              </a:rPr>
              <a:t>doing</a:t>
            </a:r>
            <a:r>
              <a:rPr lang="da-DK" dirty="0" smtClean="0">
                <a:solidFill>
                  <a:srgbClr val="00B0F0"/>
                </a:solidFill>
              </a:rPr>
              <a:t> and </a:t>
            </a:r>
            <a:r>
              <a:rPr lang="da-DK" dirty="0" err="1" smtClean="0">
                <a:solidFill>
                  <a:srgbClr val="00B0F0"/>
                </a:solidFill>
              </a:rPr>
              <a:t>how</a:t>
            </a:r>
            <a:r>
              <a:rPr lang="da-DK" dirty="0" smtClean="0">
                <a:solidFill>
                  <a:srgbClr val="00B0F0"/>
                </a:solidFill>
              </a:rPr>
              <a:t> can the </a:t>
            </a:r>
            <a:r>
              <a:rPr lang="da-DK" dirty="0" err="1" smtClean="0">
                <a:solidFill>
                  <a:srgbClr val="00B0F0"/>
                </a:solidFill>
              </a:rPr>
              <a:t>be</a:t>
            </a:r>
            <a:r>
              <a:rPr lang="da-DK" dirty="0" smtClean="0">
                <a:solidFill>
                  <a:srgbClr val="00B0F0"/>
                </a:solidFill>
              </a:rPr>
              <a:t> </a:t>
            </a:r>
            <a:r>
              <a:rPr lang="da-DK" dirty="0" err="1" smtClean="0">
                <a:solidFill>
                  <a:srgbClr val="00B0F0"/>
                </a:solidFill>
              </a:rPr>
              <a:t>used</a:t>
            </a:r>
            <a:endParaRPr lang="da-DK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A </a:t>
            </a:r>
            <a:r>
              <a:rPr lang="da-DK" dirty="0" err="1" smtClean="0">
                <a:solidFill>
                  <a:schemeClr val="accent6"/>
                </a:solidFill>
              </a:rPr>
              <a:t>grahical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presentation</a:t>
            </a:r>
            <a:r>
              <a:rPr lang="da-DK" dirty="0" smtClean="0">
                <a:solidFill>
                  <a:schemeClr val="accent6"/>
                </a:solidFill>
              </a:rPr>
              <a:t> on </a:t>
            </a:r>
            <a:r>
              <a:rPr lang="da-DK" dirty="0" err="1" smtClean="0">
                <a:solidFill>
                  <a:schemeClr val="accent6"/>
                </a:solidFill>
              </a:rPr>
              <a:t>how</a:t>
            </a:r>
            <a:r>
              <a:rPr lang="da-DK" dirty="0" smtClean="0">
                <a:solidFill>
                  <a:schemeClr val="accent6"/>
                </a:solidFill>
              </a:rPr>
              <a:t> to </a:t>
            </a:r>
            <a:r>
              <a:rPr lang="da-DK" dirty="0" err="1" smtClean="0">
                <a:solidFill>
                  <a:schemeClr val="accent6"/>
                </a:solidFill>
              </a:rPr>
              <a:t>realize</a:t>
            </a:r>
            <a:r>
              <a:rPr lang="da-DK" dirty="0" smtClean="0">
                <a:solidFill>
                  <a:schemeClr val="accent6"/>
                </a:solidFill>
              </a:rPr>
              <a:t> a ”Bell </a:t>
            </a:r>
            <a:r>
              <a:rPr lang="da-DK" dirty="0" err="1" smtClean="0">
                <a:solidFill>
                  <a:schemeClr val="accent6"/>
                </a:solidFill>
              </a:rPr>
              <a:t>state</a:t>
            </a:r>
            <a:r>
              <a:rPr lang="da-DK" dirty="0" smtClean="0">
                <a:solidFill>
                  <a:schemeClr val="accent6"/>
                </a:solidFill>
              </a:rPr>
              <a:t>”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Show a </a:t>
            </a:r>
            <a:r>
              <a:rPr lang="da-DK" dirty="0" err="1" smtClean="0"/>
              <a:t>grahical</a:t>
            </a:r>
            <a:r>
              <a:rPr lang="da-DK" dirty="0" smtClean="0"/>
              <a:t> </a:t>
            </a:r>
            <a:r>
              <a:rPr lang="da-DK" dirty="0" err="1" smtClean="0"/>
              <a:t>presentation</a:t>
            </a:r>
            <a:r>
              <a:rPr lang="da-DK" dirty="0" smtClean="0"/>
              <a:t> on </a:t>
            </a:r>
            <a:r>
              <a:rPr lang="da-DK" dirty="0" err="1" smtClean="0"/>
              <a:t>how</a:t>
            </a:r>
            <a:r>
              <a:rPr lang="da-DK" dirty="0" smtClean="0"/>
              <a:t> a </a:t>
            </a:r>
            <a:r>
              <a:rPr lang="da-DK" dirty="0" err="1" smtClean="0"/>
              <a:t>entangled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by a </a:t>
            </a:r>
            <a:r>
              <a:rPr lang="da-DK" dirty="0" err="1" smtClean="0"/>
              <a:t>Hadamard</a:t>
            </a:r>
            <a:r>
              <a:rPr lang="da-DK" dirty="0" smtClean="0"/>
              <a:t> and a CNOT gate. </a:t>
            </a:r>
            <a:endParaRPr lang="da-DK" dirty="0"/>
          </a:p>
        </p:txBody>
      </p:sp>
      <p:pic>
        <p:nvPicPr>
          <p:cNvPr id="5124" name="Picture 4" descr="Billedresultat for entangled stat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40937"/>
            <a:ext cx="879997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accent6"/>
                </a:solidFill>
              </a:rPr>
              <a:t>Exercise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recaps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measurement</a:t>
            </a:r>
            <a:r>
              <a:rPr lang="da-DK" dirty="0" smtClean="0"/>
              <a:t> about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the X,Y and Z do as </a:t>
            </a:r>
            <a:r>
              <a:rPr lang="da-DK" b="1" i="1" dirty="0" smtClean="0"/>
              <a:t>OPERATORS</a:t>
            </a:r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68" y="2780928"/>
            <a:ext cx="492983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6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Pauli X-gate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3705"/>
            <a:ext cx="8229600" cy="291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9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Pauli Z-gate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22981"/>
            <a:ext cx="8229600" cy="208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7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Pauli Y-gate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9441"/>
            <a:ext cx="8229600" cy="166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1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4282"/>
          </a:xfrm>
        </p:spPr>
        <p:txBody>
          <a:bodyPr>
            <a:normAutofit fontScale="90000"/>
          </a:bodyPr>
          <a:lstStyle/>
          <a:p>
            <a:r>
              <a:rPr lang="da-DK" dirty="0">
                <a:solidFill>
                  <a:schemeClr val="accent6"/>
                </a:solidFill>
              </a:rPr>
              <a:t>9:15 – </a:t>
            </a:r>
            <a:r>
              <a:rPr lang="da-DK" dirty="0" smtClean="0">
                <a:solidFill>
                  <a:schemeClr val="accent6"/>
                </a:solidFill>
              </a:rPr>
              <a:t>10:00 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Intro to </a:t>
            </a:r>
            <a:r>
              <a:rPr lang="da-DK" dirty="0" err="1" smtClean="0">
                <a:solidFill>
                  <a:schemeClr val="accent6"/>
                </a:solidFill>
              </a:rPr>
              <a:t>Teleportation</a:t>
            </a:r>
            <a:r>
              <a:rPr lang="da-DK" dirty="0" smtClean="0">
                <a:solidFill>
                  <a:schemeClr val="accent6"/>
                </a:solidFill>
              </a:rPr>
              <a:t/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>
                <a:solidFill>
                  <a:srgbClr val="00B0F0"/>
                </a:solidFill>
              </a:rPr>
              <a:t/>
            </a:r>
            <a:br>
              <a:rPr lang="da-DK" dirty="0">
                <a:solidFill>
                  <a:srgbClr val="00B0F0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  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492896"/>
            <a:ext cx="8579296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en-US" dirty="0" smtClean="0"/>
              <a:t>. Let’s denote </a:t>
            </a:r>
            <a:r>
              <a:rPr lang="en-US" dirty="0"/>
              <a:t>the state that Alice wants to send Bob by |</a:t>
            </a:r>
            <a:r>
              <a:rPr lang="en-US" i="1" dirty="0" smtClean="0"/>
              <a:t>χ&gt;</a:t>
            </a:r>
            <a:r>
              <a:rPr lang="en-US" dirty="0" smtClean="0"/>
              <a:t>. </a:t>
            </a:r>
            <a:r>
              <a:rPr lang="en-US" dirty="0"/>
              <a:t>The state is a qubit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l-GR" dirty="0">
                <a:solidFill>
                  <a:srgbClr val="0070C0"/>
                </a:solidFill>
              </a:rPr>
              <a:t>|</a:t>
            </a:r>
            <a:r>
              <a:rPr lang="el-GR" i="1" dirty="0" smtClean="0">
                <a:solidFill>
                  <a:srgbClr val="0070C0"/>
                </a:solidFill>
              </a:rPr>
              <a:t>χ</a:t>
            </a:r>
            <a:r>
              <a:rPr lang="da-DK" i="1" dirty="0" smtClean="0">
                <a:solidFill>
                  <a:srgbClr val="0070C0"/>
                </a:solidFill>
              </a:rPr>
              <a:t>&gt;</a:t>
            </a:r>
            <a:r>
              <a:rPr lang="el-GR" dirty="0" smtClean="0">
                <a:solidFill>
                  <a:srgbClr val="0070C0"/>
                </a:solidFill>
              </a:rPr>
              <a:t> </a:t>
            </a:r>
            <a:r>
              <a:rPr lang="el-GR" dirty="0">
                <a:solidFill>
                  <a:srgbClr val="0070C0"/>
                </a:solidFill>
              </a:rPr>
              <a:t>= </a:t>
            </a:r>
            <a:r>
              <a:rPr lang="el-GR" i="1" dirty="0" smtClean="0">
                <a:solidFill>
                  <a:srgbClr val="0070C0"/>
                </a:solidFill>
              </a:rPr>
              <a:t>α</a:t>
            </a:r>
            <a:r>
              <a:rPr lang="el-GR" dirty="0" smtClean="0">
                <a:solidFill>
                  <a:srgbClr val="0070C0"/>
                </a:solidFill>
              </a:rPr>
              <a:t>|0</a:t>
            </a:r>
            <a:r>
              <a:rPr lang="da-DK" dirty="0" smtClean="0">
                <a:solidFill>
                  <a:srgbClr val="0070C0"/>
                </a:solidFill>
              </a:rPr>
              <a:t>&gt;</a:t>
            </a:r>
            <a:r>
              <a:rPr lang="el-GR" dirty="0" smtClean="0">
                <a:solidFill>
                  <a:srgbClr val="0070C0"/>
                </a:solidFill>
              </a:rPr>
              <a:t> </a:t>
            </a:r>
            <a:r>
              <a:rPr lang="el-GR" dirty="0">
                <a:solidFill>
                  <a:srgbClr val="0070C0"/>
                </a:solidFill>
              </a:rPr>
              <a:t>+ </a:t>
            </a:r>
            <a:r>
              <a:rPr lang="el-GR" i="1" dirty="0" smtClean="0">
                <a:solidFill>
                  <a:srgbClr val="0070C0"/>
                </a:solidFill>
              </a:rPr>
              <a:t>β</a:t>
            </a:r>
            <a:r>
              <a:rPr lang="el-GR" dirty="0" smtClean="0">
                <a:solidFill>
                  <a:srgbClr val="0070C0"/>
                </a:solidFill>
              </a:rPr>
              <a:t>|1</a:t>
            </a:r>
            <a:r>
              <a:rPr lang="da-DK" dirty="0" smtClean="0">
                <a:solidFill>
                  <a:srgbClr val="0070C0"/>
                </a:solidFill>
              </a:rPr>
              <a:t>&gt;        </a:t>
            </a:r>
            <a:r>
              <a:rPr lang="el-GR" dirty="0" smtClean="0">
                <a:solidFill>
                  <a:srgbClr val="0070C0"/>
                </a:solidFill>
              </a:rPr>
              <a:t> </a:t>
            </a:r>
            <a:r>
              <a:rPr lang="el-GR" dirty="0">
                <a:solidFill>
                  <a:srgbClr val="0070C0"/>
                </a:solidFill>
              </a:rPr>
              <a:t>(10.1)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5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9381</TotalTime>
  <Words>1292</Words>
  <Application>Microsoft Office PowerPoint</Application>
  <PresentationFormat>Skærmshow (4:3)</PresentationFormat>
  <Paragraphs>108</Paragraphs>
  <Slides>16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16</vt:i4>
      </vt:variant>
    </vt:vector>
  </HeadingPairs>
  <TitlesOfParts>
    <vt:vector size="17" baseType="lpstr">
      <vt:lpstr>Kontortema</vt:lpstr>
      <vt:lpstr>Quantum Lecture 7.10 Quantum Cirquits</vt:lpstr>
      <vt:lpstr>Agenda for Lecture 6.9 Recap of Teleportation</vt:lpstr>
      <vt:lpstr>8:30 – 9:00 RECAP</vt:lpstr>
      <vt:lpstr>A grahical presentation on how to realize a ”Bell state”</vt:lpstr>
      <vt:lpstr>Exercise recaps</vt:lpstr>
      <vt:lpstr>Pauli X-gate</vt:lpstr>
      <vt:lpstr>Pauli Z-gate</vt:lpstr>
      <vt:lpstr>Pauli Y-gate</vt:lpstr>
      <vt:lpstr>9:15 – 10:00  Intro to Teleportation    </vt:lpstr>
      <vt:lpstr>9:15 – 10:00 Teleportation  Step 1 Alice and Bob Share an Entangled Pair of Particles </vt:lpstr>
      <vt:lpstr>10:15 –  11:00 Teleportation Step 2 Alice Applies a CNOT Gate  </vt:lpstr>
      <vt:lpstr>TP2 continued</vt:lpstr>
      <vt:lpstr>11:15 –  11:45 Teleportation Step 3 Alice Applies a Hadamard Gate </vt:lpstr>
      <vt:lpstr>11:45 –  12:30 Lunch &amp;/or Free for the rest of the day</vt:lpstr>
      <vt:lpstr>12:30 –  13:15 Teleportation Step 4 Alice Measures Her Pair </vt:lpstr>
      <vt:lpstr>13:30 – 14:00 Teleportation Step 5 Alice Contacts Bob on a Classical Communications Channel and Tells Him Her  Measurement Result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Lecture 3</dc:title>
  <dc:creator>Tom</dc:creator>
  <cp:lastModifiedBy>toms</cp:lastModifiedBy>
  <cp:revision>114</cp:revision>
  <dcterms:created xsi:type="dcterms:W3CDTF">2019-09-16T09:10:35Z</dcterms:created>
  <dcterms:modified xsi:type="dcterms:W3CDTF">2019-11-20T16:23:46Z</dcterms:modified>
</cp:coreProperties>
</file>