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64" r:id="rId4"/>
    <p:sldId id="280"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59" autoAdjust="0"/>
  </p:normalViewPr>
  <p:slideViewPr>
    <p:cSldViewPr>
      <p:cViewPr>
        <p:scale>
          <a:sx n="57" d="100"/>
          <a:sy n="57" d="100"/>
        </p:scale>
        <p:origin x="-1746" y="-1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E19BF1-EA38-40C1-9491-FD4DEB08C3B4}" type="datetimeFigureOut">
              <a:rPr lang="da-DK" smtClean="0"/>
              <a:pPr/>
              <a:t>10-09-2018</a:t>
            </a:fld>
            <a:endParaRPr lang="da-DK"/>
          </a:p>
        </p:txBody>
      </p:sp>
      <p:sp>
        <p:nvSpPr>
          <p:cNvPr id="4" name="Pladsholder til sidefod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5" name="Pladsholder til dias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0FF55A-1019-42A0-B1DF-921FA6B8710A}" type="slidenum">
              <a:rPr lang="da-DK" smtClean="0"/>
              <a:pPr/>
              <a:t>‹nr.›</a:t>
            </a:fld>
            <a:endParaRPr lang="da-DK"/>
          </a:p>
        </p:txBody>
      </p:sp>
    </p:spTree>
    <p:extLst>
      <p:ext uri="{BB962C8B-B14F-4D97-AF65-F5344CB8AC3E}">
        <p14:creationId xmlns:p14="http://schemas.microsoft.com/office/powerpoint/2010/main" val="1825742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D4A574-A8C4-4197-BE63-D020E8117C1A}" type="datetimeFigureOut">
              <a:rPr lang="da-DK" smtClean="0"/>
              <a:pPr/>
              <a:t>10-09-2018</a:t>
            </a:fld>
            <a:endParaRPr lang="da-DK"/>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01B273-0F94-4A94-B105-C266D488F473}" type="slidenum">
              <a:rPr lang="da-DK" smtClean="0"/>
              <a:pPr/>
              <a:t>‹nr.›</a:t>
            </a:fld>
            <a:endParaRPr lang="da-DK"/>
          </a:p>
        </p:txBody>
      </p:sp>
    </p:spTree>
    <p:extLst>
      <p:ext uri="{BB962C8B-B14F-4D97-AF65-F5344CB8AC3E}">
        <p14:creationId xmlns:p14="http://schemas.microsoft.com/office/powerpoint/2010/main" val="4197770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Margolus%E2%80%93Levitin_theorem"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Limits_of_computation#cite_note-4" TargetMode="External"/><Relationship Id="rId5" Type="http://schemas.openxmlformats.org/officeDocument/2006/relationships/hyperlink" Target="https://en.wikipedia.org/wiki/Limits_of_computation#cite_note-3" TargetMode="External"/><Relationship Id="rId4" Type="http://schemas.openxmlformats.org/officeDocument/2006/relationships/hyperlink" Target="https://en.wikipedia.org/wiki/Joul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baseline="0" dirty="0" smtClean="0"/>
              <a:t>60</a:t>
            </a:r>
          </a:p>
          <a:p>
            <a:endParaRPr lang="da-DK" dirty="0" smtClean="0"/>
          </a:p>
        </p:txBody>
      </p:sp>
      <p:sp>
        <p:nvSpPr>
          <p:cNvPr id="4" name="Pladsholder til diasnummer 3"/>
          <p:cNvSpPr>
            <a:spLocks noGrp="1"/>
          </p:cNvSpPr>
          <p:nvPr>
            <p:ph type="sldNum" sz="quarter" idx="10"/>
          </p:nvPr>
        </p:nvSpPr>
        <p:spPr/>
        <p:txBody>
          <a:bodyPr/>
          <a:lstStyle/>
          <a:p>
            <a:fld id="{EB01B273-0F94-4A94-B105-C266D488F473}" type="slidenum">
              <a:rPr lang="da-DK" smtClean="0"/>
              <a:pPr/>
              <a:t>1</a:t>
            </a:fld>
            <a:endParaRPr lang="da-D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10</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11</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12</a:t>
            </a:fld>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13</a:t>
            </a:fld>
            <a:endParaRPr lang="el-G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14</a:t>
            </a:fld>
            <a:endParaRPr lang="el-G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15</a:t>
            </a:fld>
            <a:endParaRPr lang="el-G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16</a:t>
            </a:fld>
            <a:endParaRPr lang="el-G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17</a:t>
            </a:fld>
            <a:endParaRPr lang="el-G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18</a:t>
            </a:fld>
            <a:endParaRPr lang="el-G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19</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smtClean="0"/>
              <a:t>60</a:t>
            </a:r>
          </a:p>
          <a:p>
            <a:endParaRPr lang="da-DK" dirty="0" smtClean="0"/>
          </a:p>
          <a:p>
            <a:endParaRPr lang="da-DK" dirty="0" smtClean="0"/>
          </a:p>
          <a:p>
            <a:r>
              <a:rPr lang="da-DK" dirty="0" smtClean="0"/>
              <a:t>Mohrs Law</a:t>
            </a:r>
          </a:p>
          <a:p>
            <a:endParaRPr lang="da-DK"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0" u="none" strike="noStrike" kern="1200" dirty="0" err="1" smtClean="0">
                <a:solidFill>
                  <a:schemeClr val="tx1"/>
                </a:solidFill>
                <a:effectLst/>
                <a:latin typeface="+mn-lt"/>
                <a:ea typeface="+mn-ea"/>
                <a:cs typeface="+mn-cs"/>
                <a:hlinkClick r:id="rId3" tooltip="Margolus–Levitin theorem"/>
              </a:rPr>
              <a:t>Margolus</a:t>
            </a:r>
            <a:r>
              <a:rPr lang="en-US" sz="1200" b="0" i="0" u="none" strike="noStrike" kern="1200" dirty="0" smtClean="0">
                <a:solidFill>
                  <a:schemeClr val="tx1"/>
                </a:solidFill>
                <a:effectLst/>
                <a:latin typeface="+mn-lt"/>
                <a:ea typeface="+mn-ea"/>
                <a:cs typeface="+mn-cs"/>
                <a:hlinkClick r:id="rId3" tooltip="Margolus–Levitin theorem"/>
              </a:rPr>
              <a:t>–Levitin theorem</a:t>
            </a:r>
            <a:r>
              <a:rPr lang="en-US" sz="1200" b="0" i="0" kern="1200" dirty="0" smtClean="0">
                <a:solidFill>
                  <a:schemeClr val="tx1"/>
                </a:solidFill>
                <a:effectLst/>
                <a:latin typeface="+mn-lt"/>
                <a:ea typeface="+mn-ea"/>
                <a:cs typeface="+mn-cs"/>
              </a:rPr>
              <a:t> sets a bound on the maximum computational speed per unit of energy: 6 × 10</a:t>
            </a:r>
            <a:r>
              <a:rPr lang="en-US" sz="1200" b="0" i="0" kern="1200" baseline="30000" dirty="0" smtClean="0">
                <a:solidFill>
                  <a:schemeClr val="tx1"/>
                </a:solidFill>
                <a:effectLst/>
                <a:latin typeface="+mn-lt"/>
                <a:ea typeface="+mn-ea"/>
                <a:cs typeface="+mn-cs"/>
              </a:rPr>
              <a:t>33</a:t>
            </a:r>
            <a:r>
              <a:rPr lang="en-US" sz="1200" b="0" i="0" kern="1200" dirty="0" smtClean="0">
                <a:solidFill>
                  <a:schemeClr val="tx1"/>
                </a:solidFill>
                <a:effectLst/>
                <a:latin typeface="+mn-lt"/>
                <a:ea typeface="+mn-ea"/>
                <a:cs typeface="+mn-cs"/>
              </a:rPr>
              <a:t> operations per second per </a:t>
            </a:r>
            <a:r>
              <a:rPr lang="en-US" sz="1200" b="0" i="0" u="none" strike="noStrike" kern="1200" dirty="0" smtClean="0">
                <a:solidFill>
                  <a:schemeClr val="tx1"/>
                </a:solidFill>
                <a:effectLst/>
                <a:latin typeface="+mn-lt"/>
                <a:ea typeface="+mn-ea"/>
                <a:cs typeface="+mn-cs"/>
                <a:hlinkClick r:id="rId4" tooltip="Joule"/>
              </a:rPr>
              <a:t>joule</a:t>
            </a:r>
            <a:r>
              <a:rPr lang="en-US" sz="1200" b="0" i="0" kern="1200" dirty="0" smtClean="0">
                <a:solidFill>
                  <a:schemeClr val="tx1"/>
                </a:solidFill>
                <a:effectLst/>
                <a:latin typeface="+mn-lt"/>
                <a:ea typeface="+mn-ea"/>
                <a:cs typeface="+mn-cs"/>
              </a:rPr>
              <a:t>. This bound, however, can be avoided if there is access to quantum memory. Computational algorithms can then be designed that require arbitrarily small amount of energy/time per one elementary computation step.</a:t>
            </a:r>
            <a:r>
              <a:rPr lang="en-US" sz="1200" b="0" i="0" u="none" strike="noStrike" kern="1200" baseline="30000" dirty="0" smtClean="0">
                <a:solidFill>
                  <a:schemeClr val="tx1"/>
                </a:solidFill>
                <a:effectLst/>
                <a:latin typeface="+mn-lt"/>
                <a:ea typeface="+mn-ea"/>
                <a:cs typeface="+mn-cs"/>
                <a:hlinkClick r:id="rId5"/>
              </a:rPr>
              <a:t>[3]</a:t>
            </a:r>
            <a:r>
              <a:rPr lang="en-US" sz="1200" b="0" i="0" u="none" strike="noStrike" kern="1200" baseline="30000" dirty="0" smtClean="0">
                <a:solidFill>
                  <a:schemeClr val="tx1"/>
                </a:solidFill>
                <a:effectLst/>
                <a:latin typeface="+mn-lt"/>
                <a:ea typeface="+mn-ea"/>
                <a:cs typeface="+mn-cs"/>
                <a:hlinkClick r:id="rId6"/>
              </a:rPr>
              <a:t>[4]</a:t>
            </a:r>
            <a:endParaRPr lang="en-US" sz="1200" b="0" i="0" kern="1200" dirty="0" smtClean="0">
              <a:solidFill>
                <a:schemeClr val="tx1"/>
              </a:solidFill>
              <a:effectLst/>
              <a:latin typeface="+mn-lt"/>
              <a:ea typeface="+mn-ea"/>
              <a:cs typeface="+mn-cs"/>
            </a:endParaRPr>
          </a:p>
          <a:p>
            <a:endParaRPr lang="da-DK" dirty="0" smtClean="0"/>
          </a:p>
          <a:p>
            <a:r>
              <a:rPr lang="da-DK" dirty="0" smtClean="0"/>
              <a:t>But </a:t>
            </a:r>
            <a:r>
              <a:rPr lang="da-DK" dirty="0" err="1" smtClean="0"/>
              <a:t>about</a:t>
            </a:r>
            <a:r>
              <a:rPr lang="da-DK" dirty="0" smtClean="0"/>
              <a:t> </a:t>
            </a:r>
            <a:r>
              <a:rPr lang="en-US" sz="1200" b="0" i="0" kern="1200" dirty="0" smtClean="0">
                <a:solidFill>
                  <a:schemeClr val="tx1"/>
                </a:solidFill>
                <a:effectLst/>
                <a:latin typeface="+mn-lt"/>
                <a:ea typeface="+mn-ea"/>
                <a:cs typeface="+mn-cs"/>
              </a:rPr>
              <a:t>6 × 10</a:t>
            </a:r>
            <a:r>
              <a:rPr lang="en-US" sz="1200" b="0" i="0" kern="1200" baseline="30000" dirty="0" smtClean="0">
                <a:solidFill>
                  <a:schemeClr val="tx1"/>
                </a:solidFill>
                <a:effectLst/>
                <a:latin typeface="+mn-lt"/>
                <a:ea typeface="+mn-ea"/>
                <a:cs typeface="+mn-cs"/>
              </a:rPr>
              <a:t>330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a:t>
            </a:r>
            <a:r>
              <a:rPr lang="en-US" sz="1200" b="0" i="0" kern="1200" baseline="0" dirty="0" smtClean="0">
                <a:solidFill>
                  <a:schemeClr val="tx1"/>
                </a:solidFill>
                <a:effectLst/>
                <a:latin typeface="+mn-lt"/>
                <a:ea typeface="+mn-ea"/>
                <a:cs typeface="+mn-cs"/>
              </a:rPr>
              <a:t> it possible or even higher  </a:t>
            </a:r>
            <a:endParaRPr lang="da-DK" dirty="0" smtClean="0"/>
          </a:p>
        </p:txBody>
      </p:sp>
      <p:sp>
        <p:nvSpPr>
          <p:cNvPr id="4" name="Pladsholder til diasnummer 3"/>
          <p:cNvSpPr>
            <a:spLocks noGrp="1"/>
          </p:cNvSpPr>
          <p:nvPr>
            <p:ph type="sldNum" sz="quarter" idx="10"/>
          </p:nvPr>
        </p:nvSpPr>
        <p:spPr/>
        <p:txBody>
          <a:bodyPr/>
          <a:lstStyle/>
          <a:p>
            <a:fld id="{EB01B273-0F94-4A94-B105-C266D488F473}" type="slidenum">
              <a:rPr lang="da-DK" smtClean="0"/>
              <a:pPr/>
              <a:t>2</a:t>
            </a:fld>
            <a:endParaRPr lang="da-D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20</a:t>
            </a:fld>
            <a:endParaRPr lang="el-G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21</a:t>
            </a:fld>
            <a:endParaRPr lang="el-G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22</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algn="l">
              <a:buFont typeface="Arial" pitchFamily="34" charset="0"/>
              <a:buChar char="•"/>
            </a:pPr>
            <a:r>
              <a:rPr lang="da-DK" dirty="0" smtClean="0"/>
              <a:t>60</a:t>
            </a:r>
            <a:endParaRPr lang="da-DK" dirty="0"/>
          </a:p>
        </p:txBody>
      </p:sp>
      <p:sp>
        <p:nvSpPr>
          <p:cNvPr id="4" name="Pladsholder til diasnummer 3"/>
          <p:cNvSpPr>
            <a:spLocks noGrp="1"/>
          </p:cNvSpPr>
          <p:nvPr>
            <p:ph type="sldNum" sz="quarter" idx="10"/>
          </p:nvPr>
        </p:nvSpPr>
        <p:spPr/>
        <p:txBody>
          <a:bodyPr/>
          <a:lstStyle/>
          <a:p>
            <a:fld id="{EB01B273-0F94-4A94-B105-C266D488F473}" type="slidenum">
              <a:rPr lang="da-DK" smtClean="0"/>
              <a:pPr/>
              <a:t>3</a:t>
            </a:fld>
            <a:endParaRPr lang="da-D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smtClean="0"/>
              <a:t>60</a:t>
            </a:r>
            <a:endParaRPr lang="da-DK" dirty="0"/>
          </a:p>
        </p:txBody>
      </p:sp>
      <p:sp>
        <p:nvSpPr>
          <p:cNvPr id="4" name="Pladsholder til diasnummer 3"/>
          <p:cNvSpPr>
            <a:spLocks noGrp="1"/>
          </p:cNvSpPr>
          <p:nvPr>
            <p:ph type="sldNum" sz="quarter" idx="10"/>
          </p:nvPr>
        </p:nvSpPr>
        <p:spPr/>
        <p:txBody>
          <a:bodyPr/>
          <a:lstStyle/>
          <a:p>
            <a:fld id="{EB01B273-0F94-4A94-B105-C266D488F473}" type="slidenum">
              <a:rPr lang="da-DK" smtClean="0"/>
              <a:pPr/>
              <a:t>4</a:t>
            </a:fld>
            <a:endParaRPr lang="da-D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5</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6</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2E5EAD11-AE5E-4867-A214-17E7814CE16C}" type="slidenum">
              <a:rPr lang="el-GR" smtClean="0"/>
              <a:pPr/>
              <a:t>7</a:t>
            </a:fld>
            <a:endParaRPr lang="el-GR"/>
          </a:p>
        </p:txBody>
      </p:sp>
    </p:spTree>
    <p:extLst>
      <p:ext uri="{BB962C8B-B14F-4D97-AF65-F5344CB8AC3E}">
        <p14:creationId xmlns:p14="http://schemas.microsoft.com/office/powerpoint/2010/main" val="3730454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8</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2E5EAD11-AE5E-4867-A214-17E7814CE16C}" type="slidenum">
              <a:rPr lang="el-GR" smtClean="0"/>
              <a:pPr/>
              <a:t>9</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fld id="{E41CB7FA-7628-4AB4-AA80-CC4F8369BCDC}" type="datetime1">
              <a:rPr lang="da-DK" smtClean="0"/>
              <a:pPr/>
              <a:t>10-09-2018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0B964DF-D4AB-4F3C-BDF6-915A58A51B94}"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DB2A5695-048D-4D9E-8D9C-BCC6187B2DD5}" type="datetime1">
              <a:rPr lang="da-DK" smtClean="0"/>
              <a:pPr/>
              <a:t>10-09-2018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0B964DF-D4AB-4F3C-BDF6-915A58A51B94}"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B2694B02-EEBD-4356-A94C-7F1D3197F0CD}" type="datetime1">
              <a:rPr lang="da-DK" smtClean="0"/>
              <a:pPr/>
              <a:t>10-09-2018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0B964DF-D4AB-4F3C-BDF6-915A58A51B94}"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FE56A177-16F8-41BB-8C8B-C3D1EAE487F6}" type="datetime1">
              <a:rPr lang="da-DK" smtClean="0"/>
              <a:pPr/>
              <a:t>10-09-2018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0B964DF-D4AB-4F3C-BDF6-915A58A51B94}"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typografi i masteren</a:t>
            </a:r>
          </a:p>
        </p:txBody>
      </p:sp>
      <p:sp>
        <p:nvSpPr>
          <p:cNvPr id="4" name="Pladsholder til dato 3"/>
          <p:cNvSpPr>
            <a:spLocks noGrp="1"/>
          </p:cNvSpPr>
          <p:nvPr>
            <p:ph type="dt" sz="half" idx="10"/>
          </p:nvPr>
        </p:nvSpPr>
        <p:spPr/>
        <p:txBody>
          <a:bodyPr/>
          <a:lstStyle/>
          <a:p>
            <a:fld id="{C137C627-C2EE-4FE6-9C1C-677778F95E69}" type="datetime1">
              <a:rPr lang="da-DK" smtClean="0"/>
              <a:pPr/>
              <a:t>10-09-2018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0B964DF-D4AB-4F3C-BDF6-915A58A51B94}"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20374A4B-99A2-479A-83A0-F95A2DD8766D}" type="datetime1">
              <a:rPr lang="da-DK" smtClean="0"/>
              <a:pPr/>
              <a:t>10-09-2018</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A0B964DF-D4AB-4F3C-BDF6-915A58A51B94}"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FC7D2889-2FBB-409B-B741-0F35A9CFE736}" type="datetime1">
              <a:rPr lang="da-DK" smtClean="0"/>
              <a:pPr/>
              <a:t>10-09-2018</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A0B964DF-D4AB-4F3C-BDF6-915A58A51B94}"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dato 2"/>
          <p:cNvSpPr>
            <a:spLocks noGrp="1"/>
          </p:cNvSpPr>
          <p:nvPr>
            <p:ph type="dt" sz="half" idx="10"/>
          </p:nvPr>
        </p:nvSpPr>
        <p:spPr/>
        <p:txBody>
          <a:bodyPr/>
          <a:lstStyle/>
          <a:p>
            <a:fld id="{7FF25645-5BA1-4906-8C1D-19701DEF4CB1}" type="datetime1">
              <a:rPr lang="da-DK" smtClean="0"/>
              <a:pPr/>
              <a:t>10-09-2018</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A0B964DF-D4AB-4F3C-BDF6-915A58A51B94}"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7BD2BEE4-6FFF-4462-83EC-62102B3CB4D9}" type="datetime1">
              <a:rPr lang="da-DK" smtClean="0"/>
              <a:pPr/>
              <a:t>10-09-2018</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A0B964DF-D4AB-4F3C-BDF6-915A58A51B94}"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titeltypografi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9F41AACE-4DA9-44CC-B1E7-97E01339C707}" type="datetime1">
              <a:rPr lang="da-DK" smtClean="0"/>
              <a:pPr/>
              <a:t>10-09-2018</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A0B964DF-D4AB-4F3C-BDF6-915A58A51B94}"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68E03366-8B24-4011-A34C-F15281A85A90}" type="datetime1">
              <a:rPr lang="da-DK" smtClean="0"/>
              <a:pPr/>
              <a:t>10-09-2018</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A0B964DF-D4AB-4F3C-BDF6-915A58A51B94}"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CF6C5-73FD-4AB8-9C6A-8BC2EBACE4C6}" type="datetime1">
              <a:rPr lang="da-DK" smtClean="0"/>
              <a:pPr/>
              <a:t>10-09-2018</a:t>
            </a:fld>
            <a:endParaRPr lang="da-DK"/>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964DF-D4AB-4F3C-BDF6-915A58A51B94}"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ovZkFMuxZNc&amp;NR=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s://share.ehs.uen.org/node/944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Uncertainty_principl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hyperlink" Target="http://nobelprize.org/nobel_prizes/physics/laureates/1929/press.html" TargetMode="External"/><Relationship Id="rId4" Type="http://schemas.openxmlformats.org/officeDocument/2006/relationships/hyperlink" Target="http://en.wikipedia.org/wiki/Matter_wav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osrportal.eu/files/uploads/pathway-objects/quantum.JPG" TargetMode="External"/><Relationship Id="rId5" Type="http://schemas.openxmlformats.org/officeDocument/2006/relationships/hyperlink" Target="http://www.osrportal.eu/files/uploads/pathway-objects/waves64.jpg" TargetMode="External"/><Relationship Id="rId4" Type="http://schemas.openxmlformats.org/officeDocument/2006/relationships/hyperlink" Target="http://www.osrportal.eu/files/uploads/pathway-objects/particle.jp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osrportal.eu/files/uploads/pathway-objects/Exercise%20questions.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DfPeprQ7oGc"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youtube.com/watch?v=ZUI3lhRje_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osrportal.eu/files/uploads/pathway-objects/assess_double_slit441.doc"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osrportal.eu/files/uploads/pathway-objects/assess_double_slit_check919.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Thomas_Young_(scientis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youtube.com/watch?v=nZ2uvDAGhwM"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Vernier_scal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sctg.eu/miniature3.as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ahoBqSsqX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en.wikipedia.org/wiki/Nestor_(mythology)" TargetMode="External"/><Relationship Id="rId5" Type="http://schemas.openxmlformats.org/officeDocument/2006/relationships/hyperlink" Target="http://www.osrportal.eu/files/uploads/pathway-objects/boidokilia.JPG"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55576" y="2708920"/>
            <a:ext cx="7772400" cy="1584176"/>
          </a:xfrm>
        </p:spPr>
        <p:txBody>
          <a:bodyPr>
            <a:normAutofit fontScale="90000"/>
          </a:bodyPr>
          <a:lstStyle/>
          <a:p>
            <a:r>
              <a:rPr lang="da-DK" b="1" dirty="0" smtClean="0">
                <a:solidFill>
                  <a:schemeClr val="accent6"/>
                </a:solidFill>
              </a:rPr>
              <a:t>Quantum Computing for</a:t>
            </a:r>
            <a:br>
              <a:rPr lang="da-DK" b="1" dirty="0" smtClean="0">
                <a:solidFill>
                  <a:schemeClr val="accent6"/>
                </a:solidFill>
              </a:rPr>
            </a:br>
            <a:r>
              <a:rPr lang="da-DK" b="1" dirty="0" smtClean="0">
                <a:solidFill>
                  <a:schemeClr val="accent6"/>
                </a:solidFill>
              </a:rPr>
              <a:t>KEA Digital – Computer science</a:t>
            </a:r>
            <a:br>
              <a:rPr lang="da-DK" b="1" dirty="0" smtClean="0">
                <a:solidFill>
                  <a:schemeClr val="accent6"/>
                </a:solidFill>
              </a:rPr>
            </a:br>
            <a:r>
              <a:rPr lang="da-DK" b="1" dirty="0" smtClean="0">
                <a:solidFill>
                  <a:schemeClr val="accent6"/>
                </a:solidFill>
              </a:rPr>
              <a:t>Double split </a:t>
            </a:r>
            <a:r>
              <a:rPr lang="da-DK" b="1" dirty="0" err="1" smtClean="0">
                <a:solidFill>
                  <a:schemeClr val="accent6"/>
                </a:solidFill>
              </a:rPr>
              <a:t>experiment</a:t>
            </a:r>
            <a:endParaRPr lang="da-DK" b="1" dirty="0">
              <a:solidFill>
                <a:schemeClr val="accent6"/>
              </a:solidFill>
            </a:endParaRPr>
          </a:p>
        </p:txBody>
      </p:sp>
      <p:sp>
        <p:nvSpPr>
          <p:cNvPr id="3" name="Undertitel 2"/>
          <p:cNvSpPr>
            <a:spLocks noGrp="1"/>
          </p:cNvSpPr>
          <p:nvPr>
            <p:ph type="subTitle" idx="1"/>
          </p:nvPr>
        </p:nvSpPr>
        <p:spPr>
          <a:xfrm>
            <a:off x="1298958" y="5013176"/>
            <a:ext cx="6557986" cy="913656"/>
          </a:xfrm>
        </p:spPr>
        <p:txBody>
          <a:bodyPr>
            <a:normAutofit/>
          </a:bodyPr>
          <a:lstStyle/>
          <a:p>
            <a:r>
              <a:rPr lang="da-DK" dirty="0" smtClean="0"/>
              <a:t>Tom Stevns</a:t>
            </a:r>
          </a:p>
          <a:p>
            <a:endParaRPr lang="da-DK" dirty="0"/>
          </a:p>
        </p:txBody>
      </p:sp>
      <p:sp>
        <p:nvSpPr>
          <p:cNvPr id="6" name="Pladsholder til diasnummer 5"/>
          <p:cNvSpPr>
            <a:spLocks noGrp="1"/>
          </p:cNvSpPr>
          <p:nvPr>
            <p:ph type="sldNum" sz="quarter" idx="12"/>
          </p:nvPr>
        </p:nvSpPr>
        <p:spPr/>
        <p:txBody>
          <a:bodyPr/>
          <a:lstStyle/>
          <a:p>
            <a:fld id="{A0B964DF-D4AB-4F3C-BDF6-915A58A51B94}" type="slidenum">
              <a:rPr lang="da-DK" smtClean="0"/>
              <a:pPr/>
              <a:t>1</a:t>
            </a:fld>
            <a:endParaRPr lang="da-DK"/>
          </a:p>
        </p:txBody>
      </p:sp>
      <p:sp>
        <p:nvSpPr>
          <p:cNvPr id="7" name="Rektangel 6"/>
          <p:cNvSpPr/>
          <p:nvPr/>
        </p:nvSpPr>
        <p:spPr>
          <a:xfrm>
            <a:off x="6732240" y="6209730"/>
            <a:ext cx="2304256"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5572" y="987716"/>
            <a:ext cx="8880921"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2400" b="1" i="0" u="none" strike="noStrike" cap="none" normalizeH="0" baseline="0" dirty="0" smtClean="0">
                <a:ln>
                  <a:noFill/>
                </a:ln>
                <a:solidFill>
                  <a:srgbClr val="002060"/>
                </a:solidFill>
                <a:effectLst/>
                <a:latin typeface="Arial" charset="0"/>
                <a:cs typeface="Arial" charset="0"/>
              </a:rPr>
              <a:t>Define questions from current knowledge</a:t>
            </a:r>
          </a:p>
          <a:p>
            <a:pPr marL="0" marR="0" lvl="0" indent="0" algn="l" defTabSz="914400" rtl="0" eaLnBrk="0" fontAlgn="base" latinLnBrk="0" hangingPunct="0">
              <a:lnSpc>
                <a:spcPct val="100000"/>
              </a:lnSpc>
              <a:spcBef>
                <a:spcPct val="0"/>
              </a:spcBef>
              <a:spcAft>
                <a:spcPct val="0"/>
              </a:spcAft>
              <a:buClrTx/>
              <a:buSzTx/>
              <a:buFontTx/>
              <a:buNone/>
              <a:tabLst/>
            </a:pPr>
            <a:r>
              <a:rPr kumimoji="0" lang="el-GR"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l-GR" b="0" i="0" u="none" strike="noStrike" cap="none" normalizeH="0" baseline="0" dirty="0" smtClean="0">
                <a:ln>
                  <a:noFill/>
                </a:ln>
                <a:solidFill>
                  <a:schemeClr val="tx1"/>
                </a:solidFill>
                <a:effectLst/>
                <a:latin typeface="Arial" charset="0"/>
                <a:cs typeface="Arial" charset="0"/>
              </a:rPr>
              <a:t>Following the demonstration (dissapearance of light) you can introduce a series of questions to your students:</a:t>
            </a: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b="0" i="0" u="none" strike="noStrike" cap="none" normalizeH="0" baseline="0" dirty="0" smtClean="0">
                <a:ln>
                  <a:noFill/>
                </a:ln>
                <a:solidFill>
                  <a:schemeClr val="tx1"/>
                </a:solidFill>
                <a:effectLst/>
                <a:latin typeface="Arial" charset="0"/>
                <a:cs typeface="Arial" charset="0"/>
              </a:rPr>
              <a:t/>
            </a:r>
            <a:br>
              <a:rPr kumimoji="0" lang="el-GR" b="0" i="0" u="none" strike="noStrike" cap="none" normalizeH="0" baseline="0" dirty="0" smtClean="0">
                <a:ln>
                  <a:noFill/>
                </a:ln>
                <a:solidFill>
                  <a:schemeClr val="tx1"/>
                </a:solidFill>
                <a:effectLst/>
                <a:latin typeface="Arial" charset="0"/>
                <a:cs typeface="Arial" charset="0"/>
              </a:rPr>
            </a:br>
            <a:r>
              <a:rPr kumimoji="0" lang="el-GR" b="0" i="0" u="none" strike="noStrike" cap="none" normalizeH="0" baseline="0" dirty="0" smtClean="0">
                <a:ln>
                  <a:noFill/>
                </a:ln>
                <a:solidFill>
                  <a:schemeClr val="tx1"/>
                </a:solidFill>
                <a:effectLst/>
                <a:latin typeface="Arial" charset="0"/>
                <a:cs typeface="Arial" charset="0"/>
              </a:rPr>
              <a:t>- </a:t>
            </a:r>
            <a:r>
              <a:rPr kumimoji="0" lang="el-GR" b="1" i="0" u="none" strike="noStrike" cap="none" normalizeH="0" baseline="0" dirty="0" smtClean="0">
                <a:ln>
                  <a:noFill/>
                </a:ln>
                <a:solidFill>
                  <a:schemeClr val="tx1"/>
                </a:solidFill>
                <a:effectLst/>
                <a:latin typeface="Arial" charset="0"/>
                <a:cs typeface="Arial" charset="0"/>
              </a:rPr>
              <a:t>What kind of waves do you know of?</a:t>
            </a:r>
            <a:br>
              <a:rPr kumimoji="0" lang="el-GR" b="1" i="0" u="none" strike="noStrike" cap="none" normalizeH="0" baseline="0" dirty="0" smtClean="0">
                <a:ln>
                  <a:noFill/>
                </a:ln>
                <a:solidFill>
                  <a:schemeClr val="tx1"/>
                </a:solidFill>
                <a:effectLst/>
                <a:latin typeface="Arial" charset="0"/>
                <a:cs typeface="Arial" charset="0"/>
              </a:rPr>
            </a:br>
            <a:r>
              <a:rPr kumimoji="0" lang="el-GR" b="0" i="0" u="none" strike="noStrike" cap="none" normalizeH="0" baseline="0" dirty="0" smtClean="0">
                <a:ln>
                  <a:noFill/>
                </a:ln>
                <a:effectLst/>
                <a:latin typeface="Arial" charset="0"/>
                <a:cs typeface="Arial" charset="0"/>
              </a:rPr>
              <a:t>The main focus should be on electromagnetic waves and their properties.</a:t>
            </a:r>
            <a:endParaRPr kumimoji="0" lang="en-US" b="0" i="0" u="none" strike="noStrike" cap="none" normalizeH="0" baseline="0" dirty="0" smtClean="0">
              <a:ln>
                <a:noFill/>
              </a:ln>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b="0" i="0" u="none" strike="noStrike" cap="none" normalizeH="0" baseline="0" dirty="0" smtClean="0">
                <a:ln>
                  <a:noFill/>
                </a:ln>
                <a:solidFill>
                  <a:schemeClr val="tx1"/>
                </a:solidFill>
                <a:effectLst/>
                <a:latin typeface="Arial" charset="0"/>
                <a:cs typeface="Arial" charset="0"/>
              </a:rPr>
              <a:t/>
            </a:r>
            <a:br>
              <a:rPr kumimoji="0" lang="el-GR" b="0" i="0" u="none" strike="noStrike" cap="none" normalizeH="0" baseline="0" dirty="0" smtClean="0">
                <a:ln>
                  <a:noFill/>
                </a:ln>
                <a:solidFill>
                  <a:schemeClr val="tx1"/>
                </a:solidFill>
                <a:effectLst/>
                <a:latin typeface="Arial" charset="0"/>
                <a:cs typeface="Arial" charset="0"/>
              </a:rPr>
            </a:br>
            <a:r>
              <a:rPr kumimoji="0" lang="el-GR" b="0" i="0" u="none" strike="noStrike" cap="none" normalizeH="0" baseline="0" dirty="0" smtClean="0">
                <a:ln>
                  <a:noFill/>
                </a:ln>
                <a:solidFill>
                  <a:schemeClr val="tx1"/>
                </a:solidFill>
                <a:effectLst/>
                <a:latin typeface="Arial" charset="0"/>
                <a:cs typeface="Arial" charset="0"/>
              </a:rPr>
              <a:t>- </a:t>
            </a:r>
            <a:r>
              <a:rPr kumimoji="0" lang="el-GR" b="1" i="0" u="none" strike="noStrike" cap="none" normalizeH="0" baseline="0" dirty="0" smtClean="0">
                <a:ln>
                  <a:noFill/>
                </a:ln>
                <a:solidFill>
                  <a:schemeClr val="tx1"/>
                </a:solidFill>
                <a:effectLst/>
                <a:latin typeface="Arial" charset="0"/>
                <a:cs typeface="Arial" charset="0"/>
              </a:rPr>
              <a:t>What happens when waves </a:t>
            </a:r>
            <a:r>
              <a:rPr kumimoji="0" lang="el-GR" b="1" i="0" u="none" strike="noStrike" cap="none" normalizeH="0" baseline="0" dirty="0" smtClean="0">
                <a:ln>
                  <a:noFill/>
                </a:ln>
                <a:solidFill>
                  <a:schemeClr val="tx1"/>
                </a:solidFill>
                <a:effectLst/>
                <a:latin typeface="Arial" charset="0"/>
                <a:cs typeface="Arial" charset="0"/>
                <a:hlinkClick r:id="rId3"/>
              </a:rPr>
              <a:t>interfere</a:t>
            </a:r>
            <a:r>
              <a:rPr kumimoji="0" lang="el-GR" b="1" i="0" u="none" strike="noStrike" cap="none" normalizeH="0" baseline="0" dirty="0" smtClean="0">
                <a:ln>
                  <a:noFill/>
                </a:ln>
                <a:solidFill>
                  <a:schemeClr val="tx1"/>
                </a:solidFill>
                <a:effectLst/>
                <a:latin typeface="Arial" charset="0"/>
                <a:cs typeface="Arial" charset="0"/>
              </a:rPr>
              <a:t>?</a:t>
            </a:r>
            <a:r>
              <a:rPr kumimoji="0" lang="el-GR" b="0" i="0" u="none" strike="noStrike" cap="none" normalizeH="0" baseline="0" dirty="0" smtClean="0">
                <a:ln>
                  <a:noFill/>
                </a:ln>
                <a:solidFill>
                  <a:schemeClr val="tx1"/>
                </a:solidFill>
                <a:effectLst/>
                <a:latin typeface="Arial" charset="0"/>
                <a:cs typeface="Arial" charset="0"/>
              </a:rPr>
              <a:t/>
            </a:r>
            <a:br>
              <a:rPr kumimoji="0" lang="el-GR" b="0" i="0" u="none" strike="noStrike" cap="none" normalizeH="0" baseline="0" dirty="0" smtClean="0">
                <a:ln>
                  <a:noFill/>
                </a:ln>
                <a:solidFill>
                  <a:schemeClr val="tx1"/>
                </a:solidFill>
                <a:effectLst/>
                <a:latin typeface="Arial" charset="0"/>
                <a:cs typeface="Arial" charset="0"/>
              </a:rPr>
            </a:br>
            <a:r>
              <a:rPr kumimoji="0" lang="el-GR" b="0" i="0" u="none" strike="noStrike" cap="none" normalizeH="0" baseline="0" dirty="0" smtClean="0">
                <a:ln>
                  <a:noFill/>
                </a:ln>
                <a:effectLst/>
                <a:latin typeface="Arial" charset="0"/>
                <a:cs typeface="Arial" charset="0"/>
              </a:rPr>
              <a:t>The ideas of constructive and destructive </a:t>
            </a:r>
            <a:endParaRPr kumimoji="0" lang="en-US" b="0" i="0" u="none" strike="noStrike" cap="none" normalizeH="0" baseline="0" dirty="0" smtClean="0">
              <a:ln>
                <a:noFill/>
              </a:ln>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b="0" i="0" u="none" strike="noStrike" cap="none" normalizeH="0" baseline="0" dirty="0" smtClean="0">
                <a:ln>
                  <a:noFill/>
                </a:ln>
                <a:effectLst/>
                <a:latin typeface="Arial" charset="0"/>
                <a:cs typeface="Arial" charset="0"/>
              </a:rPr>
              <a:t>interference are discussed along </a:t>
            </a:r>
            <a:endParaRPr kumimoji="0" lang="en-US" b="0" i="0" u="none" strike="noStrike" cap="none" normalizeH="0" baseline="0" dirty="0" smtClean="0">
              <a:ln>
                <a:noFill/>
              </a:ln>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b="0" i="0" u="none" strike="noStrike" cap="none" normalizeH="0" baseline="0" dirty="0" smtClean="0">
                <a:ln>
                  <a:noFill/>
                </a:ln>
                <a:effectLst/>
                <a:latin typeface="Arial" charset="0"/>
                <a:cs typeface="Arial" charset="0"/>
              </a:rPr>
              <a:t>with the </a:t>
            </a:r>
            <a:r>
              <a:rPr kumimoji="0" lang="el-GR" b="0" i="0" u="none" strike="noStrike" cap="none" normalizeH="0" baseline="0" dirty="0" smtClean="0">
                <a:ln>
                  <a:noFill/>
                </a:ln>
                <a:effectLst/>
                <a:latin typeface="Arial" charset="0"/>
                <a:cs typeface="Arial" charset="0"/>
                <a:hlinkClick r:id="rId4"/>
              </a:rPr>
              <a:t>interference pattern</a:t>
            </a:r>
            <a:r>
              <a:rPr kumimoji="0" lang="el-GR" b="0" i="0" u="none" strike="noStrike" cap="none" normalizeH="0" baseline="0" dirty="0" smtClean="0">
                <a:ln>
                  <a:noFill/>
                </a:ln>
                <a:effectLst/>
                <a:latin typeface="Arial" charset="0"/>
                <a:cs typeface="Arial" charset="0"/>
              </a:rPr>
              <a:t> produced.</a:t>
            </a:r>
            <a:endParaRPr kumimoji="0" lang="en-US" b="0" i="0" u="none" strike="noStrike" cap="none" normalizeH="0" baseline="0" dirty="0" smtClean="0">
              <a:ln>
                <a:noFill/>
              </a:ln>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b="0" i="0" u="none" strike="noStrike" cap="none" normalizeH="0" baseline="0" dirty="0" smtClean="0">
                <a:ln>
                  <a:noFill/>
                </a:ln>
                <a:solidFill>
                  <a:schemeClr val="tx1"/>
                </a:solidFill>
                <a:effectLst/>
                <a:latin typeface="Arial" charset="0"/>
                <a:cs typeface="Arial" charset="0"/>
              </a:rPr>
              <a:t/>
            </a:r>
            <a:br>
              <a:rPr kumimoji="0" lang="el-GR" b="0" i="0" u="none" strike="noStrike" cap="none" normalizeH="0" baseline="0" dirty="0" smtClean="0">
                <a:ln>
                  <a:noFill/>
                </a:ln>
                <a:solidFill>
                  <a:schemeClr val="tx1"/>
                </a:solidFill>
                <a:effectLst/>
                <a:latin typeface="Arial" charset="0"/>
                <a:cs typeface="Arial" charset="0"/>
              </a:rPr>
            </a:br>
            <a:r>
              <a:rPr kumimoji="0" lang="el-GR" b="0" i="0" u="none" strike="noStrike" cap="none" normalizeH="0" baseline="0" dirty="0" smtClean="0">
                <a:ln>
                  <a:noFill/>
                </a:ln>
                <a:solidFill>
                  <a:schemeClr val="tx1"/>
                </a:solidFill>
                <a:effectLst/>
                <a:latin typeface="Arial" charset="0"/>
                <a:cs typeface="Arial" charset="0"/>
              </a:rPr>
              <a:t>- </a:t>
            </a:r>
            <a:r>
              <a:rPr kumimoji="0" lang="el-GR" b="1" i="0" u="none" strike="noStrike" cap="none" normalizeH="0" baseline="0" dirty="0" smtClean="0">
                <a:ln>
                  <a:noFill/>
                </a:ln>
                <a:solidFill>
                  <a:schemeClr val="tx1"/>
                </a:solidFill>
                <a:effectLst/>
                <a:latin typeface="Arial" charset="0"/>
                <a:cs typeface="Arial" charset="0"/>
              </a:rPr>
              <a:t>Why do we refer to light as </a:t>
            </a:r>
            <a:endParaRPr kumimoji="0" lang="en-US"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b="1" i="0" u="none" strike="noStrike" cap="none" normalizeH="0" baseline="0" dirty="0" smtClean="0">
                <a:ln>
                  <a:noFill/>
                </a:ln>
                <a:solidFill>
                  <a:schemeClr val="tx1"/>
                </a:solidFill>
                <a:effectLst/>
                <a:latin typeface="Arial" charset="0"/>
                <a:cs typeface="Arial" charset="0"/>
              </a:rPr>
              <a:t>electromagnetic waves and as </a:t>
            </a:r>
            <a:endParaRPr kumimoji="0" lang="en-US"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b="1" i="0" u="none" strike="noStrike" cap="none" normalizeH="0" baseline="0" dirty="0" smtClean="0">
                <a:ln>
                  <a:noFill/>
                </a:ln>
                <a:solidFill>
                  <a:schemeClr val="tx1"/>
                </a:solidFill>
                <a:effectLst/>
                <a:latin typeface="Arial" charset="0"/>
                <a:cs typeface="Arial" charset="0"/>
              </a:rPr>
              <a:t>photons at the same time?</a:t>
            </a:r>
            <a:endParaRPr kumimoji="0" lang="en-US"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i="0" u="none" strike="noStrike" cap="none" normalizeH="0" baseline="0" dirty="0" smtClean="0">
                <a:ln>
                  <a:noFill/>
                </a:ln>
                <a:solidFill>
                  <a:schemeClr val="tx1"/>
                </a:solidFill>
                <a:effectLst/>
                <a:latin typeface="Arial" charset="0"/>
                <a:cs typeface="Arial" charset="0"/>
              </a:rPr>
              <a:t>Is it a wave and a particle at </a:t>
            </a:r>
            <a:endParaRPr kumimoji="0" lang="en-US"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i="0" u="none" strike="noStrike" cap="none" normalizeH="0" baseline="0" dirty="0" smtClean="0">
                <a:ln>
                  <a:noFill/>
                </a:ln>
                <a:solidFill>
                  <a:schemeClr val="tx1"/>
                </a:solidFill>
                <a:effectLst/>
                <a:latin typeface="Arial" charset="0"/>
                <a:cs typeface="Arial" charset="0"/>
              </a:rPr>
              <a:t>the same time?</a:t>
            </a:r>
            <a:endParaRPr kumimoji="0" lang="en-US"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b="1" i="0" u="none" strike="noStrike" cap="none" normalizeH="0" baseline="0" dirty="0" smtClean="0">
                <a:ln>
                  <a:noFill/>
                </a:ln>
                <a:solidFill>
                  <a:schemeClr val="tx1"/>
                </a:solidFill>
                <a:effectLst/>
                <a:latin typeface="Arial" charset="0"/>
                <a:cs typeface="Arial" charset="0"/>
              </a:rPr>
              <a:t> </a:t>
            </a:r>
            <a:endParaRPr kumimoji="0" lang="en-US"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charset="0"/>
                <a:cs typeface="Arial" charset="0"/>
              </a:rPr>
              <a:t>-</a:t>
            </a:r>
            <a:r>
              <a:rPr kumimoji="0" lang="el-GR" b="1" i="0" u="none" strike="noStrike" cap="none" normalizeH="0" baseline="0" dirty="0" smtClean="0">
                <a:ln>
                  <a:noFill/>
                </a:ln>
                <a:solidFill>
                  <a:schemeClr val="tx1"/>
                </a:solidFill>
                <a:effectLst/>
                <a:latin typeface="Arial" charset="0"/>
                <a:cs typeface="Arial" charset="0"/>
              </a:rPr>
              <a:t>What is light?</a:t>
            </a:r>
          </a:p>
        </p:txBody>
      </p:sp>
      <p:sp>
        <p:nvSpPr>
          <p:cNvPr id="6" name="Rectangle 5"/>
          <p:cNvSpPr/>
          <p:nvPr/>
        </p:nvSpPr>
        <p:spPr>
          <a:xfrm>
            <a:off x="2339752" y="332656"/>
            <a:ext cx="4827155" cy="584775"/>
          </a:xfrm>
          <a:prstGeom prst="rect">
            <a:avLst/>
          </a:prstGeom>
          <a:solidFill>
            <a:srgbClr val="FFC000"/>
          </a:solidFill>
        </p:spPr>
        <p:txBody>
          <a:bodyPr wrap="none">
            <a:spAutoFit/>
          </a:bodyPr>
          <a:lstStyle/>
          <a:p>
            <a:r>
              <a:rPr lang="en-US" sz="3200" b="1" dirty="0" smtClean="0">
                <a:solidFill>
                  <a:srgbClr val="002060"/>
                </a:solidFill>
              </a:rPr>
              <a:t>Question Eliciting Activities</a:t>
            </a:r>
          </a:p>
        </p:txBody>
      </p:sp>
      <p:pic>
        <p:nvPicPr>
          <p:cNvPr id="8" name="Picture 4" descr="youngslit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8163" y="3924486"/>
            <a:ext cx="4995837" cy="254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ChangeArrowheads="1"/>
          </p:cNvSpPr>
          <p:nvPr/>
        </p:nvSpPr>
        <p:spPr bwMode="auto">
          <a:xfrm>
            <a:off x="4356182" y="6365557"/>
            <a:ext cx="478781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a:r>
              <a:rPr lang="el-GR" sz="1600" dirty="0"/>
              <a:t>From T. Young, “Course of Lectures on Natural </a:t>
            </a:r>
            <a:endParaRPr lang="en-US" sz="1600" dirty="0" smtClean="0"/>
          </a:p>
          <a:p>
            <a:pPr algn="ctr"/>
            <a:r>
              <a:rPr lang="el-GR" sz="1600" dirty="0" smtClean="0"/>
              <a:t>Philosophy </a:t>
            </a:r>
            <a:r>
              <a:rPr lang="el-GR" sz="1600" dirty="0"/>
              <a:t>and the Mechanical Arts,” 1807</a:t>
            </a:r>
            <a:r>
              <a:rPr lang="el-GR" sz="1600" dirty="0" smtClean="0"/>
              <a:t>.</a:t>
            </a:r>
            <a:endParaRPr lang="el-GR" sz="1600" dirty="0"/>
          </a:p>
        </p:txBody>
      </p:sp>
    </p:spTree>
    <p:extLst>
      <p:ext uri="{BB962C8B-B14F-4D97-AF65-F5344CB8AC3E}">
        <p14:creationId xmlns:p14="http://schemas.microsoft.com/office/powerpoint/2010/main" val="574402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1052736"/>
            <a:ext cx="8784976" cy="5447645"/>
          </a:xfrm>
          <a:prstGeom prst="rect">
            <a:avLst/>
          </a:prstGeom>
        </p:spPr>
        <p:txBody>
          <a:bodyPr wrap="square">
            <a:spAutoFit/>
          </a:bodyPr>
          <a:lstStyle/>
          <a:p>
            <a:pPr eaLnBrk="0" fontAlgn="base" hangingPunct="0">
              <a:spcBef>
                <a:spcPct val="0"/>
              </a:spcBef>
              <a:spcAft>
                <a:spcPct val="0"/>
              </a:spcAft>
            </a:pPr>
            <a:r>
              <a:rPr kumimoji="0" lang="el-GR" sz="2400" b="1" i="0" u="none" strike="noStrike" cap="none" normalizeH="0" baseline="0" dirty="0" smtClean="0">
                <a:ln>
                  <a:noFill/>
                </a:ln>
                <a:solidFill>
                  <a:srgbClr val="002060"/>
                </a:solidFill>
                <a:effectLst/>
                <a:latin typeface="Arial" charset="0"/>
                <a:cs typeface="Arial" charset="0"/>
              </a:rPr>
              <a:t>Define questions from current knowledge</a:t>
            </a:r>
          </a:p>
          <a:p>
            <a:pPr lvl="0"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charset="0"/>
              <a:cs typeface="Arial" charset="0"/>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Arial" charset="0"/>
                <a:cs typeface="Arial" charset="0"/>
              </a:rPr>
              <a:t>At this point we can</a:t>
            </a:r>
            <a:r>
              <a:rPr kumimoji="0" lang="en-US" b="0" i="0" u="none" strike="noStrike" cap="none" normalizeH="0" dirty="0" smtClean="0">
                <a:ln>
                  <a:noFill/>
                </a:ln>
                <a:solidFill>
                  <a:schemeClr val="tx1"/>
                </a:solidFill>
                <a:effectLst/>
                <a:latin typeface="Arial" charset="0"/>
                <a:cs typeface="Arial" charset="0"/>
              </a:rPr>
              <a:t> </a:t>
            </a:r>
            <a:r>
              <a:rPr kumimoji="0" lang="el-GR" b="0" i="0" u="none" strike="noStrike" cap="none" normalizeH="0" baseline="0" dirty="0" smtClean="0">
                <a:ln>
                  <a:noFill/>
                </a:ln>
                <a:solidFill>
                  <a:schemeClr val="tx1"/>
                </a:solidFill>
                <a:effectLst/>
                <a:latin typeface="Arial" charset="0"/>
                <a:cs typeface="Arial" charset="0"/>
              </a:rPr>
              <a:t>introduce to the students the following experiments </a:t>
            </a:r>
            <a:endParaRPr kumimoji="0" lang="en-US" b="0" i="0" u="none" strike="noStrike" cap="none" normalizeH="0" baseline="0" dirty="0" smtClean="0">
              <a:ln>
                <a:noFill/>
              </a:ln>
              <a:solidFill>
                <a:schemeClr val="tx1"/>
              </a:solidFill>
              <a:effectLst/>
              <a:latin typeface="Arial" charset="0"/>
              <a:cs typeface="Arial" charset="0"/>
            </a:endParaRPr>
          </a:p>
          <a:p>
            <a:pPr lvl="0" eaLnBrk="0" fontAlgn="base" hangingPunct="0">
              <a:spcBef>
                <a:spcPct val="0"/>
              </a:spcBef>
              <a:spcAft>
                <a:spcPct val="0"/>
              </a:spcAft>
            </a:pPr>
            <a:r>
              <a:rPr kumimoji="0" lang="el-GR" b="0" i="0" u="none" strike="noStrike" cap="none" normalizeH="0" baseline="0" dirty="0" smtClean="0">
                <a:ln>
                  <a:noFill/>
                </a:ln>
                <a:solidFill>
                  <a:schemeClr val="tx1"/>
                </a:solidFill>
                <a:effectLst/>
                <a:latin typeface="Arial" charset="0"/>
                <a:cs typeface="Arial" charset="0"/>
              </a:rPr>
              <a:t>(</a:t>
            </a:r>
            <a:r>
              <a:rPr kumimoji="0" lang="en-US" b="0" i="0" u="none" strike="noStrike" cap="none" normalizeH="0" baseline="0" dirty="0" smtClean="0">
                <a:ln>
                  <a:noFill/>
                </a:ln>
                <a:solidFill>
                  <a:schemeClr val="tx1"/>
                </a:solidFill>
                <a:effectLst/>
                <a:latin typeface="Arial" charset="0"/>
                <a:cs typeface="Arial" charset="0"/>
              </a:rPr>
              <a:t>we </a:t>
            </a:r>
            <a:r>
              <a:rPr kumimoji="0" lang="el-GR" b="0" i="0" u="none" strike="noStrike" cap="none" normalizeH="0" baseline="0" dirty="0" smtClean="0">
                <a:ln>
                  <a:noFill/>
                </a:ln>
                <a:solidFill>
                  <a:schemeClr val="tx1"/>
                </a:solidFill>
                <a:effectLst/>
                <a:latin typeface="Arial" charset="0"/>
                <a:cs typeface="Arial" charset="0"/>
              </a:rPr>
              <a:t>can show to them the experimental device):</a:t>
            </a:r>
            <a:r>
              <a:rPr kumimoji="0" lang="el-GR" b="0" i="1" u="none" strike="noStrike" cap="none" normalizeH="0" baseline="0" dirty="0" smtClean="0">
                <a:ln>
                  <a:noFill/>
                </a:ln>
                <a:solidFill>
                  <a:schemeClr val="tx1"/>
                </a:solidFill>
                <a:effectLst/>
                <a:latin typeface="Arial" charset="0"/>
                <a:cs typeface="Arial" charset="0"/>
              </a:rPr>
              <a:t/>
            </a:r>
            <a:br>
              <a:rPr kumimoji="0" lang="el-GR" b="0" i="1" u="none" strike="noStrike" cap="none" normalizeH="0" baseline="0" dirty="0" smtClean="0">
                <a:ln>
                  <a:noFill/>
                </a:ln>
                <a:solidFill>
                  <a:schemeClr val="tx1"/>
                </a:solidFill>
                <a:effectLst/>
                <a:latin typeface="Arial" charset="0"/>
                <a:cs typeface="Arial" charset="0"/>
              </a:rPr>
            </a:br>
            <a:endParaRPr kumimoji="0" lang="en-US" b="0" i="1" u="none" strike="noStrike" cap="none" normalizeH="0" baseline="0" dirty="0" smtClean="0">
              <a:ln>
                <a:noFill/>
              </a:ln>
              <a:solidFill>
                <a:schemeClr val="tx1"/>
              </a:solidFill>
              <a:effectLst/>
              <a:latin typeface="Arial" charset="0"/>
              <a:cs typeface="Arial" charset="0"/>
            </a:endParaRPr>
          </a:p>
          <a:p>
            <a:pPr lvl="0" eaLnBrk="0" fontAlgn="base" hangingPunct="0">
              <a:spcBef>
                <a:spcPct val="0"/>
              </a:spcBef>
              <a:spcAft>
                <a:spcPct val="0"/>
              </a:spcAft>
            </a:pPr>
            <a:r>
              <a:rPr kumimoji="0" lang="el-GR" b="0" i="0" u="none" strike="noStrike" cap="none" normalizeH="0" baseline="0" dirty="0" smtClean="0">
                <a:ln>
                  <a:noFill/>
                </a:ln>
                <a:solidFill>
                  <a:schemeClr val="tx1"/>
                </a:solidFill>
                <a:effectLst/>
                <a:latin typeface="Arial" charset="0"/>
                <a:cs typeface="Arial" charset="0"/>
              </a:rPr>
              <a:t>a) In one experiment </a:t>
            </a:r>
            <a:r>
              <a:rPr kumimoji="0" lang="el-GR" b="1" i="0" u="none" strike="noStrike" cap="none" normalizeH="0" baseline="0" dirty="0" smtClean="0">
                <a:ln>
                  <a:noFill/>
                </a:ln>
                <a:solidFill>
                  <a:schemeClr val="tx1"/>
                </a:solidFill>
                <a:effectLst/>
                <a:latin typeface="Arial" charset="0"/>
                <a:cs typeface="Arial" charset="0"/>
              </a:rPr>
              <a:t>light</a:t>
            </a:r>
            <a:r>
              <a:rPr kumimoji="0" lang="el-GR" b="0" i="0" u="none" strike="noStrike" cap="none" normalizeH="0" baseline="0" dirty="0" smtClean="0">
                <a:ln>
                  <a:noFill/>
                </a:ln>
                <a:solidFill>
                  <a:schemeClr val="tx1"/>
                </a:solidFill>
                <a:effectLst/>
                <a:latin typeface="Arial" charset="0"/>
                <a:cs typeface="Arial" charset="0"/>
              </a:rPr>
              <a:t> is travelling from a source to a photographic plate, through a double slit.</a:t>
            </a:r>
          </a:p>
          <a:p>
            <a:pPr lvl="0" eaLnBrk="0" fontAlgn="base" hangingPunct="0">
              <a:spcBef>
                <a:spcPct val="0"/>
              </a:spcBef>
              <a:spcAft>
                <a:spcPct val="0"/>
              </a:spcAft>
            </a:pPr>
            <a:endParaRPr lang="en-US" dirty="0">
              <a:latin typeface="Arial" charset="0"/>
              <a:cs typeface="Arial" charset="0"/>
            </a:endParaRPr>
          </a:p>
          <a:p>
            <a:pPr lvl="0" eaLnBrk="0" fontAlgn="base" hangingPunct="0">
              <a:spcBef>
                <a:spcPct val="0"/>
              </a:spcBef>
              <a:spcAft>
                <a:spcPct val="0"/>
              </a:spcAft>
            </a:pPr>
            <a:r>
              <a:rPr kumimoji="0" lang="el-GR" b="0" i="0" u="none" strike="noStrike" cap="none" normalizeH="0" baseline="0" dirty="0" smtClean="0">
                <a:ln>
                  <a:noFill/>
                </a:ln>
                <a:solidFill>
                  <a:schemeClr val="tx1"/>
                </a:solidFill>
                <a:effectLst/>
                <a:latin typeface="Arial" charset="0"/>
                <a:cs typeface="Arial" charset="0"/>
              </a:rPr>
              <a:t>b) In a second experiment </a:t>
            </a:r>
            <a:r>
              <a:rPr kumimoji="0" lang="el-GR" b="1" i="0" u="none" strike="noStrike" cap="none" normalizeH="0" baseline="0" dirty="0" smtClean="0">
                <a:ln>
                  <a:noFill/>
                </a:ln>
                <a:solidFill>
                  <a:schemeClr val="tx1"/>
                </a:solidFill>
                <a:effectLst/>
                <a:latin typeface="Arial" charset="0"/>
                <a:cs typeface="Arial" charset="0"/>
              </a:rPr>
              <a:t>electrons</a:t>
            </a:r>
            <a:r>
              <a:rPr kumimoji="0" lang="el-GR" b="0" i="0" u="none" strike="noStrike" cap="none" normalizeH="0" baseline="0" dirty="0" smtClean="0">
                <a:ln>
                  <a:noFill/>
                </a:ln>
                <a:solidFill>
                  <a:schemeClr val="tx1"/>
                </a:solidFill>
                <a:effectLst/>
                <a:latin typeface="Arial" charset="0"/>
                <a:cs typeface="Arial" charset="0"/>
              </a:rPr>
              <a:t> are travelling from a source to a detecting screen, through a double slit.</a:t>
            </a:r>
          </a:p>
          <a:p>
            <a:pPr lvl="0"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charset="0"/>
              <a:cs typeface="Arial" charset="0"/>
            </a:endParaRPr>
          </a:p>
          <a:p>
            <a:pPr lvl="0" eaLnBrk="0" fontAlgn="base" hangingPunct="0">
              <a:spcBef>
                <a:spcPct val="0"/>
              </a:spcBef>
              <a:spcAft>
                <a:spcPct val="0"/>
              </a:spcAft>
            </a:pPr>
            <a:r>
              <a:rPr kumimoji="0" lang="el-GR" b="0" i="0" u="none" strike="noStrike" cap="none" normalizeH="0" baseline="0" dirty="0" smtClean="0">
                <a:ln>
                  <a:noFill/>
                </a:ln>
                <a:solidFill>
                  <a:schemeClr val="tx1"/>
                </a:solidFill>
                <a:effectLst/>
                <a:latin typeface="Arial" charset="0"/>
                <a:cs typeface="Arial" charset="0"/>
              </a:rPr>
              <a:t>c) In a third experiment </a:t>
            </a:r>
            <a:r>
              <a:rPr kumimoji="0" lang="el-GR" b="1" i="0" u="none" strike="noStrike" cap="none" normalizeH="0" baseline="0" dirty="0" smtClean="0">
                <a:ln>
                  <a:noFill/>
                </a:ln>
                <a:solidFill>
                  <a:schemeClr val="tx1"/>
                </a:solidFill>
                <a:effectLst/>
                <a:latin typeface="Arial" charset="0"/>
                <a:cs typeface="Arial" charset="0"/>
              </a:rPr>
              <a:t>marbles</a:t>
            </a:r>
            <a:r>
              <a:rPr kumimoji="0" lang="el-GR" b="0" i="0" u="none" strike="noStrike" cap="none" normalizeH="0" baseline="0" dirty="0" smtClean="0">
                <a:ln>
                  <a:noFill/>
                </a:ln>
                <a:solidFill>
                  <a:schemeClr val="tx1"/>
                </a:solidFill>
                <a:effectLst/>
                <a:latin typeface="Arial" charset="0"/>
                <a:cs typeface="Arial" charset="0"/>
              </a:rPr>
              <a:t> are travelling from the </a:t>
            </a:r>
            <a:endParaRPr kumimoji="0" lang="en-US" b="0" i="0" u="none" strike="noStrike" cap="none" normalizeH="0" baseline="0" dirty="0" smtClean="0">
              <a:ln>
                <a:noFill/>
              </a:ln>
              <a:solidFill>
                <a:schemeClr val="tx1"/>
              </a:solidFill>
              <a:effectLst/>
              <a:latin typeface="Arial" charset="0"/>
              <a:cs typeface="Arial" charset="0"/>
            </a:endParaRPr>
          </a:p>
          <a:p>
            <a:pPr lvl="0" eaLnBrk="0" fontAlgn="base" hangingPunct="0">
              <a:spcBef>
                <a:spcPct val="0"/>
              </a:spcBef>
              <a:spcAft>
                <a:spcPct val="0"/>
              </a:spcAft>
            </a:pPr>
            <a:r>
              <a:rPr kumimoji="0" lang="el-GR" b="0" i="0" u="none" strike="noStrike" cap="none" normalizeH="0" baseline="0" dirty="0" smtClean="0">
                <a:ln>
                  <a:noFill/>
                </a:ln>
                <a:solidFill>
                  <a:schemeClr val="tx1"/>
                </a:solidFill>
                <a:effectLst/>
                <a:latin typeface="Arial" charset="0"/>
                <a:cs typeface="Arial" charset="0"/>
              </a:rPr>
              <a:t>source to an array of collecting bins, through two slit-like </a:t>
            </a:r>
            <a:endParaRPr kumimoji="0" lang="en-US" b="0" i="0" u="none" strike="noStrike" cap="none" normalizeH="0" baseline="0" dirty="0" smtClean="0">
              <a:ln>
                <a:noFill/>
              </a:ln>
              <a:solidFill>
                <a:schemeClr val="tx1"/>
              </a:solidFill>
              <a:effectLst/>
              <a:latin typeface="Arial" charset="0"/>
              <a:cs typeface="Arial" charset="0"/>
            </a:endParaRPr>
          </a:p>
          <a:p>
            <a:pPr lvl="0" eaLnBrk="0" fontAlgn="base" hangingPunct="0">
              <a:spcBef>
                <a:spcPct val="0"/>
              </a:spcBef>
              <a:spcAft>
                <a:spcPct val="0"/>
              </a:spcAft>
            </a:pPr>
            <a:r>
              <a:rPr kumimoji="0" lang="el-GR" b="0" i="0" u="none" strike="noStrike" cap="none" normalizeH="0" baseline="0" dirty="0" smtClean="0">
                <a:ln>
                  <a:noFill/>
                </a:ln>
                <a:solidFill>
                  <a:schemeClr val="tx1"/>
                </a:solidFill>
                <a:effectLst/>
                <a:latin typeface="Arial" charset="0"/>
                <a:cs typeface="Arial" charset="0"/>
              </a:rPr>
              <a:t>openings, side by side.</a:t>
            </a:r>
          </a:p>
          <a:p>
            <a:pPr lvl="0"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charset="0"/>
              <a:cs typeface="Arial" charset="0"/>
            </a:endParaRPr>
          </a:p>
          <a:p>
            <a:pPr lvl="0" eaLnBrk="0" fontAlgn="base" hangingPunct="0">
              <a:spcBef>
                <a:spcPct val="0"/>
              </a:spcBef>
              <a:spcAft>
                <a:spcPct val="0"/>
              </a:spcAft>
            </a:pPr>
            <a:r>
              <a:rPr kumimoji="0" lang="el-GR" b="0" i="0" u="none" strike="noStrike" cap="none" normalizeH="0" baseline="0" dirty="0" smtClean="0">
                <a:ln>
                  <a:noFill/>
                </a:ln>
                <a:solidFill>
                  <a:schemeClr val="tx1"/>
                </a:solidFill>
                <a:effectLst/>
                <a:latin typeface="Arial" charset="0"/>
                <a:cs typeface="Arial" charset="0"/>
              </a:rPr>
              <a:t>The figure </a:t>
            </a:r>
            <a:r>
              <a:rPr kumimoji="0" lang="en-US" b="0" i="0" u="none" strike="noStrike" cap="none" normalizeH="0" baseline="0" dirty="0" smtClean="0">
                <a:ln>
                  <a:noFill/>
                </a:ln>
                <a:solidFill>
                  <a:schemeClr val="tx1"/>
                </a:solidFill>
                <a:effectLst/>
                <a:latin typeface="Arial" charset="0"/>
                <a:cs typeface="Arial" charset="0"/>
              </a:rPr>
              <a:t>on the right </a:t>
            </a:r>
            <a:r>
              <a:rPr kumimoji="0" lang="el-GR" b="0" i="0" u="none" strike="noStrike" cap="none" normalizeH="0" baseline="0" dirty="0" smtClean="0">
                <a:ln>
                  <a:noFill/>
                </a:ln>
                <a:solidFill>
                  <a:schemeClr val="tx1"/>
                </a:solidFill>
                <a:effectLst/>
                <a:latin typeface="Arial" charset="0"/>
                <a:cs typeface="Arial" charset="0"/>
              </a:rPr>
              <a:t>shows the experimental set-up. </a:t>
            </a:r>
            <a:endParaRPr kumimoji="0" lang="en-US" b="0" i="0" u="none" strike="noStrike" cap="none" normalizeH="0" baseline="0" dirty="0" smtClean="0">
              <a:ln>
                <a:noFill/>
              </a:ln>
              <a:solidFill>
                <a:schemeClr val="tx1"/>
              </a:solidFill>
              <a:effectLst/>
              <a:latin typeface="Arial" charset="0"/>
              <a:cs typeface="Arial" charset="0"/>
            </a:endParaRPr>
          </a:p>
          <a:p>
            <a:pPr lvl="0" eaLnBrk="0" fontAlgn="base" hangingPunct="0">
              <a:spcBef>
                <a:spcPct val="0"/>
              </a:spcBef>
              <a:spcAft>
                <a:spcPct val="0"/>
              </a:spcAft>
            </a:pPr>
            <a:r>
              <a:rPr kumimoji="0" lang="el-GR" b="0" i="0" u="none" strike="noStrike" cap="none" normalizeH="0" baseline="0" dirty="0" smtClean="0">
                <a:ln>
                  <a:noFill/>
                </a:ln>
                <a:solidFill>
                  <a:schemeClr val="tx1"/>
                </a:solidFill>
                <a:effectLst/>
                <a:latin typeface="Arial" charset="0"/>
                <a:cs typeface="Arial" charset="0"/>
              </a:rPr>
              <a:t>You can ask the student to make graphs show roughly </a:t>
            </a:r>
            <a:endParaRPr kumimoji="0" lang="en-US" b="0" i="0" u="none" strike="noStrike" cap="none" normalizeH="0" baseline="0" dirty="0" smtClean="0">
              <a:ln>
                <a:noFill/>
              </a:ln>
              <a:solidFill>
                <a:schemeClr val="tx1"/>
              </a:solidFill>
              <a:effectLst/>
              <a:latin typeface="Arial" charset="0"/>
              <a:cs typeface="Arial" charset="0"/>
            </a:endParaRPr>
          </a:p>
          <a:p>
            <a:pPr lvl="0" eaLnBrk="0" fontAlgn="base" hangingPunct="0">
              <a:spcBef>
                <a:spcPct val="0"/>
              </a:spcBef>
              <a:spcAft>
                <a:spcPct val="0"/>
              </a:spcAft>
            </a:pPr>
            <a:r>
              <a:rPr kumimoji="0" lang="el-GR" b="0" i="0" u="none" strike="noStrike" cap="none" normalizeH="0" baseline="0" dirty="0" smtClean="0">
                <a:ln>
                  <a:noFill/>
                </a:ln>
                <a:solidFill>
                  <a:schemeClr val="tx1"/>
                </a:solidFill>
                <a:effectLst/>
                <a:latin typeface="Arial" charset="0"/>
                <a:cs typeface="Arial" charset="0"/>
              </a:rPr>
              <a:t>the possible patterns which could be detected on the </a:t>
            </a:r>
            <a:endParaRPr kumimoji="0" lang="en-US" b="0" i="0" u="none" strike="noStrike" cap="none" normalizeH="0" baseline="0" dirty="0" smtClean="0">
              <a:ln>
                <a:noFill/>
              </a:ln>
              <a:solidFill>
                <a:schemeClr val="tx1"/>
              </a:solidFill>
              <a:effectLst/>
              <a:latin typeface="Arial" charset="0"/>
              <a:cs typeface="Arial" charset="0"/>
            </a:endParaRPr>
          </a:p>
          <a:p>
            <a:pPr lvl="0" eaLnBrk="0" fontAlgn="base" hangingPunct="0">
              <a:spcBef>
                <a:spcPct val="0"/>
              </a:spcBef>
              <a:spcAft>
                <a:spcPct val="0"/>
              </a:spcAft>
            </a:pPr>
            <a:r>
              <a:rPr kumimoji="0" lang="el-GR" b="0" i="0" u="none" strike="noStrike" cap="none" normalizeH="0" baseline="0" dirty="0" smtClean="0">
                <a:ln>
                  <a:noFill/>
                </a:ln>
                <a:solidFill>
                  <a:schemeClr val="tx1"/>
                </a:solidFill>
                <a:effectLst/>
                <a:latin typeface="Arial" charset="0"/>
                <a:cs typeface="Arial" charset="0"/>
              </a:rPr>
              <a:t>various screens</a:t>
            </a:r>
            <a:r>
              <a:rPr kumimoji="0" lang="en-US" b="0" i="0" u="none" strike="noStrike" cap="none" normalizeH="0" baseline="0" dirty="0" smtClean="0">
                <a:ln>
                  <a:noFill/>
                </a:ln>
                <a:solidFill>
                  <a:schemeClr val="tx1"/>
                </a:solidFill>
                <a:effectLst/>
                <a:latin typeface="Arial" charset="0"/>
                <a:cs typeface="Arial" charset="0"/>
              </a:rPr>
              <a:t>.</a:t>
            </a:r>
            <a:endParaRPr lang="el-GR" dirty="0"/>
          </a:p>
        </p:txBody>
      </p:sp>
      <p:sp>
        <p:nvSpPr>
          <p:cNvPr id="6" name="Rectangle 5"/>
          <p:cNvSpPr/>
          <p:nvPr/>
        </p:nvSpPr>
        <p:spPr>
          <a:xfrm>
            <a:off x="2339752" y="332656"/>
            <a:ext cx="4827155" cy="584775"/>
          </a:xfrm>
          <a:prstGeom prst="rect">
            <a:avLst/>
          </a:prstGeom>
          <a:solidFill>
            <a:srgbClr val="FFC000"/>
          </a:solidFill>
        </p:spPr>
        <p:txBody>
          <a:bodyPr wrap="none">
            <a:spAutoFit/>
          </a:bodyPr>
          <a:lstStyle/>
          <a:p>
            <a:r>
              <a:rPr lang="en-US" sz="3200" b="1" dirty="0" smtClean="0">
                <a:solidFill>
                  <a:srgbClr val="002060"/>
                </a:solidFill>
              </a:rPr>
              <a:t>Question Eliciting Activities</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5696" y="3933056"/>
            <a:ext cx="2664296" cy="279751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992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5575" y="1118444"/>
            <a:ext cx="8802928"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2400" b="1" i="0" u="none" strike="noStrike" cap="none" normalizeH="0" baseline="0" dirty="0" smtClean="0">
                <a:ln>
                  <a:noFill/>
                </a:ln>
                <a:solidFill>
                  <a:srgbClr val="002060"/>
                </a:solidFill>
                <a:effectLst/>
                <a:latin typeface="Arial" charset="0"/>
                <a:cs typeface="Arial" charset="0"/>
              </a:rPr>
              <a:t>Propose preliminary explanations or hypotheses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l-GR"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l-GR" b="0" i="0" u="none" strike="noStrike" cap="none" normalizeH="0" baseline="0" dirty="0" smtClean="0">
                <a:ln>
                  <a:noFill/>
                </a:ln>
                <a:solidFill>
                  <a:schemeClr val="tx1"/>
                </a:solidFill>
                <a:effectLst/>
                <a:latin typeface="Arial" charset="0"/>
                <a:cs typeface="Arial" charset="0"/>
              </a:rPr>
              <a:t>The teacher asks the students to present their ideas and to make some initial hypothesis about the nature of the electrons: should they behave like light or like the marbles?</a:t>
            </a:r>
            <a:br>
              <a:rPr kumimoji="0" lang="el-GR" b="0" i="0" u="none" strike="noStrike" cap="none" normalizeH="0" baseline="0" dirty="0" smtClean="0">
                <a:ln>
                  <a:noFill/>
                </a:ln>
                <a:solidFill>
                  <a:schemeClr val="tx1"/>
                </a:solidFill>
                <a:effectLst/>
                <a:latin typeface="Arial" charset="0"/>
                <a:cs typeface="Arial" charset="0"/>
              </a:rPr>
            </a:br>
            <a:r>
              <a:rPr kumimoji="0" lang="en-US" b="0" i="0" u="none" strike="noStrike" cap="none" normalizeH="0" baseline="0" dirty="0" smtClean="0">
                <a:ln>
                  <a:noFill/>
                </a:ln>
                <a:solidFill>
                  <a:schemeClr val="tx1"/>
                </a:solidFill>
                <a:effectLst/>
                <a:latin typeface="Arial" charset="0"/>
                <a:cs typeface="Arial" charset="0"/>
              </a:rPr>
              <a:t>(</a:t>
            </a:r>
            <a:r>
              <a:rPr kumimoji="0" lang="el-GR" i="0" u="none" strike="noStrike" cap="none" normalizeH="0" baseline="0" dirty="0" smtClean="0">
                <a:ln>
                  <a:noFill/>
                </a:ln>
                <a:effectLst/>
                <a:latin typeface="Arial" charset="0"/>
                <a:cs typeface="Arial" charset="0"/>
              </a:rPr>
              <a:t>This part of the exercise is of great importance as it is the cornerstone of the inquiry process and extra attention should be paid. </a:t>
            </a:r>
            <a:r>
              <a:rPr kumimoji="0" lang="el-GR" b="1" i="0" u="none" strike="noStrike" cap="none" normalizeH="0" baseline="0" dirty="0" smtClean="0">
                <a:ln>
                  <a:noFill/>
                </a:ln>
                <a:solidFill>
                  <a:srgbClr val="FF0000"/>
                </a:solidFill>
                <a:effectLst/>
                <a:latin typeface="Arial" charset="0"/>
                <a:cs typeface="Arial" charset="0"/>
              </a:rPr>
              <a:t>It is vital to have students make predictions and after performing the experiment come back to them and revaluate their initial prediction </a:t>
            </a:r>
            <a:r>
              <a:rPr kumimoji="0" lang="el-GR" i="0" u="none" strike="noStrike" cap="none" normalizeH="0" baseline="0" dirty="0" smtClean="0">
                <a:ln>
                  <a:noFill/>
                </a:ln>
                <a:effectLst/>
                <a:latin typeface="Arial" charset="0"/>
                <a:cs typeface="Arial" charset="0"/>
              </a:rPr>
              <a:t>so as to realize where and why they were wrong</a:t>
            </a:r>
            <a:r>
              <a:rPr kumimoji="0" lang="en-US" i="0" u="none" strike="noStrike" cap="none" normalizeH="0" baseline="0" dirty="0" smtClean="0">
                <a:ln>
                  <a:noFill/>
                </a:ln>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l-GR" b="1" i="0" u="none" strike="noStrike" cap="none" normalizeH="0" baseline="0" dirty="0" smtClean="0">
                <a:ln>
                  <a:noFill/>
                </a:ln>
                <a:solidFill>
                  <a:schemeClr val="tx1"/>
                </a:solidFill>
                <a:effectLst/>
                <a:latin typeface="Arial" charset="0"/>
                <a:cs typeface="Arial" charset="0"/>
              </a:rPr>
              <a:t/>
            </a:r>
            <a:br>
              <a:rPr kumimoji="0" lang="el-GR" b="1" i="0" u="none" strike="noStrike" cap="none" normalizeH="0" baseline="0" dirty="0" smtClean="0">
                <a:ln>
                  <a:noFill/>
                </a:ln>
                <a:solidFill>
                  <a:schemeClr val="tx1"/>
                </a:solidFill>
                <a:effectLst/>
                <a:latin typeface="Arial" charset="0"/>
                <a:cs typeface="Arial" charset="0"/>
              </a:rPr>
            </a:br>
            <a:r>
              <a:rPr kumimoji="0" lang="el-GR" b="1" i="0" u="none" strike="noStrike" cap="none" normalizeH="0" baseline="0" dirty="0" smtClean="0">
                <a:ln>
                  <a:noFill/>
                </a:ln>
                <a:solidFill>
                  <a:schemeClr val="tx1"/>
                </a:solidFill>
                <a:effectLst/>
                <a:latin typeface="Arial" charset="0"/>
                <a:cs typeface="Arial" charset="0"/>
              </a:rPr>
              <a:t>Common Students' Misconceptions:</a:t>
            </a:r>
            <a:r>
              <a:rPr kumimoji="0" lang="el-GR" b="0" i="0" u="none" strike="noStrike" cap="none" normalizeH="0" baseline="0" dirty="0" smtClean="0">
                <a:ln>
                  <a:noFill/>
                </a:ln>
                <a:solidFill>
                  <a:schemeClr val="tx1"/>
                </a:solidFill>
                <a:effectLst/>
                <a:latin typeface="Arial" charset="0"/>
                <a:cs typeface="Arial" charset="0"/>
              </a:rPr>
              <a:t/>
            </a:r>
            <a:br>
              <a:rPr kumimoji="0" lang="el-GR" b="0" i="0" u="none" strike="noStrike" cap="none" normalizeH="0" baseline="0" dirty="0" smtClean="0">
                <a:ln>
                  <a:noFill/>
                </a:ln>
                <a:solidFill>
                  <a:schemeClr val="tx1"/>
                </a:solidFill>
                <a:effectLst/>
                <a:latin typeface="Arial" charset="0"/>
                <a:cs typeface="Arial" charset="0"/>
              </a:rPr>
            </a:br>
            <a:r>
              <a:rPr kumimoji="0" lang="el-GR" b="0" i="0" u="none" strike="noStrike" cap="none" normalizeH="0" baseline="0" dirty="0" smtClean="0">
                <a:ln>
                  <a:noFill/>
                </a:ln>
                <a:solidFill>
                  <a:schemeClr val="tx1"/>
                </a:solidFill>
                <a:effectLst/>
                <a:latin typeface="Arial" charset="0"/>
                <a:cs typeface="Arial" charset="0"/>
              </a:rPr>
              <a:t>The most common misconceptions are:</a:t>
            </a:r>
            <a:r>
              <a:rPr kumimoji="0" lang="el-GR" b="1" i="0" u="none" strike="noStrike" cap="none" normalizeH="0" baseline="0" dirty="0" smtClean="0">
                <a:ln>
                  <a:noFill/>
                </a:ln>
                <a:solidFill>
                  <a:schemeClr val="tx1"/>
                </a:solidFill>
                <a:effectLst/>
                <a:latin typeface="Arial" charset="0"/>
                <a:cs typeface="Arial" charset="0"/>
              </a:rPr>
              <a:t/>
            </a:r>
            <a:br>
              <a:rPr kumimoji="0" lang="el-GR" b="1" i="0" u="none" strike="noStrike" cap="none" normalizeH="0" baseline="0" dirty="0" smtClean="0">
                <a:ln>
                  <a:noFill/>
                </a:ln>
                <a:solidFill>
                  <a:schemeClr val="tx1"/>
                </a:solidFill>
                <a:effectLst/>
                <a:latin typeface="Arial" charset="0"/>
                <a:cs typeface="Arial" charset="0"/>
              </a:rPr>
            </a:br>
            <a:r>
              <a:rPr kumimoji="0" lang="el-GR" b="1" i="0" u="none" strike="noStrike" cap="none" normalizeH="0" baseline="0" dirty="0" smtClean="0">
                <a:ln>
                  <a:noFill/>
                </a:ln>
                <a:solidFill>
                  <a:schemeClr val="tx1"/>
                </a:solidFill>
                <a:effectLst/>
                <a:latin typeface="Arial" charset="0"/>
                <a:cs typeface="Arial" charset="0"/>
              </a:rPr>
              <a:t>1.</a:t>
            </a:r>
            <a:r>
              <a:rPr kumimoji="0" lang="el-GR" b="0" i="0" u="none" strike="noStrike" cap="none" normalizeH="0" baseline="0" dirty="0" smtClean="0">
                <a:ln>
                  <a:noFill/>
                </a:ln>
                <a:solidFill>
                  <a:schemeClr val="tx1"/>
                </a:solidFill>
                <a:effectLst/>
                <a:latin typeface="Arial" charset="0"/>
                <a:cs typeface="Arial" charset="0"/>
              </a:rPr>
              <a:t> Electrons must be a particle (they must behave like the marbles), not a wave.</a:t>
            </a:r>
            <a:br>
              <a:rPr kumimoji="0" lang="el-GR" b="0" i="0" u="none" strike="noStrike" cap="none" normalizeH="0" baseline="0" dirty="0" smtClean="0">
                <a:ln>
                  <a:noFill/>
                </a:ln>
                <a:solidFill>
                  <a:schemeClr val="tx1"/>
                </a:solidFill>
                <a:effectLst/>
                <a:latin typeface="Arial" charset="0"/>
                <a:cs typeface="Arial" charset="0"/>
              </a:rPr>
            </a:br>
            <a:r>
              <a:rPr kumimoji="0" lang="el-GR" b="1" i="0" u="none" strike="noStrike" cap="none" normalizeH="0" baseline="0" dirty="0" smtClean="0">
                <a:ln>
                  <a:noFill/>
                </a:ln>
                <a:solidFill>
                  <a:schemeClr val="tx1"/>
                </a:solidFill>
                <a:effectLst/>
                <a:latin typeface="Arial" charset="0"/>
                <a:cs typeface="Arial" charset="0"/>
              </a:rPr>
              <a:t>2.</a:t>
            </a:r>
            <a:r>
              <a:rPr kumimoji="0" lang="el-GR" b="0" i="0" u="none" strike="noStrike" cap="none" normalizeH="0" baseline="0" dirty="0" smtClean="0">
                <a:ln>
                  <a:noFill/>
                </a:ln>
                <a:solidFill>
                  <a:schemeClr val="tx1"/>
                </a:solidFill>
                <a:effectLst/>
                <a:latin typeface="Arial" charset="0"/>
                <a:cs typeface="Arial" charset="0"/>
              </a:rPr>
              <a:t> Electrons cannot dissapear. The position of a particle can always be </a:t>
            </a:r>
            <a:r>
              <a:rPr kumimoji="0" lang="el-GR" b="0" i="0" u="none" strike="noStrike" cap="none" normalizeH="0" baseline="0" dirty="0" smtClean="0">
                <a:ln>
                  <a:noFill/>
                </a:ln>
                <a:solidFill>
                  <a:schemeClr val="tx1"/>
                </a:solidFill>
                <a:effectLst/>
                <a:latin typeface="Arial" charset="0"/>
                <a:cs typeface="Arial" charset="0"/>
                <a:hlinkClick r:id="rId3"/>
              </a:rPr>
              <a:t>known</a:t>
            </a:r>
            <a:r>
              <a:rPr kumimoji="0" lang="el-GR" b="0" i="0" u="none" strike="noStrike" cap="none" normalizeH="0" baseline="0" dirty="0" smtClean="0">
                <a:ln>
                  <a:noFill/>
                </a:ln>
                <a:solidFill>
                  <a:schemeClr val="tx1"/>
                </a:solidFill>
                <a:effectLst/>
                <a:latin typeface="Arial" charset="0"/>
                <a:cs typeface="Arial" charset="0"/>
              </a:rPr>
              <a:t> at a specific time.</a:t>
            </a: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b="0" i="0" u="none" strike="noStrike" cap="none" normalizeH="0" baseline="0" dirty="0" smtClean="0">
                <a:ln>
                  <a:noFill/>
                </a:ln>
                <a:solidFill>
                  <a:schemeClr val="tx1"/>
                </a:solidFill>
                <a:effectLst/>
                <a:latin typeface="Arial" charset="0"/>
                <a:cs typeface="Arial" charset="0"/>
              </a:rPr>
              <a:t>After students have made their predictions the teacher presents the </a:t>
            </a:r>
            <a:r>
              <a:rPr kumimoji="0" lang="el-GR" b="0" i="0" u="none" strike="noStrike" cap="none" normalizeH="0" baseline="0" dirty="0" smtClean="0">
                <a:ln>
                  <a:noFill/>
                </a:ln>
                <a:solidFill>
                  <a:schemeClr val="tx1"/>
                </a:solidFill>
                <a:effectLst/>
                <a:latin typeface="Arial" charset="0"/>
                <a:cs typeface="Arial" charset="0"/>
                <a:hlinkClick r:id="rId4"/>
              </a:rPr>
              <a:t>de Broglie hypothesis</a:t>
            </a:r>
            <a:r>
              <a:rPr kumimoji="0" lang="el-GR" b="0" i="0" u="none" strike="noStrike" cap="none" normalizeH="0" baseline="0" dirty="0" smtClean="0">
                <a:ln>
                  <a:noFill/>
                </a:ln>
                <a:solidFill>
                  <a:schemeClr val="tx1"/>
                </a:solidFill>
                <a:effectLst/>
                <a:latin typeface="Arial" charset="0"/>
                <a:cs typeface="Arial" charset="0"/>
              </a:rPr>
              <a:t>. Luis de Broglie received the Nobel Prize in Physics for his Hypothesis. Here is the </a:t>
            </a:r>
            <a:r>
              <a:rPr kumimoji="0" lang="el-GR" b="0" i="0" u="none" strike="noStrike" cap="none" normalizeH="0" baseline="0" dirty="0" smtClean="0">
                <a:ln>
                  <a:noFill/>
                </a:ln>
                <a:solidFill>
                  <a:schemeClr val="tx1"/>
                </a:solidFill>
                <a:effectLst/>
                <a:latin typeface="Arial" charset="0"/>
                <a:cs typeface="Arial" charset="0"/>
                <a:hlinkClick r:id="rId5" tooltip="Nobel Award 1929"/>
              </a:rPr>
              <a:t>Award Ceremony Speech</a:t>
            </a:r>
            <a:r>
              <a:rPr kumimoji="0" lang="el-GR" b="0" i="0" u="none" strike="noStrike" cap="none" normalizeH="0" baseline="0" dirty="0" smtClean="0">
                <a:ln>
                  <a:noFill/>
                </a:ln>
                <a:solidFill>
                  <a:schemeClr val="tx1"/>
                </a:solidFill>
                <a:effectLst/>
                <a:latin typeface="Arial" charset="0"/>
                <a:cs typeface="Arial" charset="0"/>
              </a:rPr>
              <a:t> (December 10, 1929). </a:t>
            </a:r>
          </a:p>
        </p:txBody>
      </p:sp>
      <p:pic>
        <p:nvPicPr>
          <p:cNvPr id="11266" name="Picture 2" descr="1443725307_01__SX220_SCLZZZZZZZ_.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7656" y="-102638784"/>
            <a:ext cx="5136505" cy="79615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339752" y="332656"/>
            <a:ext cx="3530197" cy="584775"/>
          </a:xfrm>
          <a:prstGeom prst="rect">
            <a:avLst/>
          </a:prstGeom>
          <a:solidFill>
            <a:srgbClr val="FFC000"/>
          </a:solidFill>
        </p:spPr>
        <p:txBody>
          <a:bodyPr wrap="none">
            <a:spAutoFit/>
          </a:bodyPr>
          <a:lstStyle/>
          <a:p>
            <a:r>
              <a:rPr lang="en-US" sz="3200" b="1" dirty="0" smtClean="0">
                <a:solidFill>
                  <a:srgbClr val="002060"/>
                </a:solidFill>
              </a:rPr>
              <a:t>Active Investigation</a:t>
            </a:r>
          </a:p>
        </p:txBody>
      </p:sp>
    </p:spTree>
    <p:extLst>
      <p:ext uri="{BB962C8B-B14F-4D97-AF65-F5344CB8AC3E}">
        <p14:creationId xmlns:p14="http://schemas.microsoft.com/office/powerpoint/2010/main" val="1369254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9752" y="332656"/>
            <a:ext cx="3530197" cy="584775"/>
          </a:xfrm>
          <a:prstGeom prst="rect">
            <a:avLst/>
          </a:prstGeom>
          <a:solidFill>
            <a:srgbClr val="FFC000"/>
          </a:solidFill>
        </p:spPr>
        <p:txBody>
          <a:bodyPr wrap="none">
            <a:spAutoFit/>
          </a:bodyPr>
          <a:lstStyle/>
          <a:p>
            <a:r>
              <a:rPr lang="en-US" sz="3200" b="1" dirty="0" smtClean="0">
                <a:solidFill>
                  <a:srgbClr val="002060"/>
                </a:solidFill>
              </a:rPr>
              <a:t>Active Investigation</a:t>
            </a:r>
          </a:p>
        </p:txBody>
      </p:sp>
      <p:sp>
        <p:nvSpPr>
          <p:cNvPr id="5" name="Rectangle 4"/>
          <p:cNvSpPr/>
          <p:nvPr/>
        </p:nvSpPr>
        <p:spPr>
          <a:xfrm>
            <a:off x="179512" y="1196752"/>
            <a:ext cx="5007012" cy="461665"/>
          </a:xfrm>
          <a:prstGeom prst="rect">
            <a:avLst/>
          </a:prstGeom>
        </p:spPr>
        <p:txBody>
          <a:bodyPr wrap="none">
            <a:spAutoFit/>
          </a:bodyPr>
          <a:lstStyle/>
          <a:p>
            <a:r>
              <a:rPr lang="en-US" sz="2400" b="1" dirty="0" smtClean="0">
                <a:solidFill>
                  <a:srgbClr val="002060"/>
                </a:solidFill>
              </a:rPr>
              <a:t>Plan and conduct simple investigation</a:t>
            </a:r>
            <a:endParaRPr lang="el-GR" sz="2400" b="1" dirty="0">
              <a:solidFill>
                <a:srgbClr val="002060"/>
              </a:solidFill>
            </a:endParaRPr>
          </a:p>
        </p:txBody>
      </p:sp>
      <p:pic>
        <p:nvPicPr>
          <p:cNvPr id="7" name="Picture 3" descr="C:\Users\Angelos\AppData\Local\Temp\DoubleSlitCan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4912" y="2715662"/>
            <a:ext cx="2671762"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6345914" y="5812986"/>
            <a:ext cx="685353" cy="1015663"/>
          </a:xfrm>
          <a:prstGeom prst="rect">
            <a:avLst/>
          </a:prstGeom>
          <a:noFill/>
        </p:spPr>
        <p:txBody>
          <a:bodyPr wrap="square">
            <a:spAutoFit/>
          </a:bodyPr>
          <a:lstStyle/>
          <a:p>
            <a:pPr fontAlgn="auto">
              <a:spcBef>
                <a:spcPts val="0"/>
              </a:spcBef>
              <a:spcAft>
                <a:spcPts val="0"/>
              </a:spcAft>
              <a:defRPr/>
            </a:pPr>
            <a:r>
              <a:rPr lang="el-GR" sz="6000" dirty="0">
                <a:solidFill>
                  <a:srgbClr val="FF0000"/>
                </a:solidFill>
                <a:effectLst>
                  <a:outerShdw blurRad="38100" dist="38100" dir="2700000" algn="tl">
                    <a:srgbClr val="000000">
                      <a:alpha val="43137"/>
                    </a:srgbClr>
                  </a:outerShdw>
                </a:effectLst>
                <a:latin typeface="+mn-lt"/>
              </a:rPr>
              <a:t>?</a:t>
            </a:r>
          </a:p>
        </p:txBody>
      </p:sp>
      <p:sp>
        <p:nvSpPr>
          <p:cNvPr id="9" name="Rectangle 8"/>
          <p:cNvSpPr/>
          <p:nvPr/>
        </p:nvSpPr>
        <p:spPr>
          <a:xfrm>
            <a:off x="53751" y="1762929"/>
            <a:ext cx="8550697" cy="923330"/>
          </a:xfrm>
          <a:prstGeom prst="rect">
            <a:avLst/>
          </a:prstGeom>
        </p:spPr>
        <p:txBody>
          <a:bodyPr wrap="square">
            <a:spAutoFit/>
          </a:bodyPr>
          <a:lstStyle/>
          <a:p>
            <a:r>
              <a:rPr lang="en-US" dirty="0" err="1" smtClean="0">
                <a:effectLst/>
              </a:rPr>
              <a:t>Augemented</a:t>
            </a:r>
            <a:r>
              <a:rPr lang="en-US" dirty="0" smtClean="0">
                <a:effectLst/>
              </a:rPr>
              <a:t> Reality is presented to the students. It is noted to them that this technology is used to visualize (through augmentations) the invisible. For example we are not able to see the electrons as we have done in the experiment with the laser. </a:t>
            </a:r>
            <a:endParaRPr lang="el-GR" dirty="0"/>
          </a:p>
        </p:txBody>
      </p:sp>
      <p:sp>
        <p:nvSpPr>
          <p:cNvPr id="11" name="Rectangle 10"/>
          <p:cNvSpPr/>
          <p:nvPr/>
        </p:nvSpPr>
        <p:spPr>
          <a:xfrm>
            <a:off x="98142" y="2753002"/>
            <a:ext cx="5782079" cy="3970318"/>
          </a:xfrm>
          <a:prstGeom prst="rect">
            <a:avLst/>
          </a:prstGeom>
        </p:spPr>
        <p:txBody>
          <a:bodyPr wrap="square">
            <a:spAutoFit/>
          </a:bodyPr>
          <a:lstStyle/>
          <a:p>
            <a:r>
              <a:rPr lang="en-US" dirty="0" smtClean="0">
                <a:effectLst/>
              </a:rPr>
              <a:t>The system allows to demonstrate all the phases of the proposed experiment. The teacher should prepare so he can start  at a later stage to present to the students </a:t>
            </a:r>
            <a:r>
              <a:rPr lang="en-US" b="1" dirty="0" smtClean="0">
                <a:solidFill>
                  <a:srgbClr val="FF0000"/>
                </a:solidFill>
                <a:effectLst/>
              </a:rPr>
              <a:t>*****</a:t>
            </a:r>
            <a:r>
              <a:rPr lang="en-US" dirty="0" smtClean="0">
                <a:effectLst/>
              </a:rPr>
              <a:t/>
            </a:r>
            <a:br>
              <a:rPr lang="en-US" dirty="0" smtClean="0">
                <a:effectLst/>
              </a:rPr>
            </a:br>
            <a:r>
              <a:rPr lang="en-US" b="1" dirty="0" smtClean="0">
                <a:effectLst/>
              </a:rPr>
              <a:t>(a) the </a:t>
            </a:r>
            <a:r>
              <a:rPr lang="en-US" b="1" dirty="0" smtClean="0">
                <a:effectLst/>
                <a:hlinkClick r:id="rId4" tooltip="Classical Particle Case"/>
              </a:rPr>
              <a:t>classical particle case</a:t>
            </a:r>
            <a:r>
              <a:rPr lang="en-US" b="1" dirty="0" smtClean="0">
                <a:effectLst/>
              </a:rPr>
              <a:t>, </a:t>
            </a:r>
            <a:r>
              <a:rPr lang="en-US" dirty="0" smtClean="0">
                <a:effectLst/>
              </a:rPr>
              <a:t/>
            </a:r>
            <a:br>
              <a:rPr lang="en-US" dirty="0" smtClean="0">
                <a:effectLst/>
              </a:rPr>
            </a:br>
            <a:endParaRPr lang="en-US" dirty="0" smtClean="0">
              <a:effectLst/>
            </a:endParaRPr>
          </a:p>
          <a:p>
            <a:endParaRPr lang="en-US" b="1" dirty="0"/>
          </a:p>
          <a:p>
            <a:endParaRPr lang="en-US" b="1" dirty="0" smtClean="0">
              <a:effectLst/>
            </a:endParaRPr>
          </a:p>
          <a:p>
            <a:endParaRPr lang="en-US" b="1" dirty="0"/>
          </a:p>
          <a:p>
            <a:r>
              <a:rPr lang="en-US" b="1" dirty="0" smtClean="0">
                <a:effectLst/>
              </a:rPr>
              <a:t>(b) the</a:t>
            </a:r>
            <a:r>
              <a:rPr lang="en-US" b="1" dirty="0" smtClean="0">
                <a:effectLst/>
                <a:hlinkClick r:id="rId5" tooltip="waves"/>
              </a:rPr>
              <a:t> wave case</a:t>
            </a:r>
            <a:r>
              <a:rPr lang="en-US" b="1" dirty="0" smtClean="0">
                <a:effectLst/>
              </a:rPr>
              <a:t> and</a:t>
            </a:r>
            <a:endParaRPr lang="en-US" b="1" dirty="0"/>
          </a:p>
          <a:p>
            <a:endParaRPr lang="en-US" b="1" dirty="0" smtClean="0">
              <a:effectLst/>
            </a:endParaRPr>
          </a:p>
          <a:p>
            <a:endParaRPr lang="en-US" b="1" dirty="0"/>
          </a:p>
          <a:p>
            <a:endParaRPr lang="en-US" b="1" dirty="0" smtClean="0">
              <a:effectLst/>
            </a:endParaRPr>
          </a:p>
          <a:p>
            <a:r>
              <a:rPr lang="en-US" b="1" dirty="0" smtClean="0">
                <a:effectLst/>
              </a:rPr>
              <a:t>(c) the </a:t>
            </a:r>
            <a:r>
              <a:rPr lang="en-US" b="1" dirty="0" smtClean="0">
                <a:effectLst/>
                <a:hlinkClick r:id="rId6" tooltip="quantum"/>
              </a:rPr>
              <a:t>quantum case</a:t>
            </a:r>
            <a:r>
              <a:rPr lang="en-US" b="1" dirty="0" smtClean="0">
                <a:effectLst/>
              </a:rPr>
              <a:t> where interference pattern is presented to the screen behind the frame with the slits. </a:t>
            </a:r>
            <a:endParaRPr lang="el-GR" dirty="0"/>
          </a:p>
        </p:txBody>
      </p:sp>
      <p:pic>
        <p:nvPicPr>
          <p:cNvPr id="6" name="Picture 2" descr="C:\Users\Angelos\AppData\Local\Temp\DoubleSlitButto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79158" y="4248151"/>
            <a:ext cx="2562225"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7306979" y="6136151"/>
            <a:ext cx="1695785" cy="646331"/>
          </a:xfrm>
          <a:prstGeom prst="rect">
            <a:avLst/>
          </a:prstGeom>
        </p:spPr>
        <p:txBody>
          <a:bodyPr wrap="none">
            <a:spAutoFit/>
          </a:bodyPr>
          <a:lstStyle/>
          <a:p>
            <a:r>
              <a:rPr lang="en-US" dirty="0" smtClean="0">
                <a:solidFill>
                  <a:srgbClr val="FF0000"/>
                </a:solidFill>
              </a:rPr>
              <a:t>* Resources for </a:t>
            </a:r>
          </a:p>
          <a:p>
            <a:r>
              <a:rPr lang="en-US" dirty="0" smtClean="0">
                <a:solidFill>
                  <a:srgbClr val="FF0000"/>
                </a:solidFill>
              </a:rPr>
              <a:t>Teachers only</a:t>
            </a:r>
            <a:endParaRPr lang="el-GR" dirty="0"/>
          </a:p>
        </p:txBody>
      </p:sp>
    </p:spTree>
    <p:extLst>
      <p:ext uri="{BB962C8B-B14F-4D97-AF65-F5344CB8AC3E}">
        <p14:creationId xmlns:p14="http://schemas.microsoft.com/office/powerpoint/2010/main" val="3386068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39752" y="332656"/>
            <a:ext cx="4608185" cy="584775"/>
          </a:xfrm>
          <a:prstGeom prst="rect">
            <a:avLst/>
          </a:prstGeom>
          <a:solidFill>
            <a:srgbClr val="FFC000"/>
          </a:solidFill>
        </p:spPr>
        <p:txBody>
          <a:bodyPr wrap="none">
            <a:spAutoFit/>
          </a:bodyPr>
          <a:lstStyle/>
          <a:p>
            <a:r>
              <a:rPr lang="en-US" sz="3200" b="1" dirty="0" smtClean="0">
                <a:solidFill>
                  <a:srgbClr val="002060"/>
                </a:solidFill>
              </a:rPr>
              <a:t>Observation / Experiment</a:t>
            </a:r>
          </a:p>
        </p:txBody>
      </p:sp>
      <p:sp>
        <p:nvSpPr>
          <p:cNvPr id="7" name="Rectangle 1"/>
          <p:cNvSpPr>
            <a:spLocks noChangeArrowheads="1"/>
          </p:cNvSpPr>
          <p:nvPr/>
        </p:nvSpPr>
        <p:spPr bwMode="auto">
          <a:xfrm>
            <a:off x="147787" y="1124744"/>
            <a:ext cx="888092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2400" b="1" i="0" u="none" strike="noStrike" cap="none" normalizeH="0" baseline="0" dirty="0" smtClean="0">
                <a:ln>
                  <a:noFill/>
                </a:ln>
                <a:solidFill>
                  <a:srgbClr val="002060"/>
                </a:solidFill>
                <a:effectLst/>
                <a:latin typeface="Arial" charset="0"/>
                <a:cs typeface="Arial" charset="0"/>
              </a:rPr>
              <a:t>Gather evidence from observation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l-GR"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l-GR" b="0" i="0" u="none" strike="noStrike" cap="none" normalizeH="0" baseline="0" dirty="0" smtClean="0">
                <a:ln>
                  <a:noFill/>
                </a:ln>
                <a:solidFill>
                  <a:schemeClr val="tx1"/>
                </a:solidFill>
                <a:effectLst/>
                <a:latin typeface="Arial" charset="0"/>
                <a:cs typeface="Arial" charset="0"/>
              </a:rPr>
              <a:t>The teacher is using the Double Slit Mianiature exhibit, following the guidelines that are provided with the Tool-Box.</a:t>
            </a:r>
            <a:br>
              <a:rPr kumimoji="0" lang="el-GR" b="0" i="0" u="none" strike="noStrike" cap="none" normalizeH="0" baseline="0" dirty="0" smtClean="0">
                <a:ln>
                  <a:noFill/>
                </a:ln>
                <a:solidFill>
                  <a:schemeClr val="tx1"/>
                </a:solidFill>
                <a:effectLst/>
                <a:latin typeface="Arial" charset="0"/>
                <a:cs typeface="Arial" charset="0"/>
              </a:rPr>
            </a:br>
            <a:endParaRPr kumimoji="0" lang="el-GR" b="0" i="0" u="none" strike="noStrike" cap="none" normalizeH="0" baseline="0" dirty="0" smtClean="0">
              <a:ln>
                <a:noFill/>
              </a:ln>
              <a:solidFill>
                <a:schemeClr val="tx1"/>
              </a:solidFill>
              <a:effectLst/>
              <a:latin typeface="Arial"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AutoNum type="alphaUcParenR"/>
              <a:tabLst/>
            </a:pPr>
            <a:r>
              <a:rPr kumimoji="0" lang="el-GR" b="0" i="0" u="none" strike="noStrike" cap="none" normalizeH="0" baseline="0" dirty="0" smtClean="0">
                <a:ln>
                  <a:noFill/>
                </a:ln>
                <a:solidFill>
                  <a:schemeClr val="tx1"/>
                </a:solidFill>
                <a:effectLst/>
                <a:latin typeface="Arial" charset="0"/>
                <a:cs typeface="Arial" charset="0"/>
              </a:rPr>
              <a:t>First the system is set at the "wave" mode and the </a:t>
            </a:r>
            <a:r>
              <a:rPr kumimoji="0" lang="el-GR" b="1" i="0" u="none" strike="noStrike" cap="none" normalizeH="0" baseline="0" dirty="0" smtClean="0">
                <a:ln>
                  <a:noFill/>
                </a:ln>
                <a:solidFill>
                  <a:schemeClr val="tx1"/>
                </a:solidFill>
                <a:effectLst/>
                <a:latin typeface="Arial" charset="0"/>
                <a:cs typeface="Arial" charset="0"/>
              </a:rPr>
              <a:t>interference of simulated waves (light) </a:t>
            </a:r>
            <a:r>
              <a:rPr kumimoji="0" lang="el-GR" b="0" i="0" u="none" strike="noStrike" cap="none" normalizeH="0" baseline="0" dirty="0" smtClean="0">
                <a:ln>
                  <a:noFill/>
                </a:ln>
                <a:solidFill>
                  <a:schemeClr val="tx1"/>
                </a:solidFill>
                <a:effectLst/>
                <a:latin typeface="Arial" charset="0"/>
                <a:cs typeface="Arial" charset="0"/>
              </a:rPr>
              <a:t>is observed</a:t>
            </a:r>
            <a:r>
              <a:rPr kumimoji="0" lang="en-US" b="0" i="0" u="none" strike="noStrike" cap="none" normalizeH="0" baseline="0" dirty="0" smtClean="0">
                <a:ln>
                  <a:noFill/>
                </a:ln>
                <a:solidFill>
                  <a:schemeClr val="tx1"/>
                </a:solidFill>
                <a:effectLst/>
                <a:latin typeface="Arial" charset="0"/>
                <a:cs typeface="Arial" charset="0"/>
              </a:rPr>
              <a:t>.</a:t>
            </a:r>
          </a:p>
          <a:p>
            <a:pPr marL="342900" marR="0" lvl="0" indent="-342900" algn="l" defTabSz="914400" rtl="0" eaLnBrk="0" fontAlgn="base" latinLnBrk="0" hangingPunct="0">
              <a:lnSpc>
                <a:spcPct val="100000"/>
              </a:lnSpc>
              <a:spcBef>
                <a:spcPct val="0"/>
              </a:spcBef>
              <a:spcAft>
                <a:spcPct val="0"/>
              </a:spcAft>
              <a:buClrTx/>
              <a:buSzTx/>
              <a:buFontTx/>
              <a:buAutoNum type="alphaUcParenR"/>
              <a:tabLst/>
            </a:pPr>
            <a:r>
              <a:rPr kumimoji="0" lang="el-GR" b="0" i="0" u="none" strike="noStrike" cap="none" normalizeH="0" baseline="0" dirty="0" smtClean="0">
                <a:ln>
                  <a:noFill/>
                </a:ln>
                <a:solidFill>
                  <a:schemeClr val="tx1"/>
                </a:solidFill>
                <a:effectLst/>
                <a:latin typeface="Arial" charset="0"/>
                <a:cs typeface="Arial" charset="0"/>
              </a:rPr>
              <a:t>Then the system is set at the "particle" mode and </a:t>
            </a:r>
            <a:r>
              <a:rPr kumimoji="0" lang="el-GR" b="1" i="0" u="none" strike="noStrike" cap="none" normalizeH="0" baseline="0" dirty="0" smtClean="0">
                <a:ln>
                  <a:noFill/>
                </a:ln>
                <a:solidFill>
                  <a:schemeClr val="tx1"/>
                </a:solidFill>
                <a:effectLst/>
                <a:latin typeface="Arial" charset="0"/>
                <a:cs typeface="Arial" charset="0"/>
              </a:rPr>
              <a:t>the case of marbles (classical particle) </a:t>
            </a:r>
            <a:r>
              <a:rPr kumimoji="0" lang="el-GR" b="0" i="0" u="none" strike="noStrike" cap="none" normalizeH="0" baseline="0" dirty="0" smtClean="0">
                <a:ln>
                  <a:noFill/>
                </a:ln>
                <a:solidFill>
                  <a:schemeClr val="tx1"/>
                </a:solidFill>
                <a:effectLst/>
                <a:latin typeface="Arial" charset="0"/>
                <a:cs typeface="Arial" charset="0"/>
              </a:rPr>
              <a:t>is studied</a:t>
            </a:r>
            <a:r>
              <a:rPr kumimoji="0" lang="en-US" b="0" i="0" u="none" strike="noStrike" cap="none" normalizeH="0" baseline="0" dirty="0" smtClean="0">
                <a:ln>
                  <a:noFill/>
                </a:ln>
                <a:solidFill>
                  <a:schemeClr val="tx1"/>
                </a:solidFill>
                <a:effectLst/>
                <a:latin typeface="Arial" charset="0"/>
                <a:cs typeface="Arial" charset="0"/>
              </a:rPr>
              <a:t>.</a:t>
            </a:r>
            <a:endParaRPr lang="en-US" i="1" dirty="0">
              <a:solidFill>
                <a:srgbClr val="0000FF"/>
              </a:solidFill>
              <a:latin typeface="Arial"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AutoNum type="alphaUcParenR"/>
              <a:tabLst/>
            </a:pPr>
            <a:r>
              <a:rPr kumimoji="0" lang="el-GR" b="0" i="0" u="none" strike="noStrike" cap="none" normalizeH="0" baseline="0" dirty="0" smtClean="0">
                <a:ln>
                  <a:noFill/>
                </a:ln>
                <a:solidFill>
                  <a:srgbClr val="000000"/>
                </a:solidFill>
                <a:effectLst/>
                <a:latin typeface="Arial" charset="0"/>
                <a:cs typeface="Arial" charset="0"/>
              </a:rPr>
              <a:t>Then the case of </a:t>
            </a:r>
            <a:r>
              <a:rPr kumimoji="0" lang="el-GR" b="1" i="0" u="none" strike="noStrike" cap="none" normalizeH="0" baseline="0" dirty="0" smtClean="0">
                <a:ln>
                  <a:noFill/>
                </a:ln>
                <a:solidFill>
                  <a:srgbClr val="000000"/>
                </a:solidFill>
                <a:effectLst/>
                <a:latin typeface="Arial" charset="0"/>
                <a:cs typeface="Arial" charset="0"/>
              </a:rPr>
              <a:t>electrons (quantum particle)</a:t>
            </a:r>
            <a:r>
              <a:rPr kumimoji="0" lang="el-GR" b="0" i="0" u="none" strike="noStrike" cap="none" normalizeH="0" baseline="0" dirty="0" smtClean="0">
                <a:ln>
                  <a:noFill/>
                </a:ln>
                <a:solidFill>
                  <a:srgbClr val="000000"/>
                </a:solidFill>
                <a:effectLst/>
                <a:latin typeface="Arial" charset="0"/>
                <a:cs typeface="Arial" charset="0"/>
              </a:rPr>
              <a:t> is studied</a:t>
            </a:r>
            <a:r>
              <a:rPr kumimoji="0" lang="en-US" b="0" i="0" u="none" strike="noStrike" cap="none" normalizeH="0" baseline="0" dirty="0" smtClean="0">
                <a:ln>
                  <a:noFill/>
                </a:ln>
                <a:solidFill>
                  <a:srgbClr val="000000"/>
                </a:solidFill>
                <a:effectLst/>
                <a:latin typeface="Arial" charset="0"/>
                <a:cs typeface="Arial" charset="0"/>
              </a:rPr>
              <a:t>.</a:t>
            </a:r>
            <a:r>
              <a:rPr kumimoji="0" lang="el-GR" b="0" i="0" u="none" strike="noStrike" cap="none" normalizeH="0" baseline="0" dirty="0" smtClean="0">
                <a:ln>
                  <a:noFill/>
                </a:ln>
                <a:solidFill>
                  <a:srgbClr val="000000"/>
                </a:solidFill>
                <a:effectLst/>
                <a:latin typeface="Arial" charset="0"/>
                <a:cs typeface="Arial" charset="0"/>
              </a:rPr>
              <a:t/>
            </a:r>
            <a:br>
              <a:rPr kumimoji="0" lang="el-GR" b="0" i="0" u="none" strike="noStrike" cap="none" normalizeH="0" baseline="0" dirty="0" smtClean="0">
                <a:ln>
                  <a:noFill/>
                </a:ln>
                <a:solidFill>
                  <a:srgbClr val="000000"/>
                </a:solidFill>
                <a:effectLst/>
                <a:latin typeface="Arial" charset="0"/>
                <a:cs typeface="Arial" charset="0"/>
              </a:rPr>
            </a:br>
            <a:endParaRPr lang="en-US" dirty="0">
              <a:latin typeface="Arial" charset="0"/>
              <a:cs typeface="Arial" charset="0"/>
            </a:endParaRPr>
          </a:p>
          <a:p>
            <a:pPr marR="0" lvl="0" algn="l" defTabSz="914400" rtl="0" eaLnBrk="0" fontAlgn="base" latinLnBrk="0" hangingPunct="0">
              <a:lnSpc>
                <a:spcPct val="100000"/>
              </a:lnSpc>
              <a:spcBef>
                <a:spcPct val="0"/>
              </a:spcBef>
              <a:spcAft>
                <a:spcPct val="0"/>
              </a:spcAft>
              <a:buClrTx/>
              <a:buSzTx/>
              <a:tabLst/>
            </a:pPr>
            <a:r>
              <a:rPr kumimoji="0" lang="el-GR" b="0" i="0" u="none" strike="noStrike" cap="none" normalizeH="0" baseline="0" dirty="0" smtClean="0">
                <a:ln>
                  <a:noFill/>
                </a:ln>
                <a:solidFill>
                  <a:schemeClr val="tx1"/>
                </a:solidFill>
                <a:effectLst/>
                <a:latin typeface="Arial" charset="0"/>
                <a:cs typeface="Arial" charset="0"/>
              </a:rPr>
              <a:t>At each stage of the experiment students write down their observations and outcomes (a </a:t>
            </a:r>
            <a:r>
              <a:rPr kumimoji="0" lang="el-GR" b="0" i="0" u="none" strike="noStrike" cap="none" normalizeH="0" baseline="0" dirty="0" smtClean="0">
                <a:ln>
                  <a:noFill/>
                </a:ln>
                <a:solidFill>
                  <a:schemeClr val="tx1"/>
                </a:solidFill>
                <a:effectLst/>
                <a:latin typeface="Arial" charset="0"/>
                <a:cs typeface="Arial" charset="0"/>
                <a:hlinkClick r:id="rId3" tooltip="worksheet"/>
              </a:rPr>
              <a:t>detailed worksheet is provided</a:t>
            </a:r>
            <a:r>
              <a:rPr kumimoji="0" lang="el-GR" b="0" i="0" u="none" strike="noStrike" cap="none" normalizeH="0" baseline="0" dirty="0" smtClean="0">
                <a:ln>
                  <a:noFill/>
                </a:ln>
                <a:solidFill>
                  <a:schemeClr val="tx1"/>
                </a:solidFill>
                <a:effectLst/>
                <a:latin typeface="Arial" charset="0"/>
                <a:cs typeface="Arial" charset="0"/>
              </a:rPr>
              <a:t>). </a:t>
            </a:r>
          </a:p>
        </p:txBody>
      </p:sp>
      <p:pic>
        <p:nvPicPr>
          <p:cNvPr id="12290" name="Picture 2" descr="histogra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575" y="-30622875"/>
            <a:ext cx="171450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ngelos\AppData\Local\Temp\DoubleSlitButto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1680" y="4910396"/>
            <a:ext cx="2745174" cy="180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C:\Users\Angelos\AppData\Local\Temp\DoubleSlitCanon.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3934" y="4910396"/>
            <a:ext cx="2822983" cy="1764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6730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179512" y="1124744"/>
            <a:ext cx="81375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kumimoji="0" lang="el-GR" sz="2400" b="1" i="0" u="none" strike="noStrike" cap="none" normalizeH="0" baseline="0" dirty="0" smtClean="0">
                <a:ln>
                  <a:noFill/>
                </a:ln>
                <a:solidFill>
                  <a:srgbClr val="002060"/>
                </a:solidFill>
                <a:effectLst/>
                <a:latin typeface="Arial" charset="0"/>
                <a:cs typeface="Arial" charset="0"/>
              </a:rPr>
              <a:t>Gather evidence from observation</a:t>
            </a:r>
            <a:endParaRPr kumimoji="0" lang="en-US" sz="2400" b="1" i="0" u="none" strike="noStrike" cap="none" normalizeH="0" baseline="0" dirty="0" smtClean="0">
              <a:ln>
                <a:noFill/>
              </a:ln>
              <a:solidFill>
                <a:srgbClr val="002060"/>
              </a:solidFill>
              <a:effectLst/>
              <a:latin typeface="Arial" charset="0"/>
              <a:cs typeface="Arial" charset="0"/>
            </a:endParaRPr>
          </a:p>
          <a:p>
            <a:pPr lvl="0"/>
            <a:endParaRPr kumimoji="0" lang="el-GR" sz="1200" b="1" i="0" u="none" strike="noStrike" cap="none" normalizeH="0" baseline="0" dirty="0" smtClean="0">
              <a:ln>
                <a:noFill/>
              </a:ln>
              <a:solidFill>
                <a:srgbClr val="002060"/>
              </a:solidFill>
              <a:effectLst/>
              <a:latin typeface="Arial" charset="0"/>
              <a:cs typeface="Arial" charset="0"/>
            </a:endParaRPr>
          </a:p>
          <a:p>
            <a:r>
              <a:rPr lang="en-US" sz="2400" dirty="0" smtClean="0">
                <a:latin typeface="Calibri" pitchFamily="34" charset="0"/>
              </a:rPr>
              <a:t>The Interference of light is shown through a simple experiment with a laser pointer and single / double slits. </a:t>
            </a:r>
            <a:endParaRPr lang="el-GR" sz="2400" dirty="0">
              <a:latin typeface="Calibri" pitchFamily="34" charset="0"/>
            </a:endParaRPr>
          </a:p>
        </p:txBody>
      </p:sp>
      <p:pic>
        <p:nvPicPr>
          <p:cNvPr id="1024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2468563"/>
            <a:ext cx="3529012"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288" y="5065713"/>
            <a:ext cx="580390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Rectangle 4"/>
          <p:cNvSpPr>
            <a:spLocks noChangeArrowheads="1"/>
          </p:cNvSpPr>
          <p:nvPr/>
        </p:nvSpPr>
        <p:spPr bwMode="auto">
          <a:xfrm>
            <a:off x="5584825" y="2655888"/>
            <a:ext cx="3113088" cy="83099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sz="2400" b="1" dirty="0" smtClean="0">
                <a:solidFill>
                  <a:schemeClr val="tx2"/>
                </a:solidFill>
                <a:latin typeface="Calibri" pitchFamily="34" charset="0"/>
              </a:rPr>
              <a:t>Laser beam through a single slit (use </a:t>
            </a:r>
            <a:r>
              <a:rPr lang="en-US" sz="2400" b="1" dirty="0" err="1" smtClean="0">
                <a:solidFill>
                  <a:schemeClr val="tx2"/>
                </a:solidFill>
                <a:latin typeface="Calibri" pitchFamily="34" charset="0"/>
              </a:rPr>
              <a:t>Vernier</a:t>
            </a:r>
            <a:r>
              <a:rPr lang="en-US" sz="2400" b="1" dirty="0" smtClean="0">
                <a:solidFill>
                  <a:schemeClr val="tx2"/>
                </a:solidFill>
                <a:latin typeface="Calibri" pitchFamily="34" charset="0"/>
              </a:rPr>
              <a:t>)</a:t>
            </a:r>
          </a:p>
        </p:txBody>
      </p:sp>
      <p:sp>
        <p:nvSpPr>
          <p:cNvPr id="10249" name="Rectangle 12"/>
          <p:cNvSpPr>
            <a:spLocks noChangeArrowheads="1"/>
          </p:cNvSpPr>
          <p:nvPr/>
        </p:nvSpPr>
        <p:spPr bwMode="auto">
          <a:xfrm>
            <a:off x="6505575" y="3865563"/>
            <a:ext cx="2470150" cy="120032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sz="2400" b="1" dirty="0" smtClean="0">
                <a:solidFill>
                  <a:schemeClr val="tx2"/>
                </a:solidFill>
                <a:latin typeface="Calibri" pitchFamily="34" charset="0"/>
              </a:rPr>
              <a:t>Laser beam through a double slit</a:t>
            </a:r>
            <a:endParaRPr lang="el-GR" sz="2400" b="1" dirty="0">
              <a:solidFill>
                <a:schemeClr val="tx2"/>
              </a:solidFill>
              <a:latin typeface="Calibri" pitchFamily="34" charset="0"/>
            </a:endParaRPr>
          </a:p>
        </p:txBody>
      </p:sp>
      <p:cxnSp>
        <p:nvCxnSpPr>
          <p:cNvPr id="10" name="Straight Arrow Connector 9"/>
          <p:cNvCxnSpPr/>
          <p:nvPr/>
        </p:nvCxnSpPr>
        <p:spPr>
          <a:xfrm flipH="1">
            <a:off x="3924300" y="3070225"/>
            <a:ext cx="1660525" cy="214313"/>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779838" y="3486150"/>
            <a:ext cx="1804987" cy="1743075"/>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249" idx="2"/>
          </p:cNvCxnSpPr>
          <p:nvPr/>
        </p:nvCxnSpPr>
        <p:spPr>
          <a:xfrm rot="5400000">
            <a:off x="6476296" y="4757034"/>
            <a:ext cx="955496" cy="1573212"/>
          </a:xfrm>
          <a:prstGeom prst="bentConnector2">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39752" y="332656"/>
            <a:ext cx="4608185" cy="584775"/>
          </a:xfrm>
          <a:prstGeom prst="rect">
            <a:avLst/>
          </a:prstGeom>
          <a:solidFill>
            <a:srgbClr val="FFC000"/>
          </a:solidFill>
        </p:spPr>
        <p:txBody>
          <a:bodyPr wrap="none">
            <a:spAutoFit/>
          </a:bodyPr>
          <a:lstStyle/>
          <a:p>
            <a:r>
              <a:rPr lang="en-US" sz="3200" b="1" dirty="0" smtClean="0">
                <a:solidFill>
                  <a:srgbClr val="002060"/>
                </a:solidFill>
              </a:rPr>
              <a:t>Observation / Experiment</a:t>
            </a:r>
          </a:p>
        </p:txBody>
      </p:sp>
    </p:spTree>
    <p:extLst>
      <p:ext uri="{BB962C8B-B14F-4D97-AF65-F5344CB8AC3E}">
        <p14:creationId xmlns:p14="http://schemas.microsoft.com/office/powerpoint/2010/main" val="1775443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water waves - upper slit onl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691" y="1236812"/>
            <a:ext cx="2505075" cy="26050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5" descr="waves from the lower sl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7741" y="3886349"/>
            <a:ext cx="2554288" cy="26654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descr="water waves with both slits ope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7904" y="1844824"/>
            <a:ext cx="4897437" cy="40830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2339752" y="332656"/>
            <a:ext cx="4608185" cy="584775"/>
          </a:xfrm>
          <a:prstGeom prst="rect">
            <a:avLst/>
          </a:prstGeom>
          <a:solidFill>
            <a:srgbClr val="FFC000"/>
          </a:solidFill>
        </p:spPr>
        <p:txBody>
          <a:bodyPr wrap="none">
            <a:spAutoFit/>
          </a:bodyPr>
          <a:lstStyle/>
          <a:p>
            <a:r>
              <a:rPr lang="en-US" sz="3200" b="1" dirty="0" smtClean="0">
                <a:solidFill>
                  <a:srgbClr val="002060"/>
                </a:solidFill>
              </a:rPr>
              <a:t>Observation / Experiment</a:t>
            </a:r>
          </a:p>
        </p:txBody>
      </p:sp>
    </p:spTree>
    <p:extLst>
      <p:ext uri="{BB962C8B-B14F-4D97-AF65-F5344CB8AC3E}">
        <p14:creationId xmlns:p14="http://schemas.microsoft.com/office/powerpoint/2010/main" val="2017005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124744"/>
            <a:ext cx="8856984" cy="2954655"/>
          </a:xfrm>
          <a:prstGeom prst="rect">
            <a:avLst/>
          </a:prstGeom>
        </p:spPr>
        <p:txBody>
          <a:bodyPr wrap="square">
            <a:spAutoFit/>
          </a:bodyPr>
          <a:lstStyle/>
          <a:p>
            <a:r>
              <a:rPr lang="en-US" sz="2400" dirty="0" smtClean="0">
                <a:solidFill>
                  <a:srgbClr val="002060"/>
                </a:solidFill>
              </a:rPr>
              <a:t>Explanation based on evidence</a:t>
            </a:r>
          </a:p>
          <a:p>
            <a:endParaRPr lang="en-US" dirty="0" smtClean="0">
              <a:effectLst/>
            </a:endParaRPr>
          </a:p>
          <a:p>
            <a:r>
              <a:rPr lang="en-US" dirty="0" smtClean="0">
                <a:effectLst/>
              </a:rPr>
              <a:t>Based on the observations teacher explains that electrons present a wave-like behavior when they are going through the double-slit frame. </a:t>
            </a:r>
            <a:r>
              <a:rPr lang="en-US" b="1" dirty="0" smtClean="0">
                <a:effectLst/>
              </a:rPr>
              <a:t>Their behavior is exactly the same with the behavior of the waves that interfere and the behavior of the photons.  </a:t>
            </a:r>
            <a:r>
              <a:rPr lang="en-US" dirty="0" smtClean="0">
                <a:effectLst/>
              </a:rPr>
              <a:t/>
            </a:r>
            <a:br>
              <a:rPr lang="en-US" dirty="0" smtClean="0">
                <a:effectLst/>
              </a:rPr>
            </a:br>
            <a:r>
              <a:rPr lang="en-US" dirty="0" smtClean="0">
                <a:effectLst/>
              </a:rPr>
              <a:t/>
            </a:r>
            <a:br>
              <a:rPr lang="en-US" dirty="0" smtClean="0">
                <a:effectLst/>
              </a:rPr>
            </a:br>
            <a:r>
              <a:rPr lang="en-US" dirty="0" smtClean="0">
                <a:effectLst/>
              </a:rPr>
              <a:t>This link provides a </a:t>
            </a:r>
            <a:r>
              <a:rPr lang="en-US" dirty="0" smtClean="0">
                <a:effectLst/>
                <a:hlinkClick r:id="rId3" tooltip="dr quantum"/>
              </a:rPr>
              <a:t>simplified explanation</a:t>
            </a:r>
            <a:r>
              <a:rPr lang="en-US" dirty="0" smtClean="0">
                <a:effectLst/>
              </a:rPr>
              <a:t> of the Double Slit Experiment (Dr. Quantum). At this point it is recommended to present to the students this game-like animation that summarizes the whole process. It is very important to keep their interest high as in the following activities quite complex phenomena are going to be discussed and analyzed.</a:t>
            </a:r>
          </a:p>
        </p:txBody>
      </p:sp>
      <p:sp>
        <p:nvSpPr>
          <p:cNvPr id="5" name="Rectangle 4"/>
          <p:cNvSpPr/>
          <p:nvPr/>
        </p:nvSpPr>
        <p:spPr>
          <a:xfrm>
            <a:off x="2339752" y="332656"/>
            <a:ext cx="4608185" cy="584775"/>
          </a:xfrm>
          <a:prstGeom prst="rect">
            <a:avLst/>
          </a:prstGeom>
          <a:solidFill>
            <a:srgbClr val="FFC000"/>
          </a:solidFill>
        </p:spPr>
        <p:txBody>
          <a:bodyPr wrap="none">
            <a:spAutoFit/>
          </a:bodyPr>
          <a:lstStyle/>
          <a:p>
            <a:r>
              <a:rPr lang="en-US" sz="3200" b="1" dirty="0" smtClean="0">
                <a:solidFill>
                  <a:srgbClr val="002060"/>
                </a:solidFill>
              </a:rPr>
              <a:t>Observation / Experiment</a:t>
            </a:r>
          </a:p>
        </p:txBody>
      </p:sp>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4171740"/>
            <a:ext cx="3672408" cy="25885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34608" y="4171740"/>
            <a:ext cx="3906660" cy="25839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279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3316" y="3660802"/>
            <a:ext cx="3873669" cy="292185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8054" y="935968"/>
            <a:ext cx="8889392" cy="2616101"/>
          </a:xfrm>
          <a:prstGeom prst="rect">
            <a:avLst/>
          </a:prstGeom>
        </p:spPr>
        <p:txBody>
          <a:bodyPr wrap="square">
            <a:spAutoFit/>
          </a:bodyPr>
          <a:lstStyle/>
          <a:p>
            <a:r>
              <a:rPr lang="en-US" sz="2400" dirty="0" smtClean="0">
                <a:solidFill>
                  <a:srgbClr val="002060"/>
                </a:solidFill>
                <a:effectLst/>
              </a:rPr>
              <a:t>Consider Other Explanations</a:t>
            </a:r>
          </a:p>
          <a:p>
            <a:endParaRPr lang="en-US" sz="1400" dirty="0" smtClean="0">
              <a:solidFill>
                <a:srgbClr val="002060"/>
              </a:solidFill>
              <a:effectLst/>
            </a:endParaRPr>
          </a:p>
          <a:p>
            <a:r>
              <a:rPr lang="en-US" dirty="0" smtClean="0">
                <a:effectLst/>
              </a:rPr>
              <a:t>To get an interference pattern we take a wave, split it up into two parts, send each part through one of the slits, and then recombine the waves. </a:t>
            </a:r>
            <a:r>
              <a:rPr lang="en-US" b="1" dirty="0" smtClean="0">
                <a:effectLst/>
              </a:rPr>
              <a:t>Does this mean that a single electron is somehow going through both slits at once?</a:t>
            </a:r>
            <a:r>
              <a:rPr lang="en-US" dirty="0" smtClean="0">
                <a:effectLst/>
              </a:rPr>
              <a:t/>
            </a:r>
            <a:br>
              <a:rPr lang="en-US" dirty="0" smtClean="0">
                <a:effectLst/>
              </a:rPr>
            </a:br>
            <a:r>
              <a:rPr lang="en-US" dirty="0" smtClean="0">
                <a:effectLst/>
              </a:rPr>
              <a:t>Another explanation that could be possibly given about</a:t>
            </a:r>
            <a:r>
              <a:rPr lang="en-US" b="1" dirty="0" smtClean="0">
                <a:effectLst/>
              </a:rPr>
              <a:t> the origins of the interference pattern is that the electrons going through the left slit are somehow interacting with the electrons going through the right slit.</a:t>
            </a:r>
            <a:r>
              <a:rPr lang="en-US" dirty="0" smtClean="0">
                <a:effectLst/>
              </a:rPr>
              <a:t> Note that we have no idea what such a mechanism could be, but are a little desperate to understand what is going on here. </a:t>
            </a:r>
          </a:p>
        </p:txBody>
      </p:sp>
      <p:sp>
        <p:nvSpPr>
          <p:cNvPr id="7" name="Rectangle 6"/>
          <p:cNvSpPr/>
          <p:nvPr/>
        </p:nvSpPr>
        <p:spPr>
          <a:xfrm>
            <a:off x="3262428" y="294744"/>
            <a:ext cx="1967205" cy="584775"/>
          </a:xfrm>
          <a:prstGeom prst="rect">
            <a:avLst/>
          </a:prstGeom>
          <a:solidFill>
            <a:srgbClr val="FFC000"/>
          </a:solidFill>
        </p:spPr>
        <p:txBody>
          <a:bodyPr wrap="none">
            <a:spAutoFit/>
          </a:bodyPr>
          <a:lstStyle/>
          <a:p>
            <a:pPr algn="ctr"/>
            <a:r>
              <a:rPr lang="en-US" sz="3200" b="1" dirty="0" smtClean="0">
                <a:solidFill>
                  <a:srgbClr val="002060"/>
                </a:solidFill>
              </a:rPr>
              <a:t>Discussion</a:t>
            </a:r>
          </a:p>
        </p:txBody>
      </p:sp>
      <p:sp>
        <p:nvSpPr>
          <p:cNvPr id="5" name="Rectangle 4"/>
          <p:cNvSpPr/>
          <p:nvPr/>
        </p:nvSpPr>
        <p:spPr>
          <a:xfrm>
            <a:off x="96983" y="3720333"/>
            <a:ext cx="4928002" cy="2862322"/>
          </a:xfrm>
          <a:prstGeom prst="rect">
            <a:avLst/>
          </a:prstGeom>
        </p:spPr>
        <p:txBody>
          <a:bodyPr wrap="square">
            <a:spAutoFit/>
          </a:bodyPr>
          <a:lstStyle/>
          <a:p>
            <a:r>
              <a:rPr lang="en-US" dirty="0" smtClean="0">
                <a:effectLst/>
              </a:rPr>
              <a:t>We can explore this idea by slowing down the rate of electrons from the gun so that only one electron at a time is in the system. What we do is fire an electron, see where the flash of light occurs on the phosphor screen, wait a while for everything to settle down, then fire another electron, noting where it lands on the screen. After we have fired a large number of electrons, we will discover that the distribution of electrons is still the interference pattern. </a:t>
            </a:r>
            <a:endParaRPr lang="en-US" dirty="0" smtClean="0"/>
          </a:p>
        </p:txBody>
      </p:sp>
    </p:spTree>
    <p:extLst>
      <p:ext uri="{BB962C8B-B14F-4D97-AF65-F5344CB8AC3E}">
        <p14:creationId xmlns:p14="http://schemas.microsoft.com/office/powerpoint/2010/main" val="3767112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96752"/>
            <a:ext cx="8784976" cy="2308324"/>
          </a:xfrm>
          <a:prstGeom prst="rect">
            <a:avLst/>
          </a:prstGeom>
        </p:spPr>
        <p:txBody>
          <a:bodyPr wrap="square">
            <a:spAutoFit/>
          </a:bodyPr>
          <a:lstStyle/>
          <a:p>
            <a:r>
              <a:rPr lang="en-US" sz="2400" b="1" dirty="0" smtClean="0">
                <a:solidFill>
                  <a:srgbClr val="002060"/>
                </a:solidFill>
                <a:effectLst/>
              </a:rPr>
              <a:t>Consider Other Explanations </a:t>
            </a:r>
            <a:r>
              <a:rPr lang="en-US" sz="2400" dirty="0" smtClean="0">
                <a:solidFill>
                  <a:srgbClr val="002060"/>
                </a:solidFill>
                <a:effectLst/>
              </a:rPr>
              <a:t>(continued)</a:t>
            </a:r>
          </a:p>
          <a:p>
            <a:endParaRPr lang="en-US" sz="1200" dirty="0" smtClean="0">
              <a:solidFill>
                <a:srgbClr val="002060"/>
              </a:solidFill>
              <a:effectLst/>
            </a:endParaRPr>
          </a:p>
          <a:p>
            <a:r>
              <a:rPr lang="en-US" dirty="0" smtClean="0">
                <a:effectLst/>
              </a:rPr>
              <a:t>The conclusion of all this is that </a:t>
            </a:r>
            <a:r>
              <a:rPr lang="en-US" b="1" dirty="0" smtClean="0">
                <a:effectLst/>
              </a:rPr>
              <a:t>there is no experiment that can tell us what the electrons are doing at the slits that does not also destroy the interference pattern. </a:t>
            </a:r>
            <a:r>
              <a:rPr lang="en-US" dirty="0" smtClean="0">
                <a:effectLst/>
              </a:rPr>
              <a:t>This seems to imply that there is no answer to the question of what is going on at the slits when we see the interference pattern. The path of the electron from the electron gun to the screen is not knowable when we see the interference pattern. </a:t>
            </a:r>
            <a:r>
              <a:rPr lang="en-US" b="1" dirty="0" smtClean="0">
                <a:effectLst/>
              </a:rPr>
              <a:t>As Heisenberg said, "The path [of the electron] comes into existence only when we observe it."</a:t>
            </a:r>
            <a:endParaRPr lang="el-GR"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6991" y="3748087"/>
            <a:ext cx="3925168" cy="288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51520" y="4162888"/>
            <a:ext cx="4176464" cy="1477328"/>
          </a:xfrm>
          <a:prstGeom prst="rect">
            <a:avLst/>
          </a:prstGeom>
        </p:spPr>
        <p:txBody>
          <a:bodyPr wrap="square">
            <a:spAutoFit/>
          </a:bodyPr>
          <a:lstStyle/>
          <a:p>
            <a:r>
              <a:rPr lang="en-US" dirty="0" smtClean="0">
                <a:effectLst/>
              </a:rPr>
              <a:t>The </a:t>
            </a:r>
            <a:r>
              <a:rPr lang="en-US" dirty="0" smtClean="0">
                <a:effectLst/>
                <a:hlinkClick r:id="rId4" tooltip="tonomura"/>
              </a:rPr>
              <a:t>Electron Interference Experiment</a:t>
            </a:r>
            <a:r>
              <a:rPr lang="en-US" dirty="0" smtClean="0">
                <a:effectLst/>
              </a:rPr>
              <a:t> performed by Akira </a:t>
            </a:r>
            <a:r>
              <a:rPr lang="en-US" dirty="0" err="1" smtClean="0">
                <a:effectLst/>
              </a:rPr>
              <a:t>Tonomura</a:t>
            </a:r>
            <a:r>
              <a:rPr lang="en-US" dirty="0" smtClean="0">
                <a:effectLst/>
              </a:rPr>
              <a:t> and co-workers at Hitachi in 1989 demonstrates experimentally that in fact electrons should interfere with themselves.</a:t>
            </a:r>
            <a:endParaRPr lang="el-GR" dirty="0"/>
          </a:p>
        </p:txBody>
      </p:sp>
      <p:sp>
        <p:nvSpPr>
          <p:cNvPr id="7" name="Rectangle 6"/>
          <p:cNvSpPr/>
          <p:nvPr/>
        </p:nvSpPr>
        <p:spPr>
          <a:xfrm>
            <a:off x="3262428" y="294744"/>
            <a:ext cx="1967205" cy="584775"/>
          </a:xfrm>
          <a:prstGeom prst="rect">
            <a:avLst/>
          </a:prstGeom>
          <a:solidFill>
            <a:srgbClr val="FFC000"/>
          </a:solidFill>
        </p:spPr>
        <p:txBody>
          <a:bodyPr wrap="none">
            <a:spAutoFit/>
          </a:bodyPr>
          <a:lstStyle/>
          <a:p>
            <a:pPr algn="ctr"/>
            <a:r>
              <a:rPr lang="en-US" sz="3200" b="1" dirty="0" smtClean="0">
                <a:solidFill>
                  <a:srgbClr val="002060"/>
                </a:solidFill>
              </a:rPr>
              <a:t>Discussion</a:t>
            </a:r>
          </a:p>
        </p:txBody>
      </p:sp>
    </p:spTree>
    <p:extLst>
      <p:ext uri="{BB962C8B-B14F-4D97-AF65-F5344CB8AC3E}">
        <p14:creationId xmlns:p14="http://schemas.microsoft.com/office/powerpoint/2010/main" val="2340818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41003" y="404664"/>
            <a:ext cx="8229600" cy="1143000"/>
          </a:xfrm>
        </p:spPr>
        <p:txBody>
          <a:bodyPr>
            <a:normAutofit/>
          </a:bodyPr>
          <a:lstStyle/>
          <a:p>
            <a:r>
              <a:rPr lang="da-DK" b="1" dirty="0" err="1" smtClean="0">
                <a:solidFill>
                  <a:schemeClr val="accent6"/>
                </a:solidFill>
              </a:rPr>
              <a:t>Prerequisites</a:t>
            </a:r>
            <a:endParaRPr lang="da-DK" b="1" dirty="0">
              <a:solidFill>
                <a:schemeClr val="accent6"/>
              </a:solidFill>
            </a:endParaRPr>
          </a:p>
        </p:txBody>
      </p:sp>
      <p:sp>
        <p:nvSpPr>
          <p:cNvPr id="3" name="Pladsholder til indhold 2"/>
          <p:cNvSpPr>
            <a:spLocks noGrp="1"/>
          </p:cNvSpPr>
          <p:nvPr>
            <p:ph idx="1"/>
          </p:nvPr>
        </p:nvSpPr>
        <p:spPr>
          <a:xfrm>
            <a:off x="755576" y="2132856"/>
            <a:ext cx="6264696" cy="3857652"/>
          </a:xfrm>
        </p:spPr>
        <p:txBody>
          <a:bodyPr>
            <a:normAutofit/>
          </a:bodyPr>
          <a:lstStyle/>
          <a:p>
            <a:r>
              <a:rPr lang="da-DK" dirty="0" smtClean="0"/>
              <a:t>Do </a:t>
            </a:r>
            <a:r>
              <a:rPr lang="da-DK" dirty="0" err="1" smtClean="0"/>
              <a:t>like</a:t>
            </a:r>
            <a:r>
              <a:rPr lang="da-DK" dirty="0" smtClean="0"/>
              <a:t> </a:t>
            </a:r>
            <a:r>
              <a:rPr lang="da-DK" dirty="0" err="1" smtClean="0"/>
              <a:t>abstractions</a:t>
            </a:r>
            <a:r>
              <a:rPr lang="da-DK" dirty="0" smtClean="0"/>
              <a:t> </a:t>
            </a:r>
          </a:p>
          <a:p>
            <a:r>
              <a:rPr lang="da-DK" dirty="0" err="1" smtClean="0"/>
              <a:t>Physical</a:t>
            </a:r>
            <a:r>
              <a:rPr lang="da-DK" dirty="0" smtClean="0"/>
              <a:t> </a:t>
            </a:r>
            <a:r>
              <a:rPr lang="da-DK" dirty="0" err="1" smtClean="0"/>
              <a:t>impact</a:t>
            </a:r>
            <a:endParaRPr lang="da-DK" dirty="0"/>
          </a:p>
          <a:p>
            <a:r>
              <a:rPr lang="da-DK" dirty="0" err="1" smtClean="0"/>
              <a:t>Phytagoras</a:t>
            </a:r>
            <a:endParaRPr lang="da-DK" dirty="0" smtClean="0"/>
          </a:p>
          <a:p>
            <a:r>
              <a:rPr lang="da-DK" dirty="0" smtClean="0"/>
              <a:t>A </a:t>
            </a:r>
            <a:r>
              <a:rPr lang="da-DK" dirty="0" err="1" smtClean="0"/>
              <a:t>little</a:t>
            </a:r>
            <a:r>
              <a:rPr lang="da-DK" dirty="0" smtClean="0"/>
              <a:t> bit </a:t>
            </a:r>
            <a:r>
              <a:rPr lang="da-DK" dirty="0" err="1" smtClean="0"/>
              <a:t>about</a:t>
            </a:r>
            <a:r>
              <a:rPr lang="da-DK" dirty="0" smtClean="0"/>
              <a:t> </a:t>
            </a:r>
            <a:r>
              <a:rPr lang="da-DK" dirty="0" err="1" smtClean="0"/>
              <a:t>probabilities</a:t>
            </a:r>
            <a:endParaRPr lang="da-DK" baseline="30000" dirty="0"/>
          </a:p>
          <a:p>
            <a:r>
              <a:rPr lang="da-DK" sz="4400" baseline="30000" dirty="0" err="1" smtClean="0"/>
              <a:t>Curiousity</a:t>
            </a:r>
            <a:endParaRPr lang="da-DK" sz="4400" dirty="0" smtClean="0"/>
          </a:p>
        </p:txBody>
      </p:sp>
      <p:sp>
        <p:nvSpPr>
          <p:cNvPr id="5" name="Pladsholder til diasnummer 4"/>
          <p:cNvSpPr>
            <a:spLocks noGrp="1"/>
          </p:cNvSpPr>
          <p:nvPr>
            <p:ph type="sldNum" sz="quarter" idx="12"/>
          </p:nvPr>
        </p:nvSpPr>
        <p:spPr/>
        <p:txBody>
          <a:bodyPr/>
          <a:lstStyle/>
          <a:p>
            <a:fld id="{A0B964DF-D4AB-4F3C-BDF6-915A58A51B94}" type="slidenum">
              <a:rPr lang="da-DK" smtClean="0"/>
              <a:pPr/>
              <a:t>2</a:t>
            </a:fld>
            <a:endParaRPr lang="da-DK"/>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2996952"/>
            <a:ext cx="1932215"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268760"/>
            <a:ext cx="8784976" cy="5447645"/>
          </a:xfrm>
          <a:prstGeom prst="rect">
            <a:avLst/>
          </a:prstGeom>
        </p:spPr>
        <p:txBody>
          <a:bodyPr wrap="square">
            <a:spAutoFit/>
          </a:bodyPr>
          <a:lstStyle/>
          <a:p>
            <a:r>
              <a:rPr lang="en-US" sz="2400" b="1" dirty="0" smtClean="0">
                <a:solidFill>
                  <a:srgbClr val="002060"/>
                </a:solidFill>
                <a:effectLst/>
              </a:rPr>
              <a:t>Communicate Explanation</a:t>
            </a:r>
          </a:p>
          <a:p>
            <a:endParaRPr lang="en-US" b="1" dirty="0" smtClean="0">
              <a:effectLst/>
            </a:endParaRPr>
          </a:p>
          <a:p>
            <a:r>
              <a:rPr lang="en-US" b="1" dirty="0" smtClean="0">
                <a:effectLst/>
              </a:rPr>
              <a:t>The students should report on the realized activities. </a:t>
            </a:r>
            <a:r>
              <a:rPr lang="en-US" dirty="0" smtClean="0">
                <a:effectLst/>
              </a:rPr>
              <a:t>The will need to prepare a report that includes the rational of the experiment, the initial design of the experimentation, the experimental set-up, the realization of the process, the analysis of the findings and a  discussion on the results. Students could work in groups, prepare their reports and then present them in the classroom.</a:t>
            </a:r>
          </a:p>
          <a:p>
            <a:endParaRPr lang="en-US" dirty="0"/>
          </a:p>
          <a:p>
            <a:r>
              <a:rPr lang="en-US" sz="2400" b="1" dirty="0" smtClean="0">
                <a:solidFill>
                  <a:srgbClr val="002060"/>
                </a:solidFill>
              </a:rPr>
              <a:t>Follow-up Activities</a:t>
            </a:r>
          </a:p>
          <a:p>
            <a:endParaRPr lang="en-US" sz="1200" dirty="0">
              <a:solidFill>
                <a:srgbClr val="002060"/>
              </a:solidFill>
            </a:endParaRPr>
          </a:p>
          <a:p>
            <a:r>
              <a:rPr lang="en-US" dirty="0" smtClean="0">
                <a:effectLst/>
              </a:rPr>
              <a:t>For the assessment of the proposed activities </a:t>
            </a:r>
            <a:r>
              <a:rPr lang="en-US" dirty="0" smtClean="0">
                <a:effectLst/>
                <a:hlinkClick r:id="rId3" tooltip="test"/>
              </a:rPr>
              <a:t>a conceptual understanding test</a:t>
            </a:r>
            <a:r>
              <a:rPr lang="en-US" dirty="0" smtClean="0">
                <a:effectLst/>
              </a:rPr>
              <a:t> and a </a:t>
            </a:r>
            <a:r>
              <a:rPr lang="en-US" dirty="0" smtClean="0">
                <a:effectLst/>
                <a:hlinkClick r:id="rId4" tooltip="test2"/>
              </a:rPr>
              <a:t>semi-structured interview template</a:t>
            </a:r>
            <a:r>
              <a:rPr lang="en-US" dirty="0" smtClean="0">
                <a:effectLst/>
              </a:rPr>
              <a:t> are proposed to be used as data collection tools. This interview includes two main questions that will teacher to investigate the consistency of students' perspectives across contexts by comparing students responses to the essay question on the double slit experiment (A) with a statement regarding the position of an electron in an atom (B). The interview has to take place following the realization of the experiment. It is important to make notes and to try and get detailed explanations of the students selections.</a:t>
            </a:r>
          </a:p>
          <a:p>
            <a:r>
              <a:rPr lang="en-US" dirty="0" smtClean="0">
                <a:solidFill>
                  <a:srgbClr val="FF0000"/>
                </a:solidFill>
              </a:rPr>
              <a:t>This should be done by a </a:t>
            </a:r>
            <a:r>
              <a:rPr lang="en-US" dirty="0" err="1" smtClean="0">
                <a:solidFill>
                  <a:srgbClr val="FF0000"/>
                </a:solidFill>
              </a:rPr>
              <a:t>Kahoot</a:t>
            </a:r>
            <a:r>
              <a:rPr lang="en-US" dirty="0" smtClean="0">
                <a:solidFill>
                  <a:srgbClr val="FF0000"/>
                </a:solidFill>
              </a:rPr>
              <a:t> test , saved as anonymous</a:t>
            </a:r>
            <a:endParaRPr lang="el-GR" dirty="0">
              <a:solidFill>
                <a:srgbClr val="FF0000"/>
              </a:solidFill>
            </a:endParaRPr>
          </a:p>
        </p:txBody>
      </p:sp>
      <p:sp>
        <p:nvSpPr>
          <p:cNvPr id="5" name="Rectangle 4"/>
          <p:cNvSpPr/>
          <p:nvPr/>
        </p:nvSpPr>
        <p:spPr>
          <a:xfrm>
            <a:off x="3292597" y="294744"/>
            <a:ext cx="1906869" cy="584775"/>
          </a:xfrm>
          <a:prstGeom prst="rect">
            <a:avLst/>
          </a:prstGeom>
          <a:solidFill>
            <a:srgbClr val="FFC000"/>
          </a:solidFill>
        </p:spPr>
        <p:txBody>
          <a:bodyPr wrap="none">
            <a:spAutoFit/>
          </a:bodyPr>
          <a:lstStyle/>
          <a:p>
            <a:pPr algn="ctr"/>
            <a:r>
              <a:rPr lang="en-US" sz="3200" b="1" dirty="0" smtClean="0">
                <a:solidFill>
                  <a:srgbClr val="002060"/>
                </a:solidFill>
              </a:rPr>
              <a:t>Reflection</a:t>
            </a:r>
          </a:p>
        </p:txBody>
      </p:sp>
    </p:spTree>
    <p:extLst>
      <p:ext uri="{BB962C8B-B14F-4D97-AF65-F5344CB8AC3E}">
        <p14:creationId xmlns:p14="http://schemas.microsoft.com/office/powerpoint/2010/main" val="477909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403649" y="116632"/>
            <a:ext cx="6552728" cy="1200329"/>
          </a:xfrm>
          <a:prstGeom prst="rect">
            <a:avLst/>
          </a:prstGeom>
          <a:solidFill>
            <a:srgbClr val="FFC000"/>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Assessing the impact of the </a:t>
            </a:r>
            <a:r>
              <a:rPr kumimoji="0" lang="en-US" sz="2400" b="1" i="0" u="none" strike="noStrike" cap="none" normalizeH="0" dirty="0" err="1" smtClean="0">
                <a:ln>
                  <a:noFill/>
                </a:ln>
                <a:solidFill>
                  <a:srgbClr val="002060"/>
                </a:solidFill>
                <a:effectLst/>
                <a:latin typeface="Arial" pitchFamily="34" charset="0"/>
                <a:ea typeface="Times New Roman" pitchFamily="18" charset="0"/>
                <a:cs typeface="Arial" pitchFamily="34" charset="0"/>
              </a:rPr>
              <a:t>SCeTGo</a:t>
            </a:r>
            <a:r>
              <a:rPr kumimoji="0" lang="en-US" sz="2400" b="1" i="0" u="none" strike="noStrike" cap="none" normalizeH="0" dirty="0" smtClean="0">
                <a:ln>
                  <a:noFill/>
                </a:ln>
                <a:solidFill>
                  <a:srgbClr val="002060"/>
                </a:solidFill>
                <a:effectLst/>
                <a:latin typeface="Arial" pitchFamily="34" charset="0"/>
                <a:ea typeface="Times New Roman" pitchFamily="18" charset="0"/>
                <a:cs typeface="Arial" pitchFamily="34" charset="0"/>
              </a:rPr>
              <a:t> </a:t>
            </a:r>
            <a:r>
              <a:rPr kumimoji="0" lang="en-US" sz="2400" b="1"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on the understanding of quantum interpretation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of the Double Slit Experiment</a:t>
            </a:r>
            <a:endParaRPr kumimoji="0" lang="en-US" sz="2400" b="0" i="0" u="none" strike="noStrike" cap="none" normalizeH="0" baseline="0" dirty="0" smtClean="0">
              <a:ln>
                <a:noFill/>
              </a:ln>
              <a:solidFill>
                <a:srgbClr val="002060"/>
              </a:solidFill>
              <a:effectLst/>
              <a:latin typeface="Arial" pitchFamily="34" charset="0"/>
              <a:cs typeface="Arial" pitchFamily="34" charset="0"/>
            </a:endParaRPr>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0072" y="2254386"/>
            <a:ext cx="4123583" cy="281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24459" y="1387595"/>
            <a:ext cx="3295413" cy="369332"/>
          </a:xfrm>
          <a:prstGeom prst="rect">
            <a:avLst/>
          </a:prstGeom>
          <a:noFill/>
        </p:spPr>
        <p:txBody>
          <a:bodyPr wrap="square" rtlCol="0">
            <a:spAutoFit/>
          </a:bodyPr>
          <a:lstStyle/>
          <a:p>
            <a:r>
              <a:rPr lang="en-US" b="1" dirty="0" smtClean="0"/>
              <a:t>54 students          24 interviews</a:t>
            </a:r>
            <a:endParaRPr lang="el-GR" b="1" dirty="0"/>
          </a:p>
        </p:txBody>
      </p:sp>
      <p:pic>
        <p:nvPicPr>
          <p:cNvPr id="1536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19" y="2254386"/>
            <a:ext cx="4884324" cy="280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24459" y="5239060"/>
            <a:ext cx="4572000" cy="1200329"/>
          </a:xfrm>
          <a:prstGeom prst="rect">
            <a:avLst/>
          </a:prstGeom>
        </p:spPr>
        <p:txBody>
          <a:bodyPr>
            <a:spAutoFit/>
          </a:bodyPr>
          <a:lstStyle/>
          <a:p>
            <a:r>
              <a:rPr lang="en-US" i="1" dirty="0"/>
              <a:t>Almost all students who have answer the questionnaire following a quantum perspective disagree with the statement that the electron has a defined position in an atom.</a:t>
            </a:r>
            <a:endParaRPr lang="el-GR" dirty="0"/>
          </a:p>
        </p:txBody>
      </p:sp>
      <p:sp>
        <p:nvSpPr>
          <p:cNvPr id="7" name="Rectangle 4"/>
          <p:cNvSpPr>
            <a:spLocks noChangeArrowheads="1"/>
          </p:cNvSpPr>
          <p:nvPr/>
        </p:nvSpPr>
        <p:spPr bwMode="auto">
          <a:xfrm>
            <a:off x="4902384" y="5100562"/>
            <a:ext cx="406845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chemeClr val="tx1"/>
                </a:solidFill>
                <a:effectLst/>
                <a:latin typeface="+mj-lt"/>
                <a:ea typeface="Times New Roman" pitchFamily="18" charset="0"/>
                <a:cs typeface="Arial" pitchFamily="34" charset="0"/>
              </a:rPr>
              <a:t>The results from the application of the six items questionnaire are presented in comparison with the average values of the QPCS. </a:t>
            </a:r>
            <a:r>
              <a:rPr kumimoji="0" lang="en-US" b="0" i="1" u="none" strike="noStrike" cap="none" normalizeH="0" dirty="0" smtClean="0">
                <a:ln>
                  <a:noFill/>
                </a:ln>
                <a:solidFill>
                  <a:schemeClr val="tx1"/>
                </a:solidFill>
                <a:effectLst/>
                <a:latin typeface="+mj-lt"/>
                <a:ea typeface="Times New Roman" pitchFamily="18" charset="0"/>
                <a:cs typeface="Arial" pitchFamily="34" charset="0"/>
              </a:rPr>
              <a:t> </a:t>
            </a:r>
            <a:r>
              <a:rPr kumimoji="0" lang="en-US" b="0" i="1" u="none" strike="noStrike" cap="none" normalizeH="0" baseline="0" dirty="0" smtClean="0">
                <a:ln>
                  <a:noFill/>
                </a:ln>
                <a:solidFill>
                  <a:schemeClr val="tx1"/>
                </a:solidFill>
                <a:effectLst/>
                <a:latin typeface="+mj-lt"/>
                <a:ea typeface="Times New Roman" pitchFamily="18" charset="0"/>
                <a:cs typeface="Arial" pitchFamily="34" charset="0"/>
              </a:rPr>
              <a:t>At the first four questions the impact of the </a:t>
            </a:r>
            <a:r>
              <a:rPr kumimoji="0" lang="en-US" b="0" i="1" u="none" strike="noStrike" cap="none" normalizeH="0" baseline="0" dirty="0" err="1" smtClean="0">
                <a:ln>
                  <a:noFill/>
                </a:ln>
                <a:solidFill>
                  <a:schemeClr val="tx1"/>
                </a:solidFill>
                <a:effectLst/>
                <a:latin typeface="+mj-lt"/>
                <a:ea typeface="Times New Roman" pitchFamily="18" charset="0"/>
                <a:cs typeface="Arial" pitchFamily="34" charset="0"/>
              </a:rPr>
              <a:t>SCeTGo</a:t>
            </a:r>
            <a:r>
              <a:rPr kumimoji="0" lang="en-US" b="0" i="1" u="none" strike="noStrike" cap="none" normalizeH="0" baseline="0" dirty="0" smtClean="0">
                <a:ln>
                  <a:noFill/>
                </a:ln>
                <a:solidFill>
                  <a:schemeClr val="tx1"/>
                </a:solidFill>
                <a:effectLst/>
                <a:latin typeface="+mj-lt"/>
                <a:ea typeface="Times New Roman" pitchFamily="18" charset="0"/>
                <a:cs typeface="Arial" pitchFamily="34" charset="0"/>
              </a:rPr>
              <a:t> system is obvious.</a:t>
            </a:r>
            <a:r>
              <a:rPr kumimoji="0" lang="el-GR" b="0" i="0" u="none" strike="noStrike" cap="none" normalizeH="0" baseline="0" dirty="0" smtClean="0">
                <a:ln>
                  <a:noFill/>
                </a:ln>
                <a:solidFill>
                  <a:schemeClr val="tx1"/>
                </a:solidFill>
                <a:effectLst/>
                <a:latin typeface="+mj-lt"/>
                <a:cs typeface="Arial" pitchFamily="34" charset="0"/>
              </a:rPr>
              <a:t> </a:t>
            </a:r>
          </a:p>
        </p:txBody>
      </p:sp>
      <p:sp>
        <p:nvSpPr>
          <p:cNvPr id="2" name="TextBox 1"/>
          <p:cNvSpPr txBox="1"/>
          <p:nvPr/>
        </p:nvSpPr>
        <p:spPr>
          <a:xfrm>
            <a:off x="231162" y="6439389"/>
            <a:ext cx="4229043" cy="338554"/>
          </a:xfrm>
          <a:prstGeom prst="rect">
            <a:avLst/>
          </a:prstGeom>
          <a:noFill/>
        </p:spPr>
        <p:txBody>
          <a:bodyPr wrap="none" rtlCol="0">
            <a:spAutoFit/>
          </a:bodyPr>
          <a:lstStyle/>
          <a:p>
            <a:r>
              <a:rPr lang="en-US" sz="1600" b="1" dirty="0" smtClean="0">
                <a:solidFill>
                  <a:srgbClr val="FF0000"/>
                </a:solidFill>
              </a:rPr>
              <a:t>Data analysis performed by Dr. </a:t>
            </a:r>
            <a:r>
              <a:rPr lang="en-US" sz="1600" b="1" dirty="0" err="1" smtClean="0">
                <a:solidFill>
                  <a:srgbClr val="FF0000"/>
                </a:solidFill>
              </a:rPr>
              <a:t>Sofoklis</a:t>
            </a:r>
            <a:r>
              <a:rPr lang="en-US" sz="1600" b="1" dirty="0" smtClean="0">
                <a:solidFill>
                  <a:srgbClr val="FF0000"/>
                </a:solidFill>
              </a:rPr>
              <a:t> </a:t>
            </a:r>
            <a:r>
              <a:rPr lang="en-US" sz="1600" b="1" dirty="0" err="1" smtClean="0">
                <a:solidFill>
                  <a:srgbClr val="FF0000"/>
                </a:solidFill>
              </a:rPr>
              <a:t>Sotiriou</a:t>
            </a:r>
            <a:endParaRPr lang="el-GR" sz="1600" b="1" dirty="0">
              <a:solidFill>
                <a:srgbClr val="FF0000"/>
              </a:solidFill>
            </a:endParaRPr>
          </a:p>
        </p:txBody>
      </p:sp>
    </p:spTree>
    <p:extLst>
      <p:ext uri="{BB962C8B-B14F-4D97-AF65-F5344CB8AC3E}">
        <p14:creationId xmlns:p14="http://schemas.microsoft.com/office/powerpoint/2010/main" val="1282482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1840" y="1268760"/>
            <a:ext cx="3296415" cy="769441"/>
          </a:xfrm>
          <a:prstGeom prst="rect">
            <a:avLst/>
          </a:prstGeom>
          <a:noFill/>
        </p:spPr>
        <p:txBody>
          <a:bodyPr wrap="none" rtlCol="0">
            <a:spAutoFit/>
          </a:bodyPr>
          <a:lstStyle/>
          <a:p>
            <a:r>
              <a:rPr lang="en-US" sz="4400" b="1" dirty="0" smtClean="0">
                <a:solidFill>
                  <a:srgbClr val="002060"/>
                </a:solidFill>
              </a:rPr>
              <a:t>Thank you !!!</a:t>
            </a:r>
            <a:endParaRPr lang="el-GR" sz="4400" b="1" dirty="0">
              <a:solidFill>
                <a:srgbClr val="002060"/>
              </a:solidFill>
            </a:endParaRPr>
          </a:p>
        </p:txBody>
      </p:sp>
      <p:sp>
        <p:nvSpPr>
          <p:cNvPr id="5" name="TextBox 4"/>
          <p:cNvSpPr txBox="1"/>
          <p:nvPr/>
        </p:nvSpPr>
        <p:spPr>
          <a:xfrm>
            <a:off x="934465" y="2863580"/>
            <a:ext cx="7844519" cy="1569660"/>
          </a:xfrm>
          <a:prstGeom prst="rect">
            <a:avLst/>
          </a:prstGeom>
          <a:noFill/>
        </p:spPr>
        <p:txBody>
          <a:bodyPr wrap="none" rtlCol="0">
            <a:spAutoFit/>
          </a:bodyPr>
          <a:lstStyle/>
          <a:p>
            <a:pPr algn="ctr"/>
            <a:r>
              <a:rPr lang="en-US" sz="2400" dirty="0" smtClean="0"/>
              <a:t>To see the full </a:t>
            </a:r>
            <a:r>
              <a:rPr lang="en-US" sz="2400" dirty="0"/>
              <a:t>scenario please go to:   </a:t>
            </a:r>
            <a:endParaRPr lang="en-US" sz="2400" dirty="0" smtClean="0"/>
          </a:p>
          <a:p>
            <a:pPr algn="ctr"/>
            <a:r>
              <a:rPr lang="en-US" sz="2400" b="1" dirty="0" smtClean="0">
                <a:solidFill>
                  <a:srgbClr val="FF0000"/>
                </a:solidFill>
              </a:rPr>
              <a:t>Copenhagen School of Design and Technology </a:t>
            </a:r>
            <a:r>
              <a:rPr lang="en-US" sz="2400" b="1" dirty="0" err="1" smtClean="0">
                <a:solidFill>
                  <a:srgbClr val="FF0000"/>
                </a:solidFill>
              </a:rPr>
              <a:t>Fronter</a:t>
            </a:r>
            <a:r>
              <a:rPr lang="en-US" sz="2400" b="1" dirty="0" smtClean="0">
                <a:solidFill>
                  <a:srgbClr val="FF0000"/>
                </a:solidFill>
              </a:rPr>
              <a:t> room </a:t>
            </a:r>
          </a:p>
          <a:p>
            <a:pPr algn="ctr"/>
            <a:r>
              <a:rPr lang="en-US" sz="2400" b="1" dirty="0" smtClean="0">
                <a:solidFill>
                  <a:srgbClr val="FF0000"/>
                </a:solidFill>
              </a:rPr>
              <a:t>Elective Introduction to Quantum Computing</a:t>
            </a:r>
          </a:p>
          <a:p>
            <a:pPr algn="ctr"/>
            <a:r>
              <a:rPr lang="en-US" sz="2400" b="1" dirty="0" smtClean="0">
                <a:solidFill>
                  <a:srgbClr val="FF0000"/>
                </a:solidFill>
              </a:rPr>
              <a:t> </a:t>
            </a:r>
            <a:endParaRPr lang="el-GR" sz="2400" b="1" dirty="0">
              <a:solidFill>
                <a:srgbClr val="FF0000"/>
              </a:solidFill>
            </a:endParaRPr>
          </a:p>
        </p:txBody>
      </p:sp>
      <p:sp>
        <p:nvSpPr>
          <p:cNvPr id="7" name="TextBox 6"/>
          <p:cNvSpPr txBox="1"/>
          <p:nvPr/>
        </p:nvSpPr>
        <p:spPr>
          <a:xfrm>
            <a:off x="1870509" y="4032164"/>
            <a:ext cx="5626412" cy="1754326"/>
          </a:xfrm>
          <a:prstGeom prst="rect">
            <a:avLst/>
          </a:prstGeom>
          <a:noFill/>
        </p:spPr>
        <p:txBody>
          <a:bodyPr wrap="none" rtlCol="0">
            <a:spAutoFit/>
          </a:bodyPr>
          <a:lstStyle/>
          <a:p>
            <a:pPr algn="ctr"/>
            <a:r>
              <a:rPr lang="en-US" dirty="0" smtClean="0"/>
              <a:t>For more info on this topic  please feel </a:t>
            </a:r>
            <a:r>
              <a:rPr lang="en-US" dirty="0"/>
              <a:t>free </a:t>
            </a:r>
            <a:r>
              <a:rPr lang="en-US" dirty="0" smtClean="0"/>
              <a:t>to contact me:</a:t>
            </a:r>
          </a:p>
          <a:p>
            <a:pPr algn="ctr"/>
            <a:endParaRPr lang="en-US" sz="2400" b="1" dirty="0" smtClean="0">
              <a:solidFill>
                <a:srgbClr val="002060"/>
              </a:solidFill>
            </a:endParaRPr>
          </a:p>
          <a:p>
            <a:pPr algn="ctr"/>
            <a:r>
              <a:rPr lang="en-US" sz="2400" b="1" dirty="0" smtClean="0"/>
              <a:t>Tom Stevns</a:t>
            </a:r>
          </a:p>
          <a:p>
            <a:pPr algn="ctr"/>
            <a:endParaRPr lang="en-US" b="1" dirty="0" smtClean="0"/>
          </a:p>
          <a:p>
            <a:pPr algn="ctr"/>
            <a:r>
              <a:rPr lang="en-US" sz="2400" b="1" dirty="0" smtClean="0">
                <a:solidFill>
                  <a:srgbClr val="FF0000"/>
                </a:solidFill>
              </a:rPr>
              <a:t>toms@kea.dk</a:t>
            </a:r>
            <a:endParaRPr lang="el-GR" sz="2400" b="1" dirty="0">
              <a:solidFill>
                <a:srgbClr val="FF0000"/>
              </a:solidFill>
            </a:endParaRPr>
          </a:p>
        </p:txBody>
      </p:sp>
      <p:sp>
        <p:nvSpPr>
          <p:cNvPr id="8" name="TextBox 7"/>
          <p:cNvSpPr txBox="1"/>
          <p:nvPr/>
        </p:nvSpPr>
        <p:spPr>
          <a:xfrm>
            <a:off x="6876256" y="6020412"/>
            <a:ext cx="1781000" cy="461665"/>
          </a:xfrm>
          <a:prstGeom prst="rect">
            <a:avLst/>
          </a:prstGeom>
          <a:noFill/>
        </p:spPr>
        <p:txBody>
          <a:bodyPr wrap="none" rtlCol="0">
            <a:spAutoFit/>
          </a:bodyPr>
          <a:lstStyle/>
          <a:p>
            <a:r>
              <a:rPr lang="en-US" sz="2400" b="1" dirty="0" smtClean="0">
                <a:solidFill>
                  <a:srgbClr val="002060"/>
                </a:solidFill>
              </a:rPr>
              <a:t>www.kea.dk</a:t>
            </a:r>
            <a:endParaRPr lang="el-GR" sz="2400" b="1" dirty="0">
              <a:solidFill>
                <a:srgbClr val="002060"/>
              </a:solidFill>
            </a:endParaRPr>
          </a:p>
        </p:txBody>
      </p:sp>
    </p:spTree>
    <p:extLst>
      <p:ext uri="{BB962C8B-B14F-4D97-AF65-F5344CB8AC3E}">
        <p14:creationId xmlns:p14="http://schemas.microsoft.com/office/powerpoint/2010/main" val="2742741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39552" y="764704"/>
            <a:ext cx="7772400" cy="857256"/>
          </a:xfrm>
        </p:spPr>
        <p:txBody>
          <a:bodyPr/>
          <a:lstStyle/>
          <a:p>
            <a:r>
              <a:rPr lang="da-DK" b="1" dirty="0" smtClean="0">
                <a:solidFill>
                  <a:schemeClr val="accent6"/>
                </a:solidFill>
              </a:rPr>
              <a:t>Purpose of </a:t>
            </a:r>
            <a:r>
              <a:rPr lang="da-DK" b="1" dirty="0" err="1" smtClean="0">
                <a:solidFill>
                  <a:schemeClr val="accent6"/>
                </a:solidFill>
              </a:rPr>
              <a:t>this</a:t>
            </a:r>
            <a:r>
              <a:rPr lang="da-DK" b="1" dirty="0" smtClean="0">
                <a:solidFill>
                  <a:schemeClr val="accent6"/>
                </a:solidFill>
              </a:rPr>
              <a:t> </a:t>
            </a:r>
            <a:r>
              <a:rPr lang="da-DK" b="1" dirty="0" err="1" smtClean="0">
                <a:solidFill>
                  <a:schemeClr val="accent6"/>
                </a:solidFill>
              </a:rPr>
              <a:t>lecture</a:t>
            </a:r>
            <a:endParaRPr lang="da-DK" b="1" dirty="0">
              <a:solidFill>
                <a:schemeClr val="accent6"/>
              </a:solidFill>
            </a:endParaRPr>
          </a:p>
        </p:txBody>
      </p:sp>
      <p:sp>
        <p:nvSpPr>
          <p:cNvPr id="3" name="Undertitel 2"/>
          <p:cNvSpPr>
            <a:spLocks noGrp="1"/>
          </p:cNvSpPr>
          <p:nvPr>
            <p:ph type="subTitle" idx="1"/>
          </p:nvPr>
        </p:nvSpPr>
        <p:spPr>
          <a:xfrm>
            <a:off x="611560" y="1700808"/>
            <a:ext cx="6408712" cy="4896544"/>
          </a:xfrm>
        </p:spPr>
        <p:txBody>
          <a:bodyPr>
            <a:normAutofit/>
          </a:bodyPr>
          <a:lstStyle/>
          <a:p>
            <a:pPr marL="457200" indent="-457200" algn="l">
              <a:buFont typeface="Arial" panose="020B0604020202020204" pitchFamily="34" charset="0"/>
              <a:buChar char="•"/>
            </a:pPr>
            <a:r>
              <a:rPr lang="en-US" b="1" dirty="0"/>
              <a:t>Students will </a:t>
            </a:r>
            <a:r>
              <a:rPr lang="en-US" b="1" dirty="0" smtClean="0"/>
              <a:t>learn about the </a:t>
            </a:r>
            <a:r>
              <a:rPr lang="en-US" b="1" dirty="0"/>
              <a:t>double-slit experiment </a:t>
            </a:r>
            <a:endParaRPr lang="en-US" b="1" dirty="0" smtClean="0"/>
          </a:p>
          <a:p>
            <a:pPr marL="457200" indent="-457200" algn="l">
              <a:buFont typeface="Arial" panose="020B0604020202020204" pitchFamily="34" charset="0"/>
              <a:buChar char="•"/>
            </a:pPr>
            <a:r>
              <a:rPr lang="en-US" b="1" dirty="0" smtClean="0"/>
              <a:t>In </a:t>
            </a:r>
            <a:r>
              <a:rPr lang="en-US" b="1" dirty="0"/>
              <a:t>order to learn </a:t>
            </a:r>
            <a:r>
              <a:rPr lang="en-US" b="1" dirty="0" smtClean="0"/>
              <a:t>understand </a:t>
            </a:r>
            <a:r>
              <a:rPr lang="en-US" b="1" dirty="0"/>
              <a:t>the concept of wave - particle duality, the cornerstone principle of quantum mechanics. </a:t>
            </a:r>
            <a:endParaRPr lang="en-US" b="1" dirty="0" smtClean="0"/>
          </a:p>
          <a:p>
            <a:pPr marL="457200" indent="-457200" algn="l">
              <a:buFont typeface="Arial" panose="020B0604020202020204" pitchFamily="34" charset="0"/>
              <a:buChar char="•"/>
            </a:pPr>
            <a:r>
              <a:rPr lang="en-US" b="1" dirty="0" smtClean="0"/>
              <a:t>The </a:t>
            </a:r>
            <a:r>
              <a:rPr lang="en-US" b="1" dirty="0"/>
              <a:t>demonstration of the experiment is based on advanced visualization techniques.</a:t>
            </a:r>
          </a:p>
        </p:txBody>
      </p:sp>
      <p:sp>
        <p:nvSpPr>
          <p:cNvPr id="6" name="Pladsholder til diasnummer 5"/>
          <p:cNvSpPr>
            <a:spLocks noGrp="1"/>
          </p:cNvSpPr>
          <p:nvPr>
            <p:ph type="sldNum" sz="quarter" idx="12"/>
          </p:nvPr>
        </p:nvSpPr>
        <p:spPr/>
        <p:txBody>
          <a:bodyPr/>
          <a:lstStyle/>
          <a:p>
            <a:fld id="{A0B964DF-D4AB-4F3C-BDF6-915A58A51B94}" type="slidenum">
              <a:rPr lang="da-DK" smtClean="0"/>
              <a:pPr/>
              <a:t>3</a:t>
            </a:fld>
            <a:endParaRPr lang="da-DK"/>
          </a:p>
        </p:txBody>
      </p:sp>
      <p:pic>
        <p:nvPicPr>
          <p:cNvPr id="410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6578" y="2640059"/>
            <a:ext cx="2075618" cy="2111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b="1" dirty="0" err="1" smtClean="0">
                <a:solidFill>
                  <a:schemeClr val="accent6"/>
                </a:solidFill>
              </a:rPr>
              <a:t>We</a:t>
            </a:r>
            <a:r>
              <a:rPr lang="da-DK" b="1" dirty="0" smtClean="0">
                <a:solidFill>
                  <a:schemeClr val="accent6"/>
                </a:solidFill>
              </a:rPr>
              <a:t> touch </a:t>
            </a:r>
            <a:r>
              <a:rPr lang="da-DK" b="1" dirty="0" err="1" smtClean="0">
                <a:solidFill>
                  <a:schemeClr val="accent6"/>
                </a:solidFill>
              </a:rPr>
              <a:t>topics</a:t>
            </a:r>
            <a:r>
              <a:rPr lang="da-DK" b="1" dirty="0" smtClean="0">
                <a:solidFill>
                  <a:schemeClr val="accent6"/>
                </a:solidFill>
              </a:rPr>
              <a:t> </a:t>
            </a:r>
            <a:r>
              <a:rPr lang="da-DK" b="1" dirty="0" err="1" smtClean="0">
                <a:solidFill>
                  <a:schemeClr val="accent6"/>
                </a:solidFill>
              </a:rPr>
              <a:t>like</a:t>
            </a:r>
            <a:r>
              <a:rPr lang="da-DK" b="1" dirty="0" smtClean="0">
                <a:solidFill>
                  <a:schemeClr val="accent6"/>
                </a:solidFill>
              </a:rPr>
              <a:t>:</a:t>
            </a:r>
            <a:endParaRPr lang="da-DK" b="1" dirty="0">
              <a:solidFill>
                <a:schemeClr val="accent6"/>
              </a:solidFill>
            </a:endParaRPr>
          </a:p>
        </p:txBody>
      </p:sp>
      <p:sp>
        <p:nvSpPr>
          <p:cNvPr id="3" name="Pladsholder til indhold 2"/>
          <p:cNvSpPr>
            <a:spLocks noGrp="1"/>
          </p:cNvSpPr>
          <p:nvPr>
            <p:ph sz="half" idx="1"/>
          </p:nvPr>
        </p:nvSpPr>
        <p:spPr>
          <a:xfrm>
            <a:off x="1043608" y="1700808"/>
            <a:ext cx="4320480" cy="4525963"/>
          </a:xfrm>
        </p:spPr>
        <p:txBody>
          <a:bodyPr>
            <a:normAutofit/>
          </a:bodyPr>
          <a:lstStyle/>
          <a:p>
            <a:r>
              <a:rPr lang="da-DK" dirty="0" err="1" smtClean="0"/>
              <a:t>Physical</a:t>
            </a:r>
            <a:r>
              <a:rPr lang="da-DK" dirty="0" smtClean="0"/>
              <a:t> </a:t>
            </a:r>
            <a:r>
              <a:rPr lang="da-DK" dirty="0" err="1" smtClean="0"/>
              <a:t>experiment</a:t>
            </a:r>
            <a:endParaRPr lang="da-DK" dirty="0" smtClean="0"/>
          </a:p>
          <a:p>
            <a:r>
              <a:rPr lang="da-DK" dirty="0" smtClean="0"/>
              <a:t>Light as </a:t>
            </a:r>
            <a:r>
              <a:rPr lang="da-DK" dirty="0" err="1" smtClean="0"/>
              <a:t>Particles</a:t>
            </a:r>
            <a:endParaRPr lang="da-DK" dirty="0" smtClean="0"/>
          </a:p>
          <a:p>
            <a:r>
              <a:rPr lang="da-DK" dirty="0" smtClean="0"/>
              <a:t>Light as </a:t>
            </a:r>
            <a:r>
              <a:rPr lang="da-DK" dirty="0" err="1" smtClean="0"/>
              <a:t>Waves</a:t>
            </a:r>
            <a:endParaRPr lang="da-DK" dirty="0" smtClean="0"/>
          </a:p>
          <a:p>
            <a:r>
              <a:rPr lang="da-DK" dirty="0" err="1" smtClean="0"/>
              <a:t>Interference</a:t>
            </a:r>
            <a:endParaRPr lang="da-DK" dirty="0" smtClean="0"/>
          </a:p>
          <a:p>
            <a:r>
              <a:rPr lang="da-DK" dirty="0" err="1" smtClean="0"/>
              <a:t>Coherence</a:t>
            </a:r>
            <a:endParaRPr lang="da-DK" dirty="0" smtClean="0"/>
          </a:p>
          <a:p>
            <a:r>
              <a:rPr lang="da-DK" dirty="0" smtClean="0"/>
              <a:t>Lasers</a:t>
            </a:r>
          </a:p>
          <a:p>
            <a:r>
              <a:rPr lang="da-DK" dirty="0" err="1" smtClean="0"/>
              <a:t>Duality</a:t>
            </a:r>
            <a:endParaRPr lang="da-DK" dirty="0" smtClean="0"/>
          </a:p>
          <a:p>
            <a:r>
              <a:rPr lang="da-DK" dirty="0" smtClean="0"/>
              <a:t>Newton, Young &amp; Einstein</a:t>
            </a:r>
          </a:p>
          <a:p>
            <a:endParaRPr lang="da-DK" dirty="0" smtClean="0"/>
          </a:p>
        </p:txBody>
      </p:sp>
      <p:sp>
        <p:nvSpPr>
          <p:cNvPr id="6" name="Pladsholder til diasnummer 5"/>
          <p:cNvSpPr>
            <a:spLocks noGrp="1"/>
          </p:cNvSpPr>
          <p:nvPr>
            <p:ph type="sldNum" sz="quarter" idx="12"/>
          </p:nvPr>
        </p:nvSpPr>
        <p:spPr/>
        <p:txBody>
          <a:bodyPr/>
          <a:lstStyle/>
          <a:p>
            <a:fld id="{A0B964DF-D4AB-4F3C-BDF6-915A58A51B94}" type="slidenum">
              <a:rPr lang="da-DK" smtClean="0"/>
              <a:pPr/>
              <a:t>4</a:t>
            </a:fld>
            <a:endParaRPr lang="da-DK"/>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2149574"/>
            <a:ext cx="329565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8386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1680" y="188640"/>
            <a:ext cx="5832648" cy="707886"/>
          </a:xfrm>
          <a:prstGeom prst="rect">
            <a:avLst/>
          </a:prstGeom>
        </p:spPr>
        <p:txBody>
          <a:bodyPr wrap="square">
            <a:spAutoFit/>
          </a:bodyPr>
          <a:lstStyle/>
          <a:p>
            <a:pPr algn="ctr"/>
            <a:r>
              <a:rPr lang="en-US" sz="4000" b="1" dirty="0" smtClean="0">
                <a:solidFill>
                  <a:srgbClr val="FFC000"/>
                </a:solidFill>
              </a:rPr>
              <a:t>Introduction</a:t>
            </a:r>
            <a:endParaRPr lang="el-GR" sz="4000" dirty="0">
              <a:solidFill>
                <a:srgbClr val="FFC000"/>
              </a:solidFill>
            </a:endParaRPr>
          </a:p>
        </p:txBody>
      </p:sp>
      <p:sp>
        <p:nvSpPr>
          <p:cNvPr id="5" name="TextBox 4"/>
          <p:cNvSpPr txBox="1"/>
          <p:nvPr/>
        </p:nvSpPr>
        <p:spPr>
          <a:xfrm>
            <a:off x="323528" y="1052736"/>
            <a:ext cx="8496944" cy="5632311"/>
          </a:xfrm>
          <a:prstGeom prst="rect">
            <a:avLst/>
          </a:prstGeom>
          <a:noFill/>
        </p:spPr>
        <p:txBody>
          <a:bodyPr wrap="square" rtlCol="0">
            <a:spAutoFit/>
          </a:bodyPr>
          <a:lstStyle/>
          <a:p>
            <a:r>
              <a:rPr lang="en-US" sz="2000" b="1" dirty="0" smtClean="0">
                <a:solidFill>
                  <a:srgbClr val="FF0000"/>
                </a:solidFill>
              </a:rPr>
              <a:t>Description:</a:t>
            </a:r>
            <a:endParaRPr lang="en-US" sz="2000" dirty="0" smtClean="0">
              <a:solidFill>
                <a:srgbClr val="FF0000"/>
              </a:solidFill>
            </a:endParaRPr>
          </a:p>
          <a:p>
            <a:r>
              <a:rPr lang="en-US" sz="2000" b="1" dirty="0" smtClean="0"/>
              <a:t>Students will perform the double-slit experiment in order to learn about the concept of wave - particle duality, the cornerstone principle of quantum mechanics. The demonstration of the experiment is based on advanced visualization techniques.</a:t>
            </a:r>
          </a:p>
          <a:p>
            <a:endParaRPr lang="en-US" sz="2000" b="1" dirty="0" smtClean="0"/>
          </a:p>
          <a:p>
            <a:r>
              <a:rPr lang="en-US" sz="2000" b="1" dirty="0" smtClean="0">
                <a:solidFill>
                  <a:srgbClr val="FF0000"/>
                </a:solidFill>
              </a:rPr>
              <a:t>Age Range:</a:t>
            </a:r>
            <a:r>
              <a:rPr lang="en-US" sz="2000" dirty="0"/>
              <a:t> </a:t>
            </a:r>
            <a:r>
              <a:rPr lang="en-US" sz="2000" dirty="0" smtClean="0"/>
              <a:t> </a:t>
            </a:r>
            <a:r>
              <a:rPr lang="en-US" sz="2000" b="1" dirty="0" smtClean="0"/>
              <a:t>15-25                                    </a:t>
            </a:r>
            <a:r>
              <a:rPr lang="en-US" sz="2000" b="1" dirty="0" smtClean="0">
                <a:solidFill>
                  <a:srgbClr val="FF0000"/>
                </a:solidFill>
              </a:rPr>
              <a:t>Learning Time:</a:t>
            </a:r>
            <a:r>
              <a:rPr lang="en-US" sz="2000" dirty="0"/>
              <a:t> </a:t>
            </a:r>
            <a:r>
              <a:rPr lang="en-US" sz="2000" dirty="0" smtClean="0"/>
              <a:t>more than two hours</a:t>
            </a:r>
          </a:p>
          <a:p>
            <a:endParaRPr lang="en-US" sz="2000" dirty="0" smtClean="0"/>
          </a:p>
          <a:p>
            <a:r>
              <a:rPr lang="en-US" sz="2000" b="1" dirty="0" smtClean="0">
                <a:solidFill>
                  <a:srgbClr val="FF0000"/>
                </a:solidFill>
              </a:rPr>
              <a:t>Educational Objectives:</a:t>
            </a:r>
            <a:endParaRPr lang="en-US" sz="2000" b="1" dirty="0">
              <a:solidFill>
                <a:srgbClr val="FF0000"/>
              </a:solidFill>
            </a:endParaRPr>
          </a:p>
          <a:p>
            <a:r>
              <a:rPr lang="en-US" sz="2000" dirty="0" smtClean="0"/>
              <a:t>to understand:  Students have the opportunity to learn about the wave-particle duality and understand the nature of elementary particles by carrying out the famous double slit experiment.</a:t>
            </a:r>
          </a:p>
          <a:p>
            <a:endParaRPr lang="en-US" sz="2000" dirty="0" smtClean="0"/>
          </a:p>
          <a:p>
            <a:r>
              <a:rPr lang="en-US" sz="2000" dirty="0" smtClean="0"/>
              <a:t>conceptual knowledge:  Students learn about the nature of light and electrons and understand how different phenomena that we observe are produced.</a:t>
            </a:r>
          </a:p>
          <a:p>
            <a:endParaRPr lang="en-US" sz="2000" dirty="0" smtClean="0"/>
          </a:p>
          <a:p>
            <a:r>
              <a:rPr lang="en-US" sz="2000" dirty="0" smtClean="0"/>
              <a:t>to recognize values:  Students get to explain phenomena that occur in everyday life by learning about the nature of light.</a:t>
            </a:r>
          </a:p>
        </p:txBody>
      </p:sp>
    </p:spTree>
    <p:extLst>
      <p:ext uri="{BB962C8B-B14F-4D97-AF65-F5344CB8AC3E}">
        <p14:creationId xmlns:p14="http://schemas.microsoft.com/office/powerpoint/2010/main" val="1928381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1680" y="188640"/>
            <a:ext cx="5832648" cy="707886"/>
          </a:xfrm>
          <a:prstGeom prst="rect">
            <a:avLst/>
          </a:prstGeom>
        </p:spPr>
        <p:txBody>
          <a:bodyPr wrap="square">
            <a:spAutoFit/>
          </a:bodyPr>
          <a:lstStyle/>
          <a:p>
            <a:pPr algn="ctr"/>
            <a:r>
              <a:rPr lang="en-US" sz="4000" b="1" dirty="0" smtClean="0">
                <a:solidFill>
                  <a:srgbClr val="FFC000"/>
                </a:solidFill>
              </a:rPr>
              <a:t>Overview</a:t>
            </a:r>
            <a:endParaRPr lang="el-GR" sz="4000" dirty="0">
              <a:solidFill>
                <a:srgbClr val="FFC000"/>
              </a:solidFill>
            </a:endParaRPr>
          </a:p>
        </p:txBody>
      </p:sp>
      <p:sp>
        <p:nvSpPr>
          <p:cNvPr id="5" name="Rectangle 4"/>
          <p:cNvSpPr/>
          <p:nvPr/>
        </p:nvSpPr>
        <p:spPr>
          <a:xfrm>
            <a:off x="140785" y="1147766"/>
            <a:ext cx="8596640" cy="2123658"/>
          </a:xfrm>
          <a:prstGeom prst="rect">
            <a:avLst/>
          </a:prstGeom>
        </p:spPr>
        <p:txBody>
          <a:bodyPr wrap="square">
            <a:spAutoFit/>
          </a:bodyPr>
          <a:lstStyle/>
          <a:p>
            <a:pPr algn="just"/>
            <a:r>
              <a:rPr lang="en-US" sz="2400" b="1" dirty="0" smtClean="0">
                <a:solidFill>
                  <a:srgbClr val="002060"/>
                </a:solidFill>
              </a:rPr>
              <a:t>Guidance for Preparation</a:t>
            </a:r>
            <a:endParaRPr lang="el-GR" sz="2400" b="1" dirty="0" smtClean="0">
              <a:solidFill>
                <a:srgbClr val="002060"/>
              </a:solidFill>
            </a:endParaRPr>
          </a:p>
          <a:p>
            <a:pPr algn="just"/>
            <a:endParaRPr lang="en-US" dirty="0" smtClean="0">
              <a:effectLst/>
            </a:endParaRPr>
          </a:p>
          <a:p>
            <a:pPr algn="just"/>
            <a:r>
              <a:rPr lang="en-US" dirty="0" smtClean="0">
                <a:effectLst/>
              </a:rPr>
              <a:t>The double-slit experiment is a classic physics experiment first performed in the early 1800s by the English scientist </a:t>
            </a:r>
            <a:r>
              <a:rPr lang="en-US" dirty="0" smtClean="0">
                <a:effectLst/>
                <a:hlinkClick r:id="rId3" tooltip="Thomas Young"/>
              </a:rPr>
              <a:t>Thomas Young</a:t>
            </a:r>
            <a:r>
              <a:rPr lang="en-US" dirty="0" smtClean="0">
                <a:effectLst/>
              </a:rPr>
              <a:t> in an attempt to resolve whether light is a particle or a wave. Using sunlight diffracted through a small slit, Young projected the light rays emanating from the slit onto another screen containing two slits placed side by side. Light passing through the pair of slits was then allowed to fall onto another screen. </a:t>
            </a:r>
            <a:endParaRPr lang="en-US" dirty="0"/>
          </a:p>
        </p:txBody>
      </p:sp>
      <p:pic>
        <p:nvPicPr>
          <p:cNvPr id="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9032" y="3284984"/>
            <a:ext cx="4104456" cy="309516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151824" y="3539905"/>
            <a:ext cx="4572000" cy="3139321"/>
          </a:xfrm>
          <a:prstGeom prst="rect">
            <a:avLst/>
          </a:prstGeom>
        </p:spPr>
        <p:txBody>
          <a:bodyPr>
            <a:spAutoFit/>
          </a:bodyPr>
          <a:lstStyle/>
          <a:p>
            <a:pPr algn="just"/>
            <a:r>
              <a:rPr lang="en-US" dirty="0" smtClean="0">
                <a:effectLst/>
              </a:rPr>
              <a:t>Young observed that when the slits were large, spaced far apart and close to the next screen, then two separate patches of light formed on the screen. However, </a:t>
            </a:r>
            <a:r>
              <a:rPr lang="en-US" b="1" dirty="0" smtClean="0">
                <a:effectLst/>
              </a:rPr>
              <a:t>when he reduced the size of the slits</a:t>
            </a:r>
            <a:r>
              <a:rPr lang="en-US" dirty="0" smtClean="0">
                <a:effectLst/>
              </a:rPr>
              <a:t> </a:t>
            </a:r>
            <a:r>
              <a:rPr lang="en-US" b="1" dirty="0" smtClean="0">
                <a:effectLst/>
              </a:rPr>
              <a:t>and brought them closer </a:t>
            </a:r>
            <a:r>
              <a:rPr lang="en-US" dirty="0" smtClean="0">
                <a:effectLst/>
              </a:rPr>
              <a:t>together, </a:t>
            </a:r>
            <a:r>
              <a:rPr lang="en-US" b="1" dirty="0" smtClean="0">
                <a:effectLst/>
              </a:rPr>
              <a:t>the light </a:t>
            </a:r>
            <a:r>
              <a:rPr lang="en-US" dirty="0" smtClean="0">
                <a:effectLst/>
              </a:rPr>
              <a:t>passing through the slits and onto the screen </a:t>
            </a:r>
            <a:r>
              <a:rPr lang="en-US" b="1" dirty="0" smtClean="0">
                <a:effectLst/>
              </a:rPr>
              <a:t>produced distinct bands of color separated by dark regions in a serial order</a:t>
            </a:r>
            <a:r>
              <a:rPr lang="en-US" dirty="0" smtClean="0">
                <a:effectLst/>
              </a:rPr>
              <a:t>, known as </a:t>
            </a:r>
            <a:r>
              <a:rPr lang="en-US" b="1" dirty="0" smtClean="0">
                <a:solidFill>
                  <a:srgbClr val="FF0000"/>
                </a:solidFill>
                <a:effectLst/>
                <a:hlinkClick r:id="rId5"/>
              </a:rPr>
              <a:t>interference </a:t>
            </a:r>
            <a:r>
              <a:rPr lang="en-US" b="1" dirty="0" smtClean="0">
                <a:effectLst/>
                <a:hlinkClick r:id="rId5"/>
              </a:rPr>
              <a:t>patterns</a:t>
            </a:r>
            <a:r>
              <a:rPr lang="en-US" b="1" dirty="0" smtClean="0">
                <a:solidFill>
                  <a:srgbClr val="002060"/>
                </a:solidFill>
              </a:rPr>
              <a:t>.</a:t>
            </a:r>
            <a:r>
              <a:rPr lang="en-US" b="1" dirty="0" smtClean="0">
                <a:solidFill>
                  <a:srgbClr val="FF0000"/>
                </a:solidFill>
              </a:rPr>
              <a:t> </a:t>
            </a:r>
            <a:r>
              <a:rPr lang="en-US" dirty="0" smtClean="0">
                <a:effectLst/>
              </a:rPr>
              <a:t>These patterns could only be produced if </a:t>
            </a:r>
            <a:r>
              <a:rPr lang="en-US" u="sng" dirty="0" smtClean="0">
                <a:effectLst/>
              </a:rPr>
              <a:t>light were acting like a wave.</a:t>
            </a:r>
            <a:endParaRPr lang="en-US" b="1" u="sng" dirty="0">
              <a:solidFill>
                <a:srgbClr val="FF0000"/>
              </a:solidFill>
            </a:endParaRPr>
          </a:p>
        </p:txBody>
      </p:sp>
    </p:spTree>
    <p:extLst>
      <p:ext uri="{BB962C8B-B14F-4D97-AF65-F5344CB8AC3E}">
        <p14:creationId xmlns:p14="http://schemas.microsoft.com/office/powerpoint/2010/main" val="1075374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91680" y="188640"/>
            <a:ext cx="5832648" cy="707886"/>
          </a:xfrm>
          <a:prstGeom prst="rect">
            <a:avLst/>
          </a:prstGeom>
        </p:spPr>
        <p:txBody>
          <a:bodyPr wrap="square">
            <a:spAutoFit/>
          </a:bodyPr>
          <a:lstStyle/>
          <a:p>
            <a:pPr algn="ctr"/>
            <a:r>
              <a:rPr lang="en-US" sz="4000" b="1" dirty="0" smtClean="0">
                <a:solidFill>
                  <a:srgbClr val="FFC000"/>
                </a:solidFill>
              </a:rPr>
              <a:t>Overview</a:t>
            </a:r>
            <a:endParaRPr lang="el-GR" sz="4000" dirty="0">
              <a:solidFill>
                <a:srgbClr val="FFC000"/>
              </a:solidFill>
            </a:endParaRPr>
          </a:p>
        </p:txBody>
      </p:sp>
      <p:sp>
        <p:nvSpPr>
          <p:cNvPr id="6" name="Rectangle 5"/>
          <p:cNvSpPr/>
          <p:nvPr/>
        </p:nvSpPr>
        <p:spPr>
          <a:xfrm>
            <a:off x="295321" y="1052736"/>
            <a:ext cx="8568952" cy="5447645"/>
          </a:xfrm>
          <a:prstGeom prst="rect">
            <a:avLst/>
          </a:prstGeom>
        </p:spPr>
        <p:txBody>
          <a:bodyPr wrap="square">
            <a:spAutoFit/>
          </a:bodyPr>
          <a:lstStyle/>
          <a:p>
            <a:r>
              <a:rPr lang="en-US" dirty="0" smtClean="0">
                <a:effectLst/>
              </a:rPr>
              <a:t>Then in 1905, Albert Einstein showed that light is a collection of discrete particles, which that he called "photons." When the double-slit experiment is repeated using single photons, an interference pattern is also seen, despite the notion that a single particle shot toward the screen should not be able to interfere with itself. The fact that light sometimes behaves as a wave and sometimes behaves as a particle is known as the wave-particle duality. </a:t>
            </a:r>
            <a:r>
              <a:rPr lang="en-US" b="1" dirty="0" smtClean="0">
                <a:effectLst/>
              </a:rPr>
              <a:t>Subatomic particles like electrons exhibit a similar wave-particle duality. </a:t>
            </a:r>
            <a:r>
              <a:rPr lang="en-US" dirty="0" smtClean="0">
                <a:effectLst/>
              </a:rPr>
              <a:t>The attempt to discover why this occurs has generated numerous theories, from </a:t>
            </a:r>
            <a:r>
              <a:rPr lang="en-US" dirty="0" err="1" smtClean="0">
                <a:effectLst/>
              </a:rPr>
              <a:t>Niels</a:t>
            </a:r>
            <a:r>
              <a:rPr lang="en-US" dirty="0" smtClean="0">
                <a:effectLst/>
              </a:rPr>
              <a:t> Bohr's Copenhagen interpretation to Hugh Everett's Many-Worlds interpretation.</a:t>
            </a:r>
          </a:p>
          <a:p>
            <a:endParaRPr lang="en-US" b="1" dirty="0">
              <a:solidFill>
                <a:srgbClr val="002060"/>
              </a:solidFill>
            </a:endParaRPr>
          </a:p>
          <a:p>
            <a:r>
              <a:rPr lang="en-US" sz="2400" b="1" dirty="0" smtClean="0">
                <a:solidFill>
                  <a:srgbClr val="002060"/>
                </a:solidFill>
                <a:effectLst/>
              </a:rPr>
              <a:t>Experimental Set-Up</a:t>
            </a:r>
            <a:r>
              <a:rPr lang="en-US" b="1" dirty="0" smtClean="0">
                <a:effectLst/>
              </a:rPr>
              <a:t/>
            </a:r>
            <a:br>
              <a:rPr lang="en-US" b="1" dirty="0" smtClean="0">
                <a:effectLst/>
              </a:rPr>
            </a:br>
            <a:r>
              <a:rPr lang="en-US" dirty="0" smtClean="0">
                <a:effectLst/>
              </a:rPr>
              <a:t>The demonstration/experimentation includes two main experimental set-ups. The first includes the experimental set-up for the demonstration of the light interference. This could be easily demonstrated with the use of a laser pointer. The second experimental set-up is based on the use of the Double Slit miniature exhibit that has been developed in the framework of the Science Center to Go project. You will need:</a:t>
            </a:r>
            <a:r>
              <a:rPr lang="en-US" dirty="0" smtClean="0"/>
              <a:t/>
            </a:r>
            <a:br>
              <a:rPr lang="en-US" dirty="0" smtClean="0"/>
            </a:br>
            <a:r>
              <a:rPr lang="en-US" dirty="0" smtClean="0">
                <a:effectLst/>
              </a:rPr>
              <a:t>- Laser Pointer and a </a:t>
            </a:r>
            <a:r>
              <a:rPr lang="en-US" dirty="0" err="1" smtClean="0"/>
              <a:t>Vernier</a:t>
            </a:r>
            <a:r>
              <a:rPr lang="en-US" dirty="0" smtClean="0">
                <a:effectLst/>
                <a:hlinkClick r:id="rId3" tooltip="Vernier"/>
              </a:rPr>
              <a:t/>
            </a:r>
            <a:br>
              <a:rPr lang="en-US" dirty="0" smtClean="0">
                <a:effectLst/>
                <a:hlinkClick r:id="rId3" tooltip="Vernier"/>
              </a:rPr>
            </a:br>
            <a:r>
              <a:rPr lang="en-US" dirty="0" smtClean="0">
                <a:effectLst/>
              </a:rPr>
              <a:t>- Science Center to Go AR Software</a:t>
            </a:r>
            <a:r>
              <a:rPr lang="en-US" dirty="0" smtClean="0"/>
              <a:t/>
            </a:r>
            <a:br>
              <a:rPr lang="en-US" dirty="0" smtClean="0"/>
            </a:br>
            <a:r>
              <a:rPr lang="en-US" dirty="0" smtClean="0">
                <a:effectLst/>
              </a:rPr>
              <a:t>- </a:t>
            </a:r>
            <a:r>
              <a:rPr lang="en-US" b="1" dirty="0" smtClean="0">
                <a:effectLst/>
                <a:hlinkClick r:id="rId4" tooltip="Double Slit Miniature Exhibit"/>
              </a:rPr>
              <a:t>Science Centre to Go Double Slit Miniature Exhibit</a:t>
            </a:r>
            <a:r>
              <a:rPr lang="en-US" dirty="0" smtClean="0">
                <a:effectLst/>
                <a:hlinkClick r:id="rId4" tooltip="Double Slit Miniature Exhibit"/>
              </a:rPr>
              <a:t/>
            </a:r>
            <a:br>
              <a:rPr lang="en-US" dirty="0" smtClean="0">
                <a:effectLst/>
                <a:hlinkClick r:id="rId4" tooltip="Double Slit Miniature Exhibit"/>
              </a:rPr>
            </a:br>
            <a:r>
              <a:rPr lang="en-US" dirty="0" smtClean="0">
                <a:effectLst/>
              </a:rPr>
              <a:t>- PC and projector</a:t>
            </a:r>
            <a:r>
              <a:rPr lang="en-US" dirty="0"/>
              <a:t> </a:t>
            </a:r>
            <a:r>
              <a:rPr lang="en-US" dirty="0" smtClean="0"/>
              <a:t>&amp; </a:t>
            </a:r>
            <a:r>
              <a:rPr lang="en-US" dirty="0" smtClean="0">
                <a:effectLst/>
              </a:rPr>
              <a:t>Internet access</a:t>
            </a:r>
            <a:endParaRPr lang="en-US" dirty="0"/>
          </a:p>
        </p:txBody>
      </p:sp>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0352" y="5447742"/>
            <a:ext cx="1231594" cy="123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2200" y="5447741"/>
            <a:ext cx="1264282" cy="126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5576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404664"/>
            <a:ext cx="7704856" cy="5816977"/>
          </a:xfrm>
          <a:prstGeom prst="rect">
            <a:avLst/>
          </a:prstGeom>
          <a:noFill/>
        </p:spPr>
        <p:txBody>
          <a:bodyPr wrap="square" rtlCol="0">
            <a:spAutoFit/>
          </a:bodyPr>
          <a:lstStyle/>
          <a:p>
            <a:pPr algn="ctr"/>
            <a:r>
              <a:rPr lang="en-US" sz="3200" b="1" dirty="0" smtClean="0">
                <a:solidFill>
                  <a:srgbClr val="FFC000"/>
                </a:solidFill>
              </a:rPr>
              <a:t>Inquiry-based Teaching Model</a:t>
            </a:r>
          </a:p>
          <a:p>
            <a:endParaRPr lang="en-US" sz="2000" b="1" dirty="0">
              <a:solidFill>
                <a:srgbClr val="0070C0"/>
              </a:solidFill>
            </a:endParaRPr>
          </a:p>
          <a:p>
            <a:r>
              <a:rPr lang="en-US" sz="2000" b="1" dirty="0" smtClean="0">
                <a:solidFill>
                  <a:srgbClr val="002060"/>
                </a:solidFill>
              </a:rPr>
              <a:t>Phase 1: </a:t>
            </a:r>
            <a:r>
              <a:rPr lang="en-US" sz="2000" b="1" dirty="0" smtClean="0"/>
              <a:t>Question Eliciting Activities</a:t>
            </a:r>
          </a:p>
          <a:p>
            <a:r>
              <a:rPr lang="en-US" sz="2000" b="1" dirty="0"/>
              <a:t> </a:t>
            </a:r>
            <a:r>
              <a:rPr lang="en-US" sz="2000" b="1" dirty="0" smtClean="0"/>
              <a:t>                      Exhibit curiosity</a:t>
            </a:r>
          </a:p>
          <a:p>
            <a:r>
              <a:rPr lang="en-US" sz="2000" b="1" dirty="0"/>
              <a:t> </a:t>
            </a:r>
            <a:r>
              <a:rPr lang="en-US" sz="2000" b="1" dirty="0" smtClean="0"/>
              <a:t>                      Define questions from current knowledge</a:t>
            </a:r>
          </a:p>
          <a:p>
            <a:endParaRPr lang="en-US" sz="2000" b="1" dirty="0"/>
          </a:p>
          <a:p>
            <a:r>
              <a:rPr lang="en-US" sz="2000" b="1" dirty="0" smtClean="0">
                <a:solidFill>
                  <a:srgbClr val="002060"/>
                </a:solidFill>
              </a:rPr>
              <a:t>Phase 2: </a:t>
            </a:r>
            <a:r>
              <a:rPr lang="en-US" sz="2000" b="1" dirty="0" smtClean="0"/>
              <a:t>Active investigation</a:t>
            </a:r>
          </a:p>
          <a:p>
            <a:r>
              <a:rPr lang="en-US" sz="2000" b="1" dirty="0"/>
              <a:t> </a:t>
            </a:r>
            <a:r>
              <a:rPr lang="en-US" sz="2000" b="1" dirty="0" smtClean="0"/>
              <a:t>                      Plan &amp; conduct simple investigation</a:t>
            </a:r>
          </a:p>
          <a:p>
            <a:r>
              <a:rPr lang="en-US" sz="2000" b="1" dirty="0"/>
              <a:t> </a:t>
            </a:r>
            <a:r>
              <a:rPr lang="en-US" sz="2000" b="1" dirty="0" smtClean="0"/>
              <a:t>                      Propose preliminary explanations or hypotheses</a:t>
            </a:r>
          </a:p>
          <a:p>
            <a:endParaRPr lang="en-US" sz="2000" b="1" dirty="0"/>
          </a:p>
          <a:p>
            <a:r>
              <a:rPr lang="en-US" sz="2000" b="1" dirty="0" smtClean="0">
                <a:solidFill>
                  <a:srgbClr val="002060"/>
                </a:solidFill>
              </a:rPr>
              <a:t>Phase 3: </a:t>
            </a:r>
            <a:r>
              <a:rPr lang="en-US" sz="2000" b="1" dirty="0" smtClean="0"/>
              <a:t>Observation / Experiment</a:t>
            </a:r>
          </a:p>
          <a:p>
            <a:r>
              <a:rPr lang="en-US" sz="2000" b="1" dirty="0"/>
              <a:t> </a:t>
            </a:r>
            <a:r>
              <a:rPr lang="en-US" sz="2000" b="1" dirty="0" smtClean="0"/>
              <a:t>                      Gather evidence from observation</a:t>
            </a:r>
          </a:p>
          <a:p>
            <a:endParaRPr lang="en-US" sz="2000" b="1" dirty="0" smtClean="0"/>
          </a:p>
          <a:p>
            <a:r>
              <a:rPr lang="en-US" sz="2000" b="1" dirty="0" smtClean="0">
                <a:solidFill>
                  <a:srgbClr val="002060"/>
                </a:solidFill>
              </a:rPr>
              <a:t>Phase 4: </a:t>
            </a:r>
            <a:r>
              <a:rPr lang="en-US" sz="2000" b="1" dirty="0" smtClean="0"/>
              <a:t>Discussion</a:t>
            </a:r>
          </a:p>
          <a:p>
            <a:r>
              <a:rPr lang="en-US" sz="2000" b="1" dirty="0"/>
              <a:t> </a:t>
            </a:r>
            <a:r>
              <a:rPr lang="en-US" sz="2000" b="1" dirty="0" smtClean="0"/>
              <a:t>                       Consider  other explanations</a:t>
            </a:r>
          </a:p>
          <a:p>
            <a:endParaRPr lang="en-US" sz="2000" b="1" dirty="0"/>
          </a:p>
          <a:p>
            <a:r>
              <a:rPr lang="en-US" sz="2000" b="1" dirty="0" smtClean="0">
                <a:solidFill>
                  <a:srgbClr val="002060"/>
                </a:solidFill>
              </a:rPr>
              <a:t>Phase 5: </a:t>
            </a:r>
            <a:r>
              <a:rPr lang="en-US" sz="2000" b="1" dirty="0" smtClean="0"/>
              <a:t>Reflection</a:t>
            </a:r>
          </a:p>
          <a:p>
            <a:r>
              <a:rPr lang="en-US" sz="2000" b="1" dirty="0"/>
              <a:t> </a:t>
            </a:r>
            <a:r>
              <a:rPr lang="en-US" sz="2000" b="1" dirty="0" smtClean="0"/>
              <a:t>                       Communicate explanation</a:t>
            </a:r>
            <a:endParaRPr lang="el-GR" sz="2000" b="1" dirty="0"/>
          </a:p>
        </p:txBody>
      </p:sp>
    </p:spTree>
    <p:extLst>
      <p:ext uri="{BB962C8B-B14F-4D97-AF65-F5344CB8AC3E}">
        <p14:creationId xmlns:p14="http://schemas.microsoft.com/office/powerpoint/2010/main" val="3495034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9752" y="332656"/>
            <a:ext cx="4827155" cy="584775"/>
          </a:xfrm>
          <a:prstGeom prst="rect">
            <a:avLst/>
          </a:prstGeom>
          <a:solidFill>
            <a:srgbClr val="FFC000"/>
          </a:solidFill>
        </p:spPr>
        <p:txBody>
          <a:bodyPr wrap="none">
            <a:spAutoFit/>
          </a:bodyPr>
          <a:lstStyle/>
          <a:p>
            <a:r>
              <a:rPr lang="en-US" sz="3200" b="1" dirty="0" smtClean="0">
                <a:solidFill>
                  <a:srgbClr val="002060"/>
                </a:solidFill>
              </a:rPr>
              <a:t>Question Eliciting Activities</a:t>
            </a:r>
          </a:p>
        </p:txBody>
      </p:sp>
      <p:sp>
        <p:nvSpPr>
          <p:cNvPr id="5" name="Rectangle 4"/>
          <p:cNvSpPr/>
          <p:nvPr/>
        </p:nvSpPr>
        <p:spPr>
          <a:xfrm>
            <a:off x="251520" y="1399401"/>
            <a:ext cx="8208912" cy="2585323"/>
          </a:xfrm>
          <a:prstGeom prst="rect">
            <a:avLst/>
          </a:prstGeom>
        </p:spPr>
        <p:txBody>
          <a:bodyPr wrap="square">
            <a:spAutoFit/>
          </a:bodyPr>
          <a:lstStyle/>
          <a:p>
            <a:r>
              <a:rPr lang="en-US" sz="2400" b="1" dirty="0" smtClean="0">
                <a:solidFill>
                  <a:srgbClr val="002060"/>
                </a:solidFill>
                <a:effectLst/>
              </a:rPr>
              <a:t>Provoke </a:t>
            </a:r>
            <a:r>
              <a:rPr lang="en-US" sz="2400" b="1" dirty="0" err="1" smtClean="0">
                <a:solidFill>
                  <a:srgbClr val="002060"/>
                </a:solidFill>
                <a:effectLst/>
              </a:rPr>
              <a:t>Curiocity</a:t>
            </a:r>
            <a:endParaRPr lang="en-US" b="1" dirty="0">
              <a:solidFill>
                <a:srgbClr val="002060"/>
              </a:solidFill>
            </a:endParaRPr>
          </a:p>
          <a:p>
            <a:endParaRPr lang="en-US" sz="1200" dirty="0" smtClean="0">
              <a:solidFill>
                <a:srgbClr val="002060"/>
              </a:solidFill>
              <a:effectLst/>
            </a:endParaRPr>
          </a:p>
          <a:p>
            <a:r>
              <a:rPr lang="en-US" dirty="0" smtClean="0">
                <a:effectLst/>
              </a:rPr>
              <a:t>Have a look to this great presentation by </a:t>
            </a:r>
            <a:r>
              <a:rPr lang="en-US" dirty="0" err="1" smtClean="0">
                <a:effectLst/>
              </a:rPr>
              <a:t>Michio</a:t>
            </a:r>
            <a:r>
              <a:rPr lang="en-US" dirty="0" smtClean="0">
                <a:effectLst/>
              </a:rPr>
              <a:t> </a:t>
            </a:r>
            <a:r>
              <a:rPr lang="en-US" dirty="0" err="1" smtClean="0">
                <a:effectLst/>
              </a:rPr>
              <a:t>Kaku</a:t>
            </a:r>
            <a:r>
              <a:rPr lang="en-US" dirty="0" smtClean="0">
                <a:effectLst/>
              </a:rPr>
              <a:t> (Parallel Worlds) on the </a:t>
            </a:r>
            <a:r>
              <a:rPr lang="en-US" dirty="0" smtClean="0">
                <a:effectLst/>
                <a:hlinkClick r:id="rId3" tooltip="Nature of Light"/>
              </a:rPr>
              <a:t>Nature of Light (time slot 1.30-5.20)</a:t>
            </a:r>
            <a:r>
              <a:rPr lang="en-US" dirty="0" smtClean="0">
                <a:effectLst/>
              </a:rPr>
              <a:t>. </a:t>
            </a:r>
            <a:r>
              <a:rPr lang="en-US" b="1" dirty="0" smtClean="0">
                <a:effectLst/>
              </a:rPr>
              <a:t>This video could be presented to the students as an introduction to the double nature of light.</a:t>
            </a:r>
            <a:r>
              <a:rPr lang="en-US" dirty="0" smtClean="0">
                <a:effectLst/>
              </a:rPr>
              <a:t> </a:t>
            </a:r>
          </a:p>
          <a:p>
            <a:r>
              <a:rPr lang="en-US" dirty="0" smtClean="0">
                <a:effectLst/>
              </a:rPr>
              <a:t>You can repeat the </a:t>
            </a:r>
            <a:r>
              <a:rPr lang="en-US" dirty="0" err="1" smtClean="0">
                <a:effectLst/>
              </a:rPr>
              <a:t>Michio</a:t>
            </a:r>
            <a:r>
              <a:rPr lang="en-US" dirty="0" smtClean="0">
                <a:effectLst/>
              </a:rPr>
              <a:t> </a:t>
            </a:r>
            <a:r>
              <a:rPr lang="en-US" dirty="0" err="1" smtClean="0">
                <a:effectLst/>
              </a:rPr>
              <a:t>Kaku</a:t>
            </a:r>
            <a:r>
              <a:rPr lang="en-US" dirty="0" smtClean="0">
                <a:effectLst/>
              </a:rPr>
              <a:t> demonstration by using the laser pointer (fixed in a specific place) and the </a:t>
            </a:r>
            <a:r>
              <a:rPr lang="en-US" dirty="0" err="1" smtClean="0">
                <a:effectLst/>
              </a:rPr>
              <a:t>vernier</a:t>
            </a:r>
            <a:r>
              <a:rPr lang="en-US" dirty="0" smtClean="0">
                <a:effectLst/>
              </a:rPr>
              <a:t> to create the small slit that the light goes through. Following the </a:t>
            </a:r>
            <a:r>
              <a:rPr lang="en-US" dirty="0" err="1" smtClean="0">
                <a:effectLst/>
              </a:rPr>
              <a:t>Michio</a:t>
            </a:r>
            <a:r>
              <a:rPr lang="en-US" dirty="0" smtClean="0">
                <a:effectLst/>
              </a:rPr>
              <a:t> </a:t>
            </a:r>
            <a:r>
              <a:rPr lang="en-US" dirty="0" err="1" smtClean="0">
                <a:effectLst/>
              </a:rPr>
              <a:t>Kaku</a:t>
            </a:r>
            <a:r>
              <a:rPr lang="en-US" dirty="0" smtClean="0">
                <a:effectLst/>
              </a:rPr>
              <a:t> you can demonstrate to your students the "disappearance" of light after the slit.</a:t>
            </a:r>
            <a:endParaRPr lang="en-US" dirty="0" smtClean="0"/>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9662" y="3707725"/>
            <a:ext cx="3779912" cy="283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2310" y="4077057"/>
            <a:ext cx="4572000" cy="2031325"/>
          </a:xfrm>
          <a:prstGeom prst="rect">
            <a:avLst/>
          </a:prstGeom>
        </p:spPr>
        <p:txBody>
          <a:bodyPr>
            <a:spAutoFit/>
          </a:bodyPr>
          <a:lstStyle/>
          <a:p>
            <a:r>
              <a:rPr lang="en-US" dirty="0" smtClean="0">
                <a:effectLst/>
              </a:rPr>
              <a:t>You can also present them the case of sea waves interference which is described in the video. Here is a photo of the sea wave interference from the "</a:t>
            </a:r>
            <a:r>
              <a:rPr lang="en-US" dirty="0" err="1" smtClean="0">
                <a:effectLst/>
                <a:hlinkClick r:id="rId5" tooltip="Boidokilia Beach - Interference of Sea Waves"/>
              </a:rPr>
              <a:t>Boidokilia</a:t>
            </a:r>
            <a:r>
              <a:rPr lang="en-US" dirty="0" smtClean="0">
                <a:effectLst/>
                <a:hlinkClick r:id="rId5" tooltip="Boidokilia Beach - Interference of Sea Waves"/>
              </a:rPr>
              <a:t> Beach</a:t>
            </a:r>
            <a:r>
              <a:rPr lang="en-US" dirty="0" smtClean="0">
                <a:effectLst/>
              </a:rPr>
              <a:t>" at the SW end of Peloponnesus, Greece (This is claimed to be the port of </a:t>
            </a:r>
            <a:r>
              <a:rPr lang="en-US" dirty="0" err="1" smtClean="0">
                <a:effectLst/>
              </a:rPr>
              <a:t>Pylos</a:t>
            </a:r>
            <a:r>
              <a:rPr lang="en-US" dirty="0" smtClean="0">
                <a:effectLst/>
              </a:rPr>
              <a:t>, the kingdom of wise </a:t>
            </a:r>
            <a:r>
              <a:rPr lang="en-US" dirty="0" smtClean="0">
                <a:effectLst/>
                <a:hlinkClick r:id="rId6"/>
              </a:rPr>
              <a:t>King Nestor</a:t>
            </a:r>
            <a:r>
              <a:rPr lang="en-US" dirty="0" smtClean="0">
                <a:effectLst/>
              </a:rPr>
              <a:t>).</a:t>
            </a:r>
            <a:r>
              <a:rPr lang="en-US" dirty="0" smtClean="0"/>
              <a:t> </a:t>
            </a:r>
            <a:endParaRPr lang="el-GR" dirty="0"/>
          </a:p>
        </p:txBody>
      </p:sp>
    </p:spTree>
    <p:extLst>
      <p:ext uri="{BB962C8B-B14F-4D97-AF65-F5344CB8AC3E}">
        <p14:creationId xmlns:p14="http://schemas.microsoft.com/office/powerpoint/2010/main" val="1619166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1704</TotalTime>
  <Words>1588</Words>
  <Application>Microsoft Office PowerPoint</Application>
  <PresentationFormat>Skærmshow (4:3)</PresentationFormat>
  <Paragraphs>214</Paragraphs>
  <Slides>22</Slides>
  <Notes>22</Notes>
  <HiddenSlides>0</HiddenSlides>
  <MMClips>0</MMClips>
  <ScaleCrop>false</ScaleCrop>
  <HeadingPairs>
    <vt:vector size="4" baseType="variant">
      <vt:variant>
        <vt:lpstr>Tema</vt:lpstr>
      </vt:variant>
      <vt:variant>
        <vt:i4>1</vt:i4>
      </vt:variant>
      <vt:variant>
        <vt:lpstr>Diastitler</vt:lpstr>
      </vt:variant>
      <vt:variant>
        <vt:i4>22</vt:i4>
      </vt:variant>
    </vt:vector>
  </HeadingPairs>
  <TitlesOfParts>
    <vt:vector size="23" baseType="lpstr">
      <vt:lpstr>Kontortema</vt:lpstr>
      <vt:lpstr>Quantum Computing for KEA Digital – Computer science Double split experiment</vt:lpstr>
      <vt:lpstr>Prerequisites</vt:lpstr>
      <vt:lpstr>Purpose of this lecture</vt:lpstr>
      <vt:lpstr>We touch topics like: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som Enterprise broker</dc:title>
  <dc:creator>Bente</dc:creator>
  <cp:lastModifiedBy>Tom Stevns</cp:lastModifiedBy>
  <cp:revision>187</cp:revision>
  <dcterms:created xsi:type="dcterms:W3CDTF">2018-02-14T11:59:49Z</dcterms:created>
  <dcterms:modified xsi:type="dcterms:W3CDTF">2018-09-10T16:34:54Z</dcterms:modified>
</cp:coreProperties>
</file>