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7" r:id="rId3"/>
    <p:sldId id="257" r:id="rId4"/>
    <p:sldId id="264" r:id="rId5"/>
    <p:sldId id="272" r:id="rId6"/>
    <p:sldId id="273" r:id="rId7"/>
    <p:sldId id="274" r:id="rId8"/>
    <p:sldId id="275" r:id="rId9"/>
    <p:sldId id="261" r:id="rId10"/>
    <p:sldId id="278" r:id="rId11"/>
    <p:sldId id="271" r:id="rId12"/>
    <p:sldId id="265" r:id="rId13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69094" autoAdjust="0"/>
  </p:normalViewPr>
  <p:slideViewPr>
    <p:cSldViewPr>
      <p:cViewPr>
        <p:scale>
          <a:sx n="57" d="100"/>
          <a:sy n="57" d="100"/>
        </p:scale>
        <p:origin x="-174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E19BF1-EA38-40C1-9491-FD4DEB08C3B4}" type="datetimeFigureOut">
              <a:rPr lang="da-DK" smtClean="0"/>
              <a:pPr/>
              <a:t>06-12-2019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FF55A-1019-42A0-B1DF-921FA6B8710A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5742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4A574-A8C4-4197-BE63-D020E8117C1A}" type="datetimeFigureOut">
              <a:rPr lang="da-DK" smtClean="0"/>
              <a:pPr/>
              <a:t>06-12-2019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01B273-0F94-4A94-B105-C266D488F473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97770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 smtClean="0"/>
              <a:t>Der var engang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 smtClean="0"/>
              <a:t>Bekymrer mig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 smtClean="0"/>
              <a:t>Et mærkværdigt fænomen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 smtClean="0"/>
              <a:t>Kaptain</a:t>
            </a:r>
            <a:r>
              <a:rPr lang="da-DK" baseline="0" dirty="0" smtClean="0"/>
              <a:t> Kirk and his </a:t>
            </a:r>
            <a:r>
              <a:rPr lang="da-DK" baseline="0" dirty="0" err="1" smtClean="0"/>
              <a:t>Crew</a:t>
            </a:r>
            <a:endParaRPr lang="da-DK" dirty="0" smtClean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1B273-0F94-4A94-B105-C266D488F473}" type="slidenum">
              <a:rPr lang="da-DK" smtClean="0"/>
              <a:pPr/>
              <a:t>1</a:t>
            </a:fld>
            <a:endParaRPr lang="da-D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Der</a:t>
            </a:r>
            <a:r>
              <a:rPr lang="da-DK" baseline="0" dirty="0" smtClean="0"/>
              <a:t> var engang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1B273-0F94-4A94-B105-C266D488F473}" type="slidenum">
              <a:rPr lang="da-DK" smtClean="0"/>
              <a:pPr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56050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 dirty="0" smtClean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1B273-0F94-4A94-B105-C266D488F473}" type="slidenum">
              <a:rPr lang="da-DK" smtClean="0"/>
              <a:pPr/>
              <a:t>3</a:t>
            </a:fld>
            <a:endParaRPr lang="da-D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da-DK" dirty="0" smtClean="0"/>
              <a:t>70 sekunder</a:t>
            </a:r>
          </a:p>
          <a:p>
            <a:endParaRPr lang="da-DK" dirty="0" smtClean="0"/>
          </a:p>
          <a:p>
            <a:r>
              <a:rPr lang="da-DK" dirty="0" smtClean="0"/>
              <a:t>Læs op fra tavlen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1B273-0F94-4A94-B105-C266D488F473}" type="slidenum">
              <a:rPr lang="da-DK" smtClean="0"/>
              <a:pPr/>
              <a:t>4</a:t>
            </a:fld>
            <a:endParaRPr lang="da-D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1B273-0F94-4A94-B105-C266D488F473}" type="slidenum">
              <a:rPr lang="da-DK" smtClean="0"/>
              <a:pPr/>
              <a:t>9</a:t>
            </a:fld>
            <a:endParaRPr lang="da-D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1B273-0F94-4A94-B105-C266D488F473}" type="slidenum">
              <a:rPr lang="da-DK" smtClean="0"/>
              <a:pPr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31390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1B273-0F94-4A94-B105-C266D488F473}" type="slidenum">
              <a:rPr lang="da-DK" smtClean="0"/>
              <a:pPr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20218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CB7FA-7628-4AB4-AA80-CC4F8369BCDC}" type="datetime1">
              <a:rPr lang="da-DK" smtClean="0"/>
              <a:pPr/>
              <a:t>06-12-2019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64DF-D4AB-4F3C-BDF6-915A58A51B94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A5695-048D-4D9E-8D9C-BCC6187B2DD5}" type="datetime1">
              <a:rPr lang="da-DK" smtClean="0"/>
              <a:pPr/>
              <a:t>06-12-2019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64DF-D4AB-4F3C-BDF6-915A58A51B94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4B02-EEBD-4356-A94C-7F1D3197F0CD}" type="datetime1">
              <a:rPr lang="da-DK" smtClean="0"/>
              <a:pPr/>
              <a:t>06-12-2019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64DF-D4AB-4F3C-BDF6-915A58A51B94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A177-16F8-41BB-8C8B-C3D1EAE487F6}" type="datetime1">
              <a:rPr lang="da-DK" smtClean="0"/>
              <a:pPr/>
              <a:t>06-12-2019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64DF-D4AB-4F3C-BDF6-915A58A51B94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C627-C2EE-4FE6-9C1C-677778F95E69}" type="datetime1">
              <a:rPr lang="da-DK" smtClean="0"/>
              <a:pPr/>
              <a:t>06-12-2019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64DF-D4AB-4F3C-BDF6-915A58A51B94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74A4B-99A2-479A-83A0-F95A2DD8766D}" type="datetime1">
              <a:rPr lang="da-DK" smtClean="0"/>
              <a:pPr/>
              <a:t>06-12-2019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64DF-D4AB-4F3C-BDF6-915A58A51B94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889-2FBB-409B-B741-0F35A9CFE736}" type="datetime1">
              <a:rPr lang="da-DK" smtClean="0"/>
              <a:pPr/>
              <a:t>06-12-2019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64DF-D4AB-4F3C-BDF6-915A58A51B94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5645-5BA1-4906-8C1D-19701DEF4CB1}" type="datetime1">
              <a:rPr lang="da-DK" smtClean="0"/>
              <a:pPr/>
              <a:t>06-12-2019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64DF-D4AB-4F3C-BDF6-915A58A51B94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BEE4-6FFF-4462-83EC-62102B3CB4D9}" type="datetime1">
              <a:rPr lang="da-DK" smtClean="0"/>
              <a:pPr/>
              <a:t>06-12-2019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64DF-D4AB-4F3C-BDF6-915A58A51B94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1AACE-4DA9-44CC-B1E7-97E01339C707}" type="datetime1">
              <a:rPr lang="da-DK" smtClean="0"/>
              <a:pPr/>
              <a:t>06-12-2019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64DF-D4AB-4F3C-BDF6-915A58A51B94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03366-8B24-4011-A34C-F15281A85A90}" type="datetime1">
              <a:rPr lang="da-DK" smtClean="0"/>
              <a:pPr/>
              <a:t>06-12-2019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64DF-D4AB-4F3C-BDF6-915A58A51B94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CF6C5-73FD-4AB8-9C6A-8BC2EBACE4C6}" type="datetime1">
              <a:rPr lang="da-DK" smtClean="0"/>
              <a:pPr/>
              <a:t>06-12-2019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964DF-D4AB-4F3C-BDF6-915A58A51B94}" type="slidenum">
              <a:rPr lang="da-DK" smtClean="0"/>
              <a:pPr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ke.mybinder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Qiskit/qiskit-tutorials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Wave_functio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emf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576" y="1772816"/>
            <a:ext cx="7772400" cy="1711446"/>
          </a:xfrm>
        </p:spPr>
        <p:txBody>
          <a:bodyPr>
            <a:normAutofit fontScale="90000"/>
          </a:bodyPr>
          <a:lstStyle/>
          <a:p>
            <a:r>
              <a:rPr lang="da-DK" b="1" dirty="0" smtClean="0">
                <a:solidFill>
                  <a:schemeClr val="accent6"/>
                </a:solidFill>
              </a:rPr>
              <a:t>Quantum Computing</a:t>
            </a:r>
            <a:br>
              <a:rPr lang="da-DK" b="1" dirty="0" smtClean="0">
                <a:solidFill>
                  <a:schemeClr val="accent6"/>
                </a:solidFill>
              </a:rPr>
            </a:br>
            <a:r>
              <a:rPr lang="da-DK" b="1" dirty="0" smtClean="0">
                <a:solidFill>
                  <a:schemeClr val="accent6"/>
                </a:solidFill>
              </a:rPr>
              <a:t>&amp;</a:t>
            </a:r>
            <a:br>
              <a:rPr lang="da-DK" b="1" dirty="0" smtClean="0">
                <a:solidFill>
                  <a:schemeClr val="accent6"/>
                </a:solidFill>
              </a:rPr>
            </a:br>
            <a:r>
              <a:rPr lang="da-DK" b="1" dirty="0" err="1" smtClean="0">
                <a:solidFill>
                  <a:schemeClr val="accent6"/>
                </a:solidFill>
              </a:rPr>
              <a:t>Superpostion</a:t>
            </a:r>
            <a:r>
              <a:rPr lang="da-DK" b="1" dirty="0" smtClean="0">
                <a:solidFill>
                  <a:schemeClr val="accent6"/>
                </a:solidFill>
              </a:rPr>
              <a:t> med </a:t>
            </a:r>
            <a:r>
              <a:rPr lang="da-DK" b="1" dirty="0" err="1" smtClean="0">
                <a:solidFill>
                  <a:schemeClr val="accent6"/>
                </a:solidFill>
              </a:rPr>
              <a:t>Hadamard</a:t>
            </a:r>
            <a:r>
              <a:rPr lang="da-DK" b="1" dirty="0" smtClean="0">
                <a:solidFill>
                  <a:schemeClr val="accent6"/>
                </a:solidFill>
              </a:rPr>
              <a:t> gates</a:t>
            </a:r>
            <a:endParaRPr lang="da-DK" b="1" dirty="0">
              <a:solidFill>
                <a:schemeClr val="accent6"/>
              </a:solidFill>
            </a:endParaRP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298958" y="5013176"/>
            <a:ext cx="6557986" cy="913656"/>
          </a:xfrm>
        </p:spPr>
        <p:txBody>
          <a:bodyPr>
            <a:normAutofit/>
          </a:bodyPr>
          <a:lstStyle/>
          <a:p>
            <a:r>
              <a:rPr lang="da-DK" dirty="0" smtClean="0"/>
              <a:t>Tom Stevns</a:t>
            </a:r>
          </a:p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64DF-D4AB-4F3C-BDF6-915A58A51B94}" type="slidenum">
              <a:rPr lang="da-DK" smtClean="0"/>
              <a:pPr/>
              <a:t>1</a:t>
            </a:fld>
            <a:endParaRPr lang="da-DK"/>
          </a:p>
        </p:txBody>
      </p:sp>
      <p:sp>
        <p:nvSpPr>
          <p:cNvPr id="7" name="Rektangel 6"/>
          <p:cNvSpPr/>
          <p:nvPr/>
        </p:nvSpPr>
        <p:spPr>
          <a:xfrm>
            <a:off x="6732240" y="6209730"/>
            <a:ext cx="23042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Spørgsmål ?</a:t>
            </a:r>
            <a:endParaRPr lang="da-DK" dirty="0"/>
          </a:p>
        </p:txBody>
      </p:sp>
      <p:sp>
        <p:nvSpPr>
          <p:cNvPr id="3" name="Pladsholder til dias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64DF-D4AB-4F3C-BDF6-915A58A51B94}" type="slidenum">
              <a:rPr lang="da-DK" smtClean="0"/>
              <a:pPr/>
              <a:t>10</a:t>
            </a:fld>
            <a:endParaRPr lang="da-DK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060848"/>
            <a:ext cx="4360984" cy="3195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38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b="1" dirty="0">
                <a:solidFill>
                  <a:schemeClr val="accent6"/>
                </a:solidFill>
              </a:rPr>
              <a:t>Quantum Computing &amp; </a:t>
            </a:r>
            <a:r>
              <a:rPr lang="da-DK" b="1" dirty="0" err="1">
                <a:solidFill>
                  <a:schemeClr val="accent6"/>
                </a:solidFill>
              </a:rPr>
              <a:t>Entanglement</a:t>
            </a:r>
            <a:r>
              <a:rPr lang="da-DK" b="1" dirty="0">
                <a:solidFill>
                  <a:schemeClr val="accent6"/>
                </a:solidFill>
              </a:rPr>
              <a:t/>
            </a:r>
            <a:br>
              <a:rPr lang="da-DK" b="1" dirty="0">
                <a:solidFill>
                  <a:schemeClr val="accent6"/>
                </a:solidFill>
              </a:rPr>
            </a:br>
            <a:r>
              <a:rPr lang="da-DK" b="1" i="1" dirty="0">
                <a:solidFill>
                  <a:schemeClr val="accent6"/>
                </a:solidFill>
              </a:rPr>
              <a:t>- </a:t>
            </a:r>
            <a:r>
              <a:rPr lang="da-DK" b="1" i="1" dirty="0" smtClean="0">
                <a:solidFill>
                  <a:schemeClr val="accent6"/>
                </a:solidFill>
              </a:rPr>
              <a:t>prøv selv at programmere ! </a:t>
            </a:r>
            <a:r>
              <a:rPr lang="da-DK" b="1" i="1" dirty="0">
                <a:solidFill>
                  <a:schemeClr val="accent6"/>
                </a:solidFill>
              </a:rPr>
              <a:t>-</a:t>
            </a:r>
            <a:endParaRPr lang="da-DK" b="1" i="1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a-DK" dirty="0" smtClean="0"/>
              <a:t>Start </a:t>
            </a:r>
            <a:r>
              <a:rPr lang="da-DK" dirty="0" err="1" smtClean="0"/>
              <a:t>Mybinder</a:t>
            </a:r>
            <a:endParaRPr lang="da-DK" dirty="0" smtClean="0"/>
          </a:p>
          <a:p>
            <a:pPr marL="0" indent="0">
              <a:buNone/>
            </a:pPr>
            <a:r>
              <a:rPr lang="da-DK" u="sng" dirty="0" smtClean="0"/>
              <a:t>https</a:t>
            </a:r>
            <a:r>
              <a:rPr lang="da-DK" u="sng" dirty="0"/>
              <a:t>://mybinder.org/v2/gh/QISKit/qiskit-tutorial/master?filepath=index.ipynb</a:t>
            </a:r>
            <a:endParaRPr lang="da-DK" dirty="0" smtClean="0"/>
          </a:p>
          <a:p>
            <a:pPr marL="0" indent="0">
              <a:buNone/>
            </a:pPr>
            <a:endParaRPr lang="da-DK" dirty="0" smtClean="0"/>
          </a:p>
          <a:p>
            <a:pPr marL="0" indent="0">
              <a:buNone/>
            </a:pPr>
            <a:r>
              <a:rPr lang="da-DK" dirty="0" smtClean="0"/>
              <a:t>Eller</a:t>
            </a:r>
          </a:p>
          <a:p>
            <a:pPr marL="0" indent="0">
              <a:buNone/>
            </a:pPr>
            <a:r>
              <a:rPr lang="da-DK" dirty="0">
                <a:hlinkClick r:id="rId3"/>
              </a:rPr>
              <a:t>https://gke.mybinder.org</a:t>
            </a:r>
            <a:r>
              <a:rPr lang="da-DK" dirty="0" smtClean="0">
                <a:hlinkClick r:id="rId3"/>
              </a:rPr>
              <a:t>/</a:t>
            </a:r>
            <a:endParaRPr lang="da-DK" dirty="0" smtClean="0"/>
          </a:p>
          <a:p>
            <a:pPr marL="0" indent="0">
              <a:buNone/>
            </a:pPr>
            <a:r>
              <a:rPr lang="da-DK" dirty="0" smtClean="0"/>
              <a:t>Tilføj nedenstående til ”</a:t>
            </a:r>
            <a:r>
              <a:rPr lang="en-US" b="1" dirty="0"/>
              <a:t> GitHub repository name or URL</a:t>
            </a:r>
            <a:r>
              <a:rPr lang="da-DK" dirty="0" smtClean="0"/>
              <a:t>”</a:t>
            </a:r>
          </a:p>
          <a:p>
            <a:pPr marL="0" indent="0">
              <a:buNone/>
            </a:pPr>
            <a:r>
              <a:rPr lang="da-DK" dirty="0" smtClean="0"/>
              <a:t>Og </a:t>
            </a:r>
            <a:r>
              <a:rPr lang="da-DK" dirty="0" err="1" smtClean="0"/>
              <a:t>click</a:t>
            </a:r>
            <a:r>
              <a:rPr lang="da-DK" dirty="0" smtClean="0"/>
              <a:t> på </a:t>
            </a:r>
            <a:r>
              <a:rPr lang="da-DK" dirty="0" err="1" smtClean="0"/>
              <a:t>Launch</a:t>
            </a:r>
            <a:endParaRPr lang="da-DK" dirty="0"/>
          </a:p>
          <a:p>
            <a:pPr marL="0" indent="0">
              <a:buNone/>
            </a:pPr>
            <a:r>
              <a:rPr lang="da-DK" dirty="0">
                <a:hlinkClick r:id="rId4"/>
              </a:rPr>
              <a:t>https://</a:t>
            </a:r>
            <a:r>
              <a:rPr lang="da-DK" dirty="0" smtClean="0">
                <a:hlinkClick r:id="rId4"/>
              </a:rPr>
              <a:t>github.com/Qiskit/qiskit-tutorials</a:t>
            </a:r>
            <a:endParaRPr lang="da-DK" dirty="0" smtClean="0"/>
          </a:p>
          <a:p>
            <a:pPr marL="0" indent="0">
              <a:buNone/>
            </a:pPr>
            <a:endParaRPr lang="da-DK" dirty="0" smtClean="0"/>
          </a:p>
          <a:p>
            <a:pPr marL="0" indent="0">
              <a:buNone/>
            </a:pPr>
            <a:r>
              <a:rPr lang="da-DK" dirty="0" smtClean="0"/>
              <a:t>Vent et </a:t>
            </a:r>
            <a:r>
              <a:rPr lang="da-DK" dirty="0" err="1" smtClean="0"/>
              <a:t>laaangt</a:t>
            </a:r>
            <a:r>
              <a:rPr lang="da-DK" dirty="0" smtClean="0"/>
              <a:t> øjeblik og upload herefter øvelsesfilen</a:t>
            </a:r>
            <a:endParaRPr lang="da-DK" dirty="0" smtClean="0"/>
          </a:p>
          <a:p>
            <a:pPr marL="0" indent="0">
              <a:buNone/>
            </a:pP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64DF-D4AB-4F3C-BDF6-915A58A51B94}" type="slidenum">
              <a:rPr lang="da-DK" smtClean="0"/>
              <a:pPr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0657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1600" y="260648"/>
            <a:ext cx="6552728" cy="1470025"/>
          </a:xfrm>
        </p:spPr>
        <p:txBody>
          <a:bodyPr>
            <a:normAutofit/>
          </a:bodyPr>
          <a:lstStyle/>
          <a:p>
            <a:r>
              <a:rPr lang="da-DK" sz="4000" b="1" dirty="0" smtClean="0">
                <a:solidFill>
                  <a:schemeClr val="accent6"/>
                </a:solidFill>
              </a:rPr>
              <a:t>Opsummering</a:t>
            </a:r>
            <a:endParaRPr lang="da-DK" sz="4000" b="1" dirty="0">
              <a:solidFill>
                <a:schemeClr val="accent6"/>
              </a:solidFill>
            </a:endParaRP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07504" y="1628800"/>
            <a:ext cx="9036496" cy="4929222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da-DK" sz="2800" dirty="0" smtClean="0">
                <a:solidFill>
                  <a:schemeClr val="tx1"/>
                </a:solidFill>
              </a:rPr>
              <a:t> </a:t>
            </a:r>
            <a:r>
              <a:rPr lang="da-DK" sz="2800" dirty="0" smtClean="0">
                <a:solidFill>
                  <a:schemeClr val="tx1"/>
                </a:solidFill>
              </a:rPr>
              <a:t>Lært lidt om </a:t>
            </a:r>
            <a:r>
              <a:rPr lang="da-DK" sz="2800" dirty="0" err="1" smtClean="0">
                <a:solidFill>
                  <a:schemeClr val="tx1"/>
                </a:solidFill>
              </a:rPr>
              <a:t>Phytagoras</a:t>
            </a:r>
            <a:r>
              <a:rPr lang="da-DK" sz="2800" dirty="0" smtClean="0">
                <a:solidFill>
                  <a:schemeClr val="tx1"/>
                </a:solidFill>
              </a:rPr>
              <a:t> ift. Quantum Computing</a:t>
            </a:r>
            <a:endParaRPr lang="da-DK" sz="28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da-DK" sz="2800" dirty="0">
                <a:solidFill>
                  <a:schemeClr val="tx1"/>
                </a:solidFill>
              </a:rPr>
              <a:t> </a:t>
            </a:r>
            <a:r>
              <a:rPr lang="da-DK" sz="2800" dirty="0" smtClean="0">
                <a:solidFill>
                  <a:schemeClr val="tx1"/>
                </a:solidFill>
              </a:rPr>
              <a:t>En </a:t>
            </a:r>
            <a:r>
              <a:rPr lang="da-DK" sz="2800" dirty="0" err="1" smtClean="0">
                <a:solidFill>
                  <a:schemeClr val="tx1"/>
                </a:solidFill>
              </a:rPr>
              <a:t>Qubit</a:t>
            </a:r>
            <a:r>
              <a:rPr lang="da-DK" sz="2800" dirty="0" smtClean="0">
                <a:solidFill>
                  <a:schemeClr val="tx1"/>
                </a:solidFill>
              </a:rPr>
              <a:t> består både af 0 og 1 med en vis sandsynlighed</a:t>
            </a:r>
          </a:p>
          <a:p>
            <a:pPr algn="l">
              <a:buFont typeface="Arial" pitchFamily="34" charset="0"/>
              <a:buChar char="•"/>
            </a:pPr>
            <a:r>
              <a:rPr lang="da-DK" sz="2800" dirty="0">
                <a:solidFill>
                  <a:schemeClr val="tx1"/>
                </a:solidFill>
              </a:rPr>
              <a:t> </a:t>
            </a:r>
            <a:r>
              <a:rPr lang="da-DK" sz="2800" dirty="0" smtClean="0">
                <a:solidFill>
                  <a:schemeClr val="tx1"/>
                </a:solidFill>
              </a:rPr>
              <a:t>Værdien af en </a:t>
            </a:r>
            <a:r>
              <a:rPr lang="da-DK" sz="2800" dirty="0" err="1" smtClean="0">
                <a:solidFill>
                  <a:schemeClr val="tx1"/>
                </a:solidFill>
              </a:rPr>
              <a:t>Qubit</a:t>
            </a:r>
            <a:r>
              <a:rPr lang="da-DK" sz="2800" dirty="0" smtClean="0">
                <a:solidFill>
                  <a:schemeClr val="tx1"/>
                </a:solidFill>
              </a:rPr>
              <a:t>/s kaldes også en </a:t>
            </a:r>
            <a:r>
              <a:rPr lang="da-DK" sz="2800" dirty="0" err="1" smtClean="0">
                <a:solidFill>
                  <a:schemeClr val="tx1"/>
                </a:solidFill>
              </a:rPr>
              <a:t>Wavefunction</a:t>
            </a:r>
            <a:endParaRPr lang="da-DK" sz="28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da-DK" sz="2800" dirty="0">
                <a:solidFill>
                  <a:schemeClr val="tx1"/>
                </a:solidFill>
              </a:rPr>
              <a:t> </a:t>
            </a:r>
            <a:r>
              <a:rPr lang="da-DK" sz="2800" dirty="0" smtClean="0">
                <a:solidFill>
                  <a:schemeClr val="tx1"/>
                </a:solidFill>
              </a:rPr>
              <a:t>Værdien af en </a:t>
            </a:r>
            <a:r>
              <a:rPr lang="da-DK" sz="2800" dirty="0" err="1" smtClean="0">
                <a:solidFill>
                  <a:schemeClr val="tx1"/>
                </a:solidFill>
              </a:rPr>
              <a:t>Qubit</a:t>
            </a:r>
            <a:r>
              <a:rPr lang="da-DK" sz="2800" dirty="0" smtClean="0">
                <a:solidFill>
                  <a:schemeClr val="tx1"/>
                </a:solidFill>
              </a:rPr>
              <a:t> som med en hvis sandsynlighed er både 0 eller 1 er i superposition</a:t>
            </a:r>
          </a:p>
          <a:p>
            <a:pPr algn="l">
              <a:buFont typeface="Arial" pitchFamily="34" charset="0"/>
              <a:buChar char="•"/>
            </a:pPr>
            <a:r>
              <a:rPr lang="da-DK" sz="2800" dirty="0" smtClean="0">
                <a:solidFill>
                  <a:schemeClr val="tx1"/>
                </a:solidFill>
              </a:rPr>
              <a:t>Vi kan frembringe en superposition med en </a:t>
            </a:r>
            <a:r>
              <a:rPr lang="da-DK" sz="2800" dirty="0" err="1" smtClean="0">
                <a:solidFill>
                  <a:schemeClr val="tx1"/>
                </a:solidFill>
              </a:rPr>
              <a:t>Hadamard</a:t>
            </a:r>
            <a:r>
              <a:rPr lang="da-DK" sz="2800" dirty="0" smtClean="0">
                <a:solidFill>
                  <a:schemeClr val="tx1"/>
                </a:solidFill>
              </a:rPr>
              <a:t> gate</a:t>
            </a:r>
          </a:p>
          <a:p>
            <a:pPr>
              <a:buFont typeface="Arial" pitchFamily="34" charset="0"/>
              <a:buChar char="•"/>
            </a:pPr>
            <a:r>
              <a:rPr lang="da-DK" sz="2800" dirty="0" smtClean="0">
                <a:solidFill>
                  <a:schemeClr val="tx1"/>
                </a:solidFill>
              </a:rPr>
              <a:t> 	</a:t>
            </a:r>
            <a:r>
              <a:rPr lang="da-DK" sz="2800" b="1" i="1" dirty="0" smtClean="0">
                <a:solidFill>
                  <a:srgbClr val="00B050"/>
                </a:solidFill>
              </a:rPr>
              <a:t>Hvis vi tilføjer to </a:t>
            </a:r>
            <a:r>
              <a:rPr lang="da-DK" sz="2800" b="1" i="1" dirty="0" err="1" smtClean="0">
                <a:solidFill>
                  <a:srgbClr val="00B050"/>
                </a:solidFill>
              </a:rPr>
              <a:t>Hadamards</a:t>
            </a:r>
            <a:r>
              <a:rPr lang="da-DK" sz="2800" b="1" i="1" dirty="0" smtClean="0">
                <a:solidFill>
                  <a:srgbClr val="00B050"/>
                </a:solidFill>
              </a:rPr>
              <a:t> efter hinanden bliver 	</a:t>
            </a:r>
            <a:r>
              <a:rPr lang="da-DK" sz="2800" b="1" i="1" dirty="0" err="1" smtClean="0">
                <a:solidFill>
                  <a:srgbClr val="00B050"/>
                </a:solidFill>
              </a:rPr>
              <a:t>qubitten</a:t>
            </a:r>
            <a:r>
              <a:rPr lang="da-DK" sz="2800" b="1" i="1" dirty="0" smtClean="0">
                <a:solidFill>
                  <a:srgbClr val="00B050"/>
                </a:solidFill>
              </a:rPr>
              <a:t> sat tilbage til dens oprindelige position i vores 	øvelse var det</a:t>
            </a:r>
            <a:r>
              <a:rPr lang="da-DK" sz="2800" b="1" i="1" dirty="0" smtClean="0">
                <a:solidFill>
                  <a:srgbClr val="FF0000"/>
                </a:solidFill>
              </a:rPr>
              <a:t> l0&gt; </a:t>
            </a:r>
            <a:endParaRPr lang="da-DK" sz="2800" b="1" i="1" dirty="0" smtClean="0">
              <a:solidFill>
                <a:srgbClr val="FF0000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da-DK" sz="2800" dirty="0">
              <a:solidFill>
                <a:schemeClr val="tx1"/>
              </a:solidFill>
            </a:endParaRP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64DF-D4AB-4F3C-BDF6-915A58A51B94}" type="slidenum">
              <a:rPr lang="da-DK" smtClean="0"/>
              <a:pPr/>
              <a:t>12</a:t>
            </a:fld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pPr algn="l"/>
            <a:r>
              <a:rPr lang="da-DK" dirty="0">
                <a:solidFill>
                  <a:srgbClr val="92D050"/>
                </a:solidFill>
              </a:rPr>
              <a:t> </a:t>
            </a:r>
            <a:r>
              <a:rPr lang="da-DK" dirty="0" smtClean="0">
                <a:solidFill>
                  <a:srgbClr val="92D050"/>
                </a:solidFill>
              </a:rPr>
              <a:t>                 </a:t>
            </a:r>
            <a:r>
              <a:rPr lang="da-DK" dirty="0" smtClean="0">
                <a:solidFill>
                  <a:schemeClr val="accent6"/>
                </a:solidFill>
              </a:rPr>
              <a:t>Introduktion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da-DK" dirty="0" smtClean="0"/>
          </a:p>
          <a:p>
            <a:r>
              <a:rPr lang="da-DK" dirty="0" smtClean="0"/>
              <a:t>En Klassisk computer består af bits 0/1 hvorimod en Quantum Computers </a:t>
            </a:r>
            <a:r>
              <a:rPr lang="da-DK" dirty="0" err="1" smtClean="0"/>
              <a:t>Qubits</a:t>
            </a:r>
            <a:r>
              <a:rPr lang="da-DK" dirty="0" smtClean="0"/>
              <a:t> består af en vektor værdi pegende på en hel kugle overflade med mindst 4 værdier</a:t>
            </a:r>
          </a:p>
          <a:p>
            <a:r>
              <a:rPr lang="da-DK" dirty="0" smtClean="0"/>
              <a:t>Mængden af data som kan behandles er nærmest uendeligt store</a:t>
            </a:r>
          </a:p>
          <a:p>
            <a:r>
              <a:rPr lang="da-DK" dirty="0" smtClean="0"/>
              <a:t>Eksekveringstid af programmer går samtidig mod nul sek.</a:t>
            </a:r>
          </a:p>
          <a:p>
            <a:r>
              <a:rPr lang="da-DK" dirty="0" smtClean="0"/>
              <a:t>Blandt andet ved at benytte et Kvantemekanisk fænomen kaldet Superposition.</a:t>
            </a:r>
          </a:p>
          <a:p>
            <a:r>
              <a:rPr lang="da-DK" dirty="0" smtClean="0"/>
              <a:t>Vi vil praktisk implementere Superposition med en </a:t>
            </a:r>
            <a:r>
              <a:rPr lang="da-DK" dirty="0" err="1" smtClean="0"/>
              <a:t>Hadamard</a:t>
            </a:r>
            <a:r>
              <a:rPr lang="da-DK" dirty="0" smtClean="0"/>
              <a:t> gate i en øvelse 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64DF-D4AB-4F3C-BDF6-915A58A51B94}" type="slidenum">
              <a:rPr lang="da-DK" smtClean="0"/>
              <a:pPr/>
              <a:t>2</a:t>
            </a:fld>
            <a:endParaRPr lang="da-DK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1656184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0"/>
            <a:ext cx="2016224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731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1003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a-DK" b="1" dirty="0" smtClean="0">
                <a:solidFill>
                  <a:schemeClr val="accent6"/>
                </a:solidFill>
              </a:rPr>
              <a:t/>
            </a:r>
            <a:br>
              <a:rPr lang="da-DK" b="1" dirty="0" smtClean="0">
                <a:solidFill>
                  <a:schemeClr val="accent6"/>
                </a:solidFill>
              </a:rPr>
            </a:br>
            <a:r>
              <a:rPr lang="da-DK" b="1" dirty="0" smtClean="0">
                <a:solidFill>
                  <a:schemeClr val="accent6"/>
                </a:solidFill>
              </a:rPr>
              <a:t>- </a:t>
            </a:r>
            <a:r>
              <a:rPr lang="da-DK" b="1" i="1" dirty="0" smtClean="0">
                <a:solidFill>
                  <a:schemeClr val="accent6"/>
                </a:solidFill>
              </a:rPr>
              <a:t>Forudsætninger -</a:t>
            </a:r>
            <a:endParaRPr lang="da-DK" b="1" i="1" dirty="0">
              <a:solidFill>
                <a:schemeClr val="accent6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67544" y="2204864"/>
            <a:ext cx="6912768" cy="3888432"/>
          </a:xfrm>
        </p:spPr>
        <p:txBody>
          <a:bodyPr>
            <a:normAutofit fontScale="92500"/>
          </a:bodyPr>
          <a:lstStyle/>
          <a:p>
            <a:r>
              <a:rPr lang="da-DK" dirty="0"/>
              <a:t>P</a:t>
            </a:r>
            <a:r>
              <a:rPr lang="da-DK" dirty="0" smtClean="0"/>
              <a:t>rogrammerings </a:t>
            </a:r>
            <a:r>
              <a:rPr lang="da-DK" dirty="0" smtClean="0"/>
              <a:t>erfaring – </a:t>
            </a:r>
            <a:r>
              <a:rPr lang="da-DK" dirty="0" err="1" smtClean="0"/>
              <a:t>Jupyter</a:t>
            </a:r>
            <a:r>
              <a:rPr lang="da-DK" dirty="0" smtClean="0"/>
              <a:t> Notebook</a:t>
            </a:r>
            <a:endParaRPr lang="da-DK" dirty="0" smtClean="0"/>
          </a:p>
          <a:p>
            <a:r>
              <a:rPr lang="da-DK" dirty="0" smtClean="0"/>
              <a:t>Bits og binære </a:t>
            </a:r>
            <a:r>
              <a:rPr lang="da-DK" dirty="0" smtClean="0"/>
              <a:t>tal og gymnasie-vektorer</a:t>
            </a:r>
            <a:endParaRPr lang="da-DK" dirty="0" smtClean="0"/>
          </a:p>
          <a:p>
            <a:r>
              <a:rPr lang="da-DK" dirty="0" smtClean="0"/>
              <a:t>Klassiske </a:t>
            </a:r>
            <a:r>
              <a:rPr lang="da-DK" dirty="0" smtClean="0"/>
              <a:t>gates:</a:t>
            </a:r>
            <a:r>
              <a:rPr lang="da-DK" dirty="0" smtClean="0"/>
              <a:t> </a:t>
            </a:r>
            <a:r>
              <a:rPr lang="da-DK" dirty="0" smtClean="0"/>
              <a:t>and, or, not og </a:t>
            </a:r>
            <a:r>
              <a:rPr lang="da-DK" dirty="0" err="1" smtClean="0"/>
              <a:t>nand</a:t>
            </a:r>
            <a:r>
              <a:rPr lang="da-DK" dirty="0" smtClean="0"/>
              <a:t> koblet sammen i et kredsløb</a:t>
            </a:r>
            <a:endParaRPr lang="da-DK" dirty="0" smtClean="0"/>
          </a:p>
          <a:p>
            <a:r>
              <a:rPr lang="da-DK" dirty="0" smtClean="0"/>
              <a:t>Kendskab til </a:t>
            </a:r>
            <a:r>
              <a:rPr lang="da-DK" dirty="0" err="1" smtClean="0"/>
              <a:t>Phytagoras</a:t>
            </a:r>
            <a:r>
              <a:rPr lang="da-DK" dirty="0" smtClean="0"/>
              <a:t>   a</a:t>
            </a:r>
            <a:r>
              <a:rPr lang="da-DK" baseline="30000" dirty="0" smtClean="0"/>
              <a:t>2</a:t>
            </a:r>
            <a:r>
              <a:rPr lang="da-DK" dirty="0"/>
              <a:t> + b</a:t>
            </a:r>
            <a:r>
              <a:rPr lang="da-DK" baseline="30000" dirty="0"/>
              <a:t>2</a:t>
            </a:r>
            <a:r>
              <a:rPr lang="da-DK" dirty="0"/>
              <a:t> = </a:t>
            </a:r>
            <a:r>
              <a:rPr lang="da-DK" dirty="0" smtClean="0"/>
              <a:t>c</a:t>
            </a:r>
            <a:r>
              <a:rPr lang="da-DK" baseline="30000" dirty="0" smtClean="0"/>
              <a:t>2 </a:t>
            </a:r>
            <a:endParaRPr lang="da-DK" dirty="0" smtClean="0"/>
          </a:p>
          <a:p>
            <a:r>
              <a:rPr lang="da-DK" dirty="0" smtClean="0"/>
              <a:t>Kender lidt til sandsynlighedsregning</a:t>
            </a:r>
          </a:p>
          <a:p>
            <a:pPr marL="0" indent="0">
              <a:buNone/>
            </a:pPr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64DF-D4AB-4F3C-BDF6-915A58A51B94}" type="slidenum">
              <a:rPr lang="da-DK" smtClean="0"/>
              <a:pPr/>
              <a:t>3</a:t>
            </a:fld>
            <a:endParaRPr lang="da-DK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823" y="2996952"/>
            <a:ext cx="1587177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552" y="764704"/>
            <a:ext cx="7772400" cy="857256"/>
          </a:xfrm>
        </p:spPr>
        <p:txBody>
          <a:bodyPr/>
          <a:lstStyle/>
          <a:p>
            <a:r>
              <a:rPr lang="da-DK" b="1" dirty="0" smtClean="0">
                <a:solidFill>
                  <a:schemeClr val="accent6"/>
                </a:solidFill>
              </a:rPr>
              <a:t>Formål med foredraget</a:t>
            </a:r>
            <a:endParaRPr lang="da-DK" b="1" dirty="0">
              <a:solidFill>
                <a:schemeClr val="accent6"/>
              </a:solidFill>
            </a:endParaRP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66734" y="1844824"/>
            <a:ext cx="7657652" cy="4032448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itchFamily="34" charset="0"/>
              <a:buChar char="•"/>
            </a:pPr>
            <a:r>
              <a:rPr lang="da-DK" sz="3900" dirty="0" smtClean="0">
                <a:solidFill>
                  <a:srgbClr val="00B050"/>
                </a:solidFill>
              </a:rPr>
              <a:t> </a:t>
            </a:r>
            <a:r>
              <a:rPr lang="da-DK" sz="3900" dirty="0" smtClean="0">
                <a:solidFill>
                  <a:srgbClr val="00B050"/>
                </a:solidFill>
              </a:rPr>
              <a:t>	At </a:t>
            </a:r>
            <a:r>
              <a:rPr lang="da-DK" sz="3900" dirty="0" smtClean="0">
                <a:solidFill>
                  <a:srgbClr val="00B050"/>
                </a:solidFill>
              </a:rPr>
              <a:t>få overordnet </a:t>
            </a:r>
            <a:r>
              <a:rPr lang="da-DK" sz="3900" dirty="0" smtClean="0">
                <a:solidFill>
                  <a:srgbClr val="00B050"/>
                </a:solidFill>
              </a:rPr>
              <a:t> </a:t>
            </a:r>
            <a:r>
              <a:rPr lang="da-DK" sz="3900" dirty="0" err="1" smtClean="0">
                <a:solidFill>
                  <a:srgbClr val="00B050"/>
                </a:solidFill>
              </a:rPr>
              <a:t>Helloworld</a:t>
            </a:r>
            <a:r>
              <a:rPr lang="da-DK" sz="3900" dirty="0" smtClean="0">
                <a:solidFill>
                  <a:srgbClr val="00B050"/>
                </a:solidFill>
              </a:rPr>
              <a:t> 	introduktion til </a:t>
            </a:r>
            <a:r>
              <a:rPr lang="da-DK" sz="3900" dirty="0" smtClean="0">
                <a:solidFill>
                  <a:srgbClr val="00B050"/>
                </a:solidFill>
              </a:rPr>
              <a:t>Q.C</a:t>
            </a:r>
          </a:p>
          <a:p>
            <a:pPr algn="l">
              <a:buFont typeface="Arial" pitchFamily="34" charset="0"/>
              <a:buChar char="•"/>
            </a:pPr>
            <a:r>
              <a:rPr lang="da-DK" i="1" dirty="0">
                <a:solidFill>
                  <a:schemeClr val="tx1"/>
                </a:solidFill>
              </a:rPr>
              <a:t> </a:t>
            </a:r>
            <a:r>
              <a:rPr lang="da-DK" i="1" dirty="0" smtClean="0">
                <a:solidFill>
                  <a:schemeClr val="tx1"/>
                </a:solidFill>
              </a:rPr>
              <a:t>Vi arbejder os frem imod at</a:t>
            </a:r>
            <a:r>
              <a:rPr lang="da-DK" i="1" dirty="0" smtClean="0">
                <a:solidFill>
                  <a:schemeClr val="tx1"/>
                </a:solidFill>
              </a:rPr>
              <a:t> </a:t>
            </a:r>
            <a:r>
              <a:rPr lang="da-DK" i="1" dirty="0" smtClean="0">
                <a:solidFill>
                  <a:schemeClr val="tx1"/>
                </a:solidFill>
              </a:rPr>
              <a:t>kunne programmere et  relevant quantum </a:t>
            </a:r>
            <a:r>
              <a:rPr lang="da-DK" i="1" dirty="0">
                <a:solidFill>
                  <a:schemeClr val="tx1"/>
                </a:solidFill>
              </a:rPr>
              <a:t>kredsløb </a:t>
            </a:r>
            <a:r>
              <a:rPr lang="da-DK" i="1" dirty="0" smtClean="0">
                <a:solidFill>
                  <a:schemeClr val="tx1"/>
                </a:solidFill>
              </a:rPr>
              <a:t>som er baseret på viden om</a:t>
            </a:r>
            <a:r>
              <a:rPr lang="da-DK" dirty="0" smtClean="0">
                <a:solidFill>
                  <a:schemeClr val="tx1"/>
                </a:solidFill>
              </a:rPr>
              <a:t>:</a:t>
            </a:r>
          </a:p>
          <a:p>
            <a:pPr marL="514350" indent="-514350" algn="l">
              <a:buFont typeface="+mj-lt"/>
              <a:buAutoNum type="arabicPeriod"/>
            </a:pPr>
            <a:r>
              <a:rPr lang="da-DK" dirty="0" err="1">
                <a:solidFill>
                  <a:schemeClr val="tx1"/>
                </a:solidFill>
              </a:rPr>
              <a:t>Phytagoras</a:t>
            </a:r>
            <a:r>
              <a:rPr lang="da-DK" dirty="0">
                <a:solidFill>
                  <a:schemeClr val="tx1"/>
                </a:solidFill>
              </a:rPr>
              <a:t> </a:t>
            </a:r>
            <a:r>
              <a:rPr lang="da-DK" dirty="0" smtClean="0">
                <a:solidFill>
                  <a:schemeClr val="tx1"/>
                </a:solidFill>
              </a:rPr>
              <a:t>læresætning</a:t>
            </a:r>
          </a:p>
          <a:p>
            <a:pPr marL="514350" indent="-514350" algn="l">
              <a:buFont typeface="+mj-lt"/>
              <a:buAutoNum type="arabicPeriod"/>
            </a:pPr>
            <a:r>
              <a:rPr lang="da-DK" dirty="0" err="1" smtClean="0">
                <a:solidFill>
                  <a:schemeClr val="tx1"/>
                </a:solidFill>
              </a:rPr>
              <a:t>Wavefunction</a:t>
            </a:r>
            <a:r>
              <a:rPr lang="da-DK" dirty="0" smtClean="0">
                <a:solidFill>
                  <a:schemeClr val="tx1"/>
                </a:solidFill>
              </a:rPr>
              <a:t> og </a:t>
            </a:r>
            <a:r>
              <a:rPr lang="da-DK" dirty="0" err="1" smtClean="0">
                <a:solidFill>
                  <a:schemeClr val="tx1"/>
                </a:solidFill>
              </a:rPr>
              <a:t>Qubit</a:t>
            </a:r>
            <a:endParaRPr lang="da-DK" dirty="0" smtClean="0">
              <a:solidFill>
                <a:schemeClr val="tx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da-DK" dirty="0" smtClean="0">
                <a:solidFill>
                  <a:schemeClr val="tx1"/>
                </a:solidFill>
              </a:rPr>
              <a:t> </a:t>
            </a:r>
            <a:r>
              <a:rPr lang="da-DK" dirty="0" err="1" smtClean="0">
                <a:solidFill>
                  <a:schemeClr val="tx1"/>
                </a:solidFill>
              </a:rPr>
              <a:t>Superpostion</a:t>
            </a:r>
            <a:r>
              <a:rPr lang="da-DK" dirty="0" smtClean="0">
                <a:solidFill>
                  <a:schemeClr val="tx1"/>
                </a:solidFill>
              </a:rPr>
              <a:t> </a:t>
            </a:r>
          </a:p>
          <a:p>
            <a:pPr marL="514350" indent="-514350" algn="l">
              <a:buFont typeface="+mj-lt"/>
              <a:buAutoNum type="arabicPeriod"/>
            </a:pPr>
            <a:r>
              <a:rPr lang="da-DK" dirty="0">
                <a:solidFill>
                  <a:schemeClr val="tx1"/>
                </a:solidFill>
              </a:rPr>
              <a:t> </a:t>
            </a:r>
            <a:r>
              <a:rPr lang="da-DK" dirty="0" err="1" smtClean="0">
                <a:solidFill>
                  <a:schemeClr val="tx1"/>
                </a:solidFill>
              </a:rPr>
              <a:t>Hadamard</a:t>
            </a:r>
            <a:r>
              <a:rPr lang="da-DK" dirty="0" smtClean="0">
                <a:solidFill>
                  <a:schemeClr val="tx1"/>
                </a:solidFill>
              </a:rPr>
              <a:t> gaten  </a:t>
            </a:r>
            <a:r>
              <a:rPr lang="da-DK" dirty="0" smtClean="0">
                <a:solidFill>
                  <a:schemeClr val="tx1"/>
                </a:solidFill>
              </a:rPr>
              <a:t> </a:t>
            </a:r>
            <a:endParaRPr lang="da-DK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da-DK" dirty="0" smtClean="0">
              <a:solidFill>
                <a:schemeClr val="tx1"/>
              </a:solidFill>
            </a:endParaRPr>
          </a:p>
          <a:p>
            <a:pPr algn="l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64DF-D4AB-4F3C-BDF6-915A58A51B94}" type="slidenum">
              <a:rPr lang="da-DK" smtClean="0"/>
              <a:pPr/>
              <a:t>4</a:t>
            </a:fld>
            <a:endParaRPr lang="da-DK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386" y="2640059"/>
            <a:ext cx="1037809" cy="1055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err="1">
                <a:solidFill>
                  <a:schemeClr val="accent6"/>
                </a:solidFill>
              </a:rPr>
              <a:t>Phytagoras</a:t>
            </a:r>
            <a:r>
              <a:rPr lang="da-DK" dirty="0">
                <a:solidFill>
                  <a:schemeClr val="accent6"/>
                </a:solidFill>
              </a:rPr>
              <a:t> </a:t>
            </a:r>
            <a:r>
              <a:rPr lang="da-DK" dirty="0" smtClean="0">
                <a:solidFill>
                  <a:schemeClr val="accent6"/>
                </a:solidFill>
              </a:rPr>
              <a:t>læresætning vist i en sandsynlighedsregning for at få værdien a eller b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64DF-D4AB-4F3C-BDF6-915A58A51B94}" type="slidenum">
              <a:rPr lang="da-DK" smtClean="0"/>
              <a:pPr/>
              <a:t>5</a:t>
            </a:fld>
            <a:endParaRPr lang="da-DK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23" y="1772816"/>
            <a:ext cx="8746619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boks 4"/>
          <p:cNvSpPr txBox="1"/>
          <p:nvPr/>
        </p:nvSpPr>
        <p:spPr>
          <a:xfrm>
            <a:off x="2843808" y="40770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a-DK"/>
          </a:p>
        </p:txBody>
      </p:sp>
      <p:sp>
        <p:nvSpPr>
          <p:cNvPr id="6" name="Tekstboks 5"/>
          <p:cNvSpPr txBox="1"/>
          <p:nvPr/>
        </p:nvSpPr>
        <p:spPr>
          <a:xfrm>
            <a:off x="2699792" y="4077072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Sandsynligheden for</a:t>
            </a:r>
          </a:p>
          <a:p>
            <a:r>
              <a:rPr lang="da-DK" dirty="0" smtClean="0"/>
              <a:t>a og b</a:t>
            </a:r>
            <a:endParaRPr lang="da-DK" dirty="0"/>
          </a:p>
        </p:txBody>
      </p:sp>
      <p:sp>
        <p:nvSpPr>
          <p:cNvPr id="10" name="Højrepil 9"/>
          <p:cNvSpPr/>
          <p:nvPr/>
        </p:nvSpPr>
        <p:spPr>
          <a:xfrm>
            <a:off x="4067944" y="4400237"/>
            <a:ext cx="86409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754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pPr marL="514350" indent="-514350"/>
            <a:r>
              <a:rPr lang="da-DK" dirty="0"/>
              <a:t> </a:t>
            </a:r>
            <a:r>
              <a:rPr lang="da-DK" dirty="0" err="1" smtClean="0">
                <a:solidFill>
                  <a:schemeClr val="accent6"/>
                </a:solidFill>
              </a:rPr>
              <a:t>Wavefunction</a:t>
            </a:r>
            <a:r>
              <a:rPr lang="da-DK" dirty="0" smtClean="0">
                <a:solidFill>
                  <a:schemeClr val="accent6"/>
                </a:solidFill>
              </a:rPr>
              <a:t> og </a:t>
            </a:r>
            <a:r>
              <a:rPr lang="da-DK" dirty="0" err="1" smtClean="0">
                <a:solidFill>
                  <a:schemeClr val="accent6"/>
                </a:solidFill>
              </a:rPr>
              <a:t>Qubit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64DF-D4AB-4F3C-BDF6-915A58A51B94}" type="slidenum">
              <a:rPr lang="da-DK" smtClean="0"/>
              <a:pPr/>
              <a:t>6</a:t>
            </a:fld>
            <a:endParaRPr lang="da-DK"/>
          </a:p>
        </p:txBody>
      </p:sp>
      <p:sp>
        <p:nvSpPr>
          <p:cNvPr id="7" name="Tekstboks 6"/>
          <p:cNvSpPr txBox="1"/>
          <p:nvPr/>
        </p:nvSpPr>
        <p:spPr>
          <a:xfrm>
            <a:off x="3635896" y="2780928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B</a:t>
            </a:r>
            <a:endParaRPr lang="da-DK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85" y="1412776"/>
            <a:ext cx="7443831" cy="3417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kstboks 2"/>
          <p:cNvSpPr txBox="1"/>
          <p:nvPr/>
        </p:nvSpPr>
        <p:spPr>
          <a:xfrm>
            <a:off x="6228184" y="1412776"/>
            <a:ext cx="2474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Her benyttes </a:t>
            </a:r>
            <a:r>
              <a:rPr lang="da-DK" dirty="0" err="1" smtClean="0"/>
              <a:t>Phytagoras</a:t>
            </a:r>
            <a:endParaRPr lang="da-DK" dirty="0"/>
          </a:p>
        </p:txBody>
      </p:sp>
      <p:sp>
        <p:nvSpPr>
          <p:cNvPr id="5" name="Nedadgående pil 4"/>
          <p:cNvSpPr/>
          <p:nvPr/>
        </p:nvSpPr>
        <p:spPr>
          <a:xfrm>
            <a:off x="7308304" y="1782108"/>
            <a:ext cx="45719" cy="2787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Tekstboks 5"/>
          <p:cNvSpPr txBox="1"/>
          <p:nvPr/>
        </p:nvSpPr>
        <p:spPr>
          <a:xfrm>
            <a:off x="2051719" y="2102617"/>
            <a:ext cx="210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 smtClean="0">
                <a:solidFill>
                  <a:srgbClr val="00B050"/>
                </a:solidFill>
              </a:rPr>
              <a:t>Wave</a:t>
            </a:r>
            <a:r>
              <a:rPr lang="da-DK" dirty="0" smtClean="0">
                <a:solidFill>
                  <a:srgbClr val="00B050"/>
                </a:solidFill>
              </a:rPr>
              <a:t> </a:t>
            </a:r>
            <a:r>
              <a:rPr lang="da-DK" dirty="0" err="1" smtClean="0">
                <a:solidFill>
                  <a:srgbClr val="00B050"/>
                </a:solidFill>
              </a:rPr>
              <a:t>function</a:t>
            </a:r>
            <a:r>
              <a:rPr lang="da-DK" dirty="0" smtClean="0">
                <a:solidFill>
                  <a:srgbClr val="00B050"/>
                </a:solidFill>
              </a:rPr>
              <a:t> l</a:t>
            </a:r>
            <a:r>
              <a:rPr lang="el-GR" dirty="0" smtClean="0">
                <a:solidFill>
                  <a:srgbClr val="00B050"/>
                </a:solidFill>
              </a:rPr>
              <a:t>Ψ</a:t>
            </a:r>
            <a:r>
              <a:rPr lang="da-DK" dirty="0" smtClean="0">
                <a:solidFill>
                  <a:srgbClr val="00B050"/>
                </a:solidFill>
              </a:rPr>
              <a:t>&gt; =</a:t>
            </a:r>
            <a:endParaRPr lang="da-DK" dirty="0">
              <a:solidFill>
                <a:srgbClr val="00B05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149080"/>
            <a:ext cx="3024336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ktangel 7"/>
          <p:cNvSpPr/>
          <p:nvPr/>
        </p:nvSpPr>
        <p:spPr>
          <a:xfrm>
            <a:off x="395536" y="5229200"/>
            <a:ext cx="4438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>
                <a:hlinkClick r:id="rId4"/>
              </a:rPr>
              <a:t>https://en.wikipedia.org/wiki/Wave_function</a:t>
            </a:r>
            <a:endParaRPr lang="da-DK" dirty="0"/>
          </a:p>
        </p:txBody>
      </p:sp>
      <p:sp>
        <p:nvSpPr>
          <p:cNvPr id="9" name="Tekstboks 8"/>
          <p:cNvSpPr txBox="1"/>
          <p:nvPr/>
        </p:nvSpPr>
        <p:spPr>
          <a:xfrm>
            <a:off x="554826" y="4653136"/>
            <a:ext cx="39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i="1" dirty="0" smtClean="0">
                <a:solidFill>
                  <a:srgbClr val="FF0000"/>
                </a:solidFill>
              </a:rPr>
              <a:t>Mange målinger giver stor præcision</a:t>
            </a:r>
            <a:endParaRPr lang="da-DK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12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solidFill>
                  <a:schemeClr val="accent6"/>
                </a:solidFill>
              </a:rPr>
              <a:t>Superpostion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64DF-D4AB-4F3C-BDF6-915A58A51B94}" type="slidenum">
              <a:rPr lang="da-DK" smtClean="0"/>
              <a:pPr/>
              <a:t>7</a:t>
            </a:fld>
            <a:endParaRPr lang="da-DK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204" y="4005064"/>
            <a:ext cx="4824536" cy="2644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boks 4"/>
          <p:cNvSpPr txBox="1"/>
          <p:nvPr/>
        </p:nvSpPr>
        <p:spPr>
          <a:xfrm>
            <a:off x="1259632" y="1556792"/>
            <a:ext cx="68407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dirty="0" smtClean="0">
                <a:solidFill>
                  <a:srgbClr val="00B050"/>
                </a:solidFill>
              </a:rPr>
              <a:t>Superposition er </a:t>
            </a:r>
            <a:r>
              <a:rPr lang="da-DK" sz="2800" dirty="0" smtClean="0">
                <a:solidFill>
                  <a:srgbClr val="00B050"/>
                </a:solidFill>
              </a:rPr>
              <a:t>en betegnelse for en </a:t>
            </a:r>
            <a:r>
              <a:rPr lang="da-DK" sz="2800" dirty="0" err="1" smtClean="0">
                <a:solidFill>
                  <a:srgbClr val="00B050"/>
                </a:solidFill>
              </a:rPr>
              <a:t>Qubits</a:t>
            </a:r>
            <a:r>
              <a:rPr lang="da-DK" sz="2800" dirty="0" smtClean="0">
                <a:solidFill>
                  <a:srgbClr val="00B050"/>
                </a:solidFill>
              </a:rPr>
              <a:t> værdi </a:t>
            </a:r>
            <a:r>
              <a:rPr lang="da-DK" sz="2800" dirty="0" smtClean="0">
                <a:solidFill>
                  <a:srgbClr val="00B050"/>
                </a:solidFill>
              </a:rPr>
              <a:t>som både </a:t>
            </a:r>
            <a:r>
              <a:rPr lang="da-DK" sz="2800" dirty="0" smtClean="0">
                <a:solidFill>
                  <a:srgbClr val="00B050"/>
                </a:solidFill>
              </a:rPr>
              <a:t>indeholder</a:t>
            </a:r>
            <a:r>
              <a:rPr lang="da-DK" sz="2800" dirty="0" smtClean="0">
                <a:solidFill>
                  <a:srgbClr val="00B050"/>
                </a:solidFill>
              </a:rPr>
              <a:t> </a:t>
            </a:r>
            <a:r>
              <a:rPr lang="da-DK" sz="2800" dirty="0" smtClean="0">
                <a:solidFill>
                  <a:srgbClr val="00B050"/>
                </a:solidFill>
              </a:rPr>
              <a:t>0 og </a:t>
            </a:r>
            <a:r>
              <a:rPr lang="da-DK" sz="2800" dirty="0" smtClean="0">
                <a:solidFill>
                  <a:srgbClr val="00B050"/>
                </a:solidFill>
              </a:rPr>
              <a:t>et, </a:t>
            </a:r>
            <a:r>
              <a:rPr lang="da-DK" sz="2800" dirty="0" smtClean="0">
                <a:solidFill>
                  <a:srgbClr val="00B050"/>
                </a:solidFill>
              </a:rPr>
              <a:t>med en hvis </a:t>
            </a:r>
            <a:r>
              <a:rPr lang="da-DK" sz="2800" dirty="0" smtClean="0">
                <a:solidFill>
                  <a:srgbClr val="00B050"/>
                </a:solidFill>
              </a:rPr>
              <a:t>sandsynlighed, den kan i særdeleshed også bruges til at blive forbundet med andre </a:t>
            </a:r>
            <a:r>
              <a:rPr lang="da-DK" sz="2800" dirty="0" err="1" smtClean="0">
                <a:solidFill>
                  <a:srgbClr val="00B050"/>
                </a:solidFill>
              </a:rPr>
              <a:t>qubits</a:t>
            </a:r>
            <a:r>
              <a:rPr lang="da-DK" sz="2800" dirty="0" smtClean="0">
                <a:solidFill>
                  <a:srgbClr val="00B050"/>
                </a:solidFill>
              </a:rPr>
              <a:t> i en samlet superposition</a:t>
            </a:r>
            <a:endParaRPr lang="da-DK" sz="2800" dirty="0">
              <a:solidFill>
                <a:srgbClr val="00B05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418013"/>
            <a:ext cx="16002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671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da-DK" dirty="0" err="1">
                <a:solidFill>
                  <a:schemeClr val="accent6"/>
                </a:solidFill>
              </a:rPr>
              <a:t>Hadamard</a:t>
            </a:r>
            <a:r>
              <a:rPr lang="da-DK" dirty="0">
                <a:solidFill>
                  <a:schemeClr val="accent6"/>
                </a:solidFill>
              </a:rPr>
              <a:t> gaten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07504" y="908720"/>
            <a:ext cx="9036496" cy="5217443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a-DK" dirty="0" smtClean="0"/>
              <a:t>En </a:t>
            </a:r>
            <a:r>
              <a:rPr lang="da-DK" dirty="0" err="1" smtClean="0"/>
              <a:t>Hadamard</a:t>
            </a:r>
            <a:r>
              <a:rPr lang="da-DK" dirty="0" smtClean="0"/>
              <a:t> gate er en metode/gate som netop kan frembringe en superposition for en </a:t>
            </a:r>
            <a:r>
              <a:rPr lang="da-DK" dirty="0" err="1" smtClean="0"/>
              <a:t>Qubit</a:t>
            </a:r>
            <a:r>
              <a:rPr lang="da-DK" dirty="0" smtClean="0"/>
              <a:t> hvor: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 smtClean="0"/>
              <a:t>Hl0&gt; måles med sandsynligheden  </a:t>
            </a:r>
            <a:r>
              <a:rPr lang="da-DK" i="1" dirty="0" smtClean="0"/>
              <a:t>0,5</a:t>
            </a:r>
            <a:r>
              <a:rPr lang="da-DK" dirty="0" smtClean="0"/>
              <a:t>l0&gt; + </a:t>
            </a:r>
            <a:r>
              <a:rPr lang="da-DK" i="1" dirty="0" smtClean="0"/>
              <a:t>0,5</a:t>
            </a:r>
            <a:r>
              <a:rPr lang="da-DK" dirty="0" smtClean="0"/>
              <a:t>l1&gt; 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 smtClean="0"/>
              <a:t>Hl1&gt; </a:t>
            </a:r>
            <a:r>
              <a:rPr lang="da-DK" dirty="0"/>
              <a:t>måles med sandsynligheden  </a:t>
            </a:r>
            <a:r>
              <a:rPr lang="da-DK" i="1" dirty="0"/>
              <a:t>0,5</a:t>
            </a:r>
            <a:r>
              <a:rPr lang="da-DK" dirty="0"/>
              <a:t>l0&gt; </a:t>
            </a:r>
            <a:r>
              <a:rPr lang="da-DK" dirty="0" smtClean="0"/>
              <a:t>- </a:t>
            </a:r>
            <a:r>
              <a:rPr lang="da-DK" i="1" dirty="0"/>
              <a:t>0,5</a:t>
            </a:r>
            <a:r>
              <a:rPr lang="da-DK" dirty="0"/>
              <a:t>l1</a:t>
            </a:r>
            <a:r>
              <a:rPr lang="da-DK" dirty="0" smtClean="0"/>
              <a:t>&gt;</a:t>
            </a:r>
          </a:p>
          <a:p>
            <a:endParaRPr lang="da-DK" dirty="0"/>
          </a:p>
          <a:p>
            <a:endParaRPr lang="da-DK" dirty="0" smtClean="0"/>
          </a:p>
          <a:p>
            <a:pPr marL="0" indent="0">
              <a:buNone/>
            </a:pPr>
            <a:endParaRPr lang="da-DK" dirty="0"/>
          </a:p>
          <a:p>
            <a:endParaRPr lang="da-DK" dirty="0" smtClean="0"/>
          </a:p>
          <a:p>
            <a:r>
              <a:rPr lang="da-DK" dirty="0" smtClean="0"/>
              <a:t>I </a:t>
            </a:r>
            <a:r>
              <a:rPr lang="da-DK" dirty="0" smtClean="0"/>
              <a:t>skal nu udføre en Quantum Computing programmeringsøvelse, hvor i henholdsvis  tilføjer en eller 2 </a:t>
            </a:r>
            <a:r>
              <a:rPr lang="da-DK" dirty="0" err="1" smtClean="0"/>
              <a:t>Hadamard</a:t>
            </a:r>
            <a:r>
              <a:rPr lang="da-DK" dirty="0" smtClean="0"/>
              <a:t> gates til en </a:t>
            </a:r>
            <a:r>
              <a:rPr lang="da-DK" dirty="0" err="1" smtClean="0"/>
              <a:t>Qubit</a:t>
            </a:r>
            <a:r>
              <a:rPr lang="da-DK" dirty="0" smtClean="0"/>
              <a:t> med værdien l0&gt;</a:t>
            </a:r>
          </a:p>
          <a:p>
            <a:r>
              <a:rPr lang="da-DK" dirty="0" err="1" smtClean="0"/>
              <a:t>Dvs</a:t>
            </a:r>
            <a:r>
              <a:rPr lang="da-DK" dirty="0" smtClean="0"/>
              <a:t> </a:t>
            </a:r>
            <a:r>
              <a:rPr lang="da-DK" dirty="0"/>
              <a:t>Hl0&gt; </a:t>
            </a:r>
            <a:r>
              <a:rPr lang="da-DK" dirty="0" smtClean="0"/>
              <a:t>og HHl0&gt;</a:t>
            </a:r>
          </a:p>
          <a:p>
            <a:r>
              <a:rPr lang="da-DK" b="1" i="1" dirty="0" smtClean="0">
                <a:solidFill>
                  <a:srgbClr val="00B050"/>
                </a:solidFill>
              </a:rPr>
              <a:t>Hvorfor får vi resultatet  l0&gt; for HHl0&gt;  ?</a:t>
            </a:r>
            <a:endParaRPr lang="da-DK" b="1" i="1" dirty="0">
              <a:solidFill>
                <a:srgbClr val="00B050"/>
              </a:solidFill>
            </a:endParaRPr>
          </a:p>
          <a:p>
            <a:endParaRPr lang="da-DK" dirty="0"/>
          </a:p>
          <a:p>
            <a:endParaRPr lang="da-DK" dirty="0"/>
          </a:p>
          <a:p>
            <a:endParaRPr lang="da-DK" dirty="0" smtClean="0"/>
          </a:p>
          <a:p>
            <a:pPr marL="0" indent="0">
              <a:buNone/>
            </a:pP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64DF-D4AB-4F3C-BDF6-915A58A51B94}" type="slidenum">
              <a:rPr lang="da-DK" smtClean="0"/>
              <a:pPr/>
              <a:t>8</a:t>
            </a:fld>
            <a:endParaRPr lang="da-DK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309" y="2492896"/>
            <a:ext cx="1664965" cy="166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boks 4"/>
          <p:cNvSpPr txBox="1"/>
          <p:nvPr/>
        </p:nvSpPr>
        <p:spPr>
          <a:xfrm>
            <a:off x="5436096" y="3094545"/>
            <a:ext cx="2223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 smtClean="0">
                <a:solidFill>
                  <a:srgbClr val="FF0000"/>
                </a:solidFill>
              </a:rPr>
              <a:t>l0&gt; + l1&gt;/</a:t>
            </a:r>
            <a:r>
              <a:rPr lang="da-DK" sz="2400" b="1" dirty="0" err="1" smtClean="0">
                <a:solidFill>
                  <a:srgbClr val="FF0000"/>
                </a:solidFill>
              </a:rPr>
              <a:t>sqrt</a:t>
            </a:r>
            <a:r>
              <a:rPr lang="da-DK" sz="2400" b="1" dirty="0" smtClean="0">
                <a:solidFill>
                  <a:srgbClr val="FF0000"/>
                </a:solidFill>
              </a:rPr>
              <a:t>(2)</a:t>
            </a:r>
            <a:endParaRPr lang="da-DK" sz="2400" b="1" dirty="0">
              <a:solidFill>
                <a:srgbClr val="FF0000"/>
              </a:solidFill>
            </a:endParaRPr>
          </a:p>
        </p:txBody>
      </p:sp>
      <p:sp>
        <p:nvSpPr>
          <p:cNvPr id="7" name="Tekstboks 6"/>
          <p:cNvSpPr txBox="1"/>
          <p:nvPr/>
        </p:nvSpPr>
        <p:spPr>
          <a:xfrm>
            <a:off x="4327680" y="3755949"/>
            <a:ext cx="564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 smtClean="0">
                <a:solidFill>
                  <a:srgbClr val="FF0000"/>
                </a:solidFill>
              </a:rPr>
              <a:t>l1&gt;</a:t>
            </a:r>
            <a:endParaRPr lang="da-DK" sz="2400" dirty="0">
              <a:solidFill>
                <a:srgbClr val="FF0000"/>
              </a:solidFill>
            </a:endParaRPr>
          </a:p>
        </p:txBody>
      </p:sp>
      <p:sp>
        <p:nvSpPr>
          <p:cNvPr id="9" name="Tekstboks 8"/>
          <p:cNvSpPr txBox="1"/>
          <p:nvPr/>
        </p:nvSpPr>
        <p:spPr>
          <a:xfrm>
            <a:off x="4565161" y="2543671"/>
            <a:ext cx="569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 smtClean="0">
                <a:solidFill>
                  <a:srgbClr val="FF0000"/>
                </a:solidFill>
              </a:rPr>
              <a:t>l0&gt;</a:t>
            </a:r>
            <a:endParaRPr lang="da-DK" sz="2400" b="1" dirty="0">
              <a:solidFill>
                <a:srgbClr val="FF0000"/>
              </a:solidFill>
            </a:endParaRPr>
          </a:p>
        </p:txBody>
      </p:sp>
      <p:sp>
        <p:nvSpPr>
          <p:cNvPr id="10" name="Tekstboks 9"/>
          <p:cNvSpPr txBox="1"/>
          <p:nvPr/>
        </p:nvSpPr>
        <p:spPr>
          <a:xfrm>
            <a:off x="664658" y="3101970"/>
            <a:ext cx="2164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 smtClean="0">
                <a:solidFill>
                  <a:srgbClr val="FF0000"/>
                </a:solidFill>
              </a:rPr>
              <a:t>l0&gt; - l1&gt;/</a:t>
            </a:r>
            <a:r>
              <a:rPr lang="da-DK" sz="2400" b="1" dirty="0" err="1" smtClean="0">
                <a:solidFill>
                  <a:srgbClr val="FF0000"/>
                </a:solidFill>
              </a:rPr>
              <a:t>sqrt</a:t>
            </a:r>
            <a:r>
              <a:rPr lang="da-DK" sz="2400" b="1" dirty="0" smtClean="0">
                <a:solidFill>
                  <a:srgbClr val="FF0000"/>
                </a:solidFill>
              </a:rPr>
              <a:t>(2)</a:t>
            </a:r>
            <a:endParaRPr lang="da-DK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60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395536" y="1556792"/>
            <a:ext cx="8291264" cy="5157193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da-DK" dirty="0" smtClean="0">
                <a:solidFill>
                  <a:schemeClr val="tx1"/>
                </a:solidFill>
              </a:rPr>
              <a:t> </a:t>
            </a:r>
            <a:r>
              <a:rPr lang="da-DK" dirty="0" err="1" smtClean="0">
                <a:solidFill>
                  <a:schemeClr val="tx1"/>
                </a:solidFill>
              </a:rPr>
              <a:t>Hadamard</a:t>
            </a:r>
            <a:r>
              <a:rPr lang="da-DK" dirty="0" smtClean="0">
                <a:solidFill>
                  <a:schemeClr val="tx1"/>
                </a:solidFill>
              </a:rPr>
              <a:t> Gate</a:t>
            </a:r>
          </a:p>
          <a:p>
            <a:pPr algn="l">
              <a:buFont typeface="Arial" pitchFamily="34" charset="0"/>
              <a:buChar char="•"/>
            </a:pPr>
            <a:endParaRPr lang="da-DK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da-DK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da-DK" dirty="0">
              <a:solidFill>
                <a:schemeClr val="tx1"/>
              </a:solidFill>
            </a:endParaRPr>
          </a:p>
          <a:p>
            <a:pPr algn="l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64DF-D4AB-4F3C-BDF6-915A58A51B94}" type="slidenum">
              <a:rPr lang="da-DK" smtClean="0"/>
              <a:pPr/>
              <a:t>9</a:t>
            </a:fld>
            <a:endParaRPr lang="da-DK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2" y="4739139"/>
            <a:ext cx="58221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5" y="5260601"/>
            <a:ext cx="3707905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itel 1"/>
          <p:cNvSpPr txBox="1">
            <a:spLocks/>
          </p:cNvSpPr>
          <p:nvPr/>
        </p:nvSpPr>
        <p:spPr>
          <a:xfrm>
            <a:off x="457200" y="274638"/>
            <a:ext cx="8229600" cy="14981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Tx/>
              <a:buChar char="-"/>
            </a:pPr>
            <a:r>
              <a:rPr lang="da-DK" sz="3600" b="1" i="1" dirty="0" smtClean="0">
                <a:solidFill>
                  <a:schemeClr val="accent6"/>
                </a:solidFill>
              </a:rPr>
              <a:t>Quantum </a:t>
            </a:r>
            <a:r>
              <a:rPr lang="da-DK" sz="3600" b="1" i="1" dirty="0" smtClean="0">
                <a:solidFill>
                  <a:schemeClr val="accent6"/>
                </a:solidFill>
              </a:rPr>
              <a:t>gates </a:t>
            </a:r>
            <a:r>
              <a:rPr lang="da-DK" sz="3600" b="1" i="1" dirty="0">
                <a:solidFill>
                  <a:schemeClr val="accent6"/>
                </a:solidFill>
              </a:rPr>
              <a:t> </a:t>
            </a:r>
            <a:r>
              <a:rPr lang="da-DK" sz="3600" b="1" i="1" dirty="0" smtClean="0">
                <a:solidFill>
                  <a:schemeClr val="accent6"/>
                </a:solidFill>
              </a:rPr>
              <a:t>&amp; Matrix regning </a:t>
            </a:r>
          </a:p>
          <a:p>
            <a:pPr marL="571500" indent="-571500">
              <a:buFontTx/>
              <a:buChar char="-"/>
            </a:pPr>
            <a:r>
              <a:rPr lang="da-DK" sz="3600" b="1" i="1" dirty="0" smtClean="0">
                <a:solidFill>
                  <a:schemeClr val="accent6"/>
                </a:solidFill>
              </a:rPr>
              <a:t>Rækker ganges med søjler</a:t>
            </a:r>
            <a:endParaRPr lang="da-DK" sz="3600" b="1" i="1" dirty="0">
              <a:solidFill>
                <a:schemeClr val="accent6"/>
              </a:solidFill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242" y="2276872"/>
            <a:ext cx="5641535" cy="1175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37" y="2276872"/>
            <a:ext cx="1488165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28800"/>
            <a:ext cx="8104768" cy="482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kstboks 1"/>
          <p:cNvSpPr txBox="1"/>
          <p:nvPr/>
        </p:nvSpPr>
        <p:spPr>
          <a:xfrm>
            <a:off x="827584" y="5877272"/>
            <a:ext cx="7226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i="1" dirty="0" smtClean="0">
                <a:solidFill>
                  <a:srgbClr val="00B050"/>
                </a:solidFill>
              </a:rPr>
              <a:t>Hvis der bliver tid til sidst kan vi evt. udføre beregningen </a:t>
            </a:r>
            <a:endParaRPr lang="da-DK" sz="2400" i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8010</TotalTime>
  <Words>451</Words>
  <Application>Microsoft Office PowerPoint</Application>
  <PresentationFormat>Skærmshow (4:3)</PresentationFormat>
  <Paragraphs>102</Paragraphs>
  <Slides>12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12</vt:i4>
      </vt:variant>
    </vt:vector>
  </HeadingPairs>
  <TitlesOfParts>
    <vt:vector size="13" baseType="lpstr">
      <vt:lpstr>Kontortema</vt:lpstr>
      <vt:lpstr>Quantum Computing &amp; Superpostion med Hadamard gates</vt:lpstr>
      <vt:lpstr>                  Introduktion</vt:lpstr>
      <vt:lpstr> - Forudsætninger -</vt:lpstr>
      <vt:lpstr>Formål med foredraget</vt:lpstr>
      <vt:lpstr>Phytagoras læresætning vist i en sandsynlighedsregning for at få værdien a eller b</vt:lpstr>
      <vt:lpstr> Wavefunction og Qubit</vt:lpstr>
      <vt:lpstr>Superpostion</vt:lpstr>
      <vt:lpstr>Hadamard gaten</vt:lpstr>
      <vt:lpstr>PowerPoint-præsentation</vt:lpstr>
      <vt:lpstr>Spørgsmål ?</vt:lpstr>
      <vt:lpstr>Quantum Computing &amp; Entanglement - prøv selv at programmere ! -</vt:lpstr>
      <vt:lpstr>Opsummering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som Enterprise broker</dc:title>
  <dc:creator>Bente</dc:creator>
  <cp:lastModifiedBy>toms</cp:lastModifiedBy>
  <cp:revision>169</cp:revision>
  <cp:lastPrinted>2019-12-06T13:21:58Z</cp:lastPrinted>
  <dcterms:created xsi:type="dcterms:W3CDTF">2018-02-14T11:59:49Z</dcterms:created>
  <dcterms:modified xsi:type="dcterms:W3CDTF">2019-12-09T14:32:28Z</dcterms:modified>
</cp:coreProperties>
</file>