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0" r:id="rId5"/>
    <p:sldId id="273" r:id="rId6"/>
    <p:sldId id="275" r:id="rId7"/>
    <p:sldId id="276" r:id="rId8"/>
    <p:sldId id="277" r:id="rId9"/>
    <p:sldId id="278" r:id="rId10"/>
    <p:sldId id="279" r:id="rId11"/>
    <p:sldId id="280" r:id="rId12"/>
    <p:sldId id="281" r:id="rId13"/>
    <p:sldId id="282" r:id="rId14"/>
    <p:sldId id="283" r:id="rId15"/>
    <p:sldId id="284" r:id="rId16"/>
    <p:sldId id="285" r:id="rId17"/>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0"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05-11-2020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05-11-2020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05-11-2020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EDC5A5AF-D9E8-4DD6-999F-A60663D43858}" type="datetimeFigureOut">
              <a:rPr lang="da-DK" smtClean="0"/>
              <a:t>05-11-2020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EDC5A5AF-D9E8-4DD6-999F-A60663D43858}" type="datetimeFigureOut">
              <a:rPr lang="da-DK" smtClean="0"/>
              <a:t>05-11-2020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EDC5A5AF-D9E8-4DD6-999F-A60663D43858}" type="datetimeFigureOut">
              <a:rPr lang="da-DK" smtClean="0"/>
              <a:t>05-11-2020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EDC5A5AF-D9E8-4DD6-999F-A60663D43858}" type="datetimeFigureOut">
              <a:rPr lang="da-DK" smtClean="0"/>
              <a:t>05-11-2020</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EDC5A5AF-D9E8-4DD6-999F-A60663D43858}" type="datetimeFigureOut">
              <a:rPr lang="da-DK" smtClean="0"/>
              <a:t>05-11-2020</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DC5A5AF-D9E8-4DD6-999F-A60663D43858}" type="datetimeFigureOut">
              <a:rPr lang="da-DK" smtClean="0"/>
              <a:t>05-11-2020</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titeltypografi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05-11-2020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EDC5A5AF-D9E8-4DD6-999F-A60663D43858}" type="datetimeFigureOut">
              <a:rPr lang="da-DK" smtClean="0"/>
              <a:t>05-11-2020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DAB94411-2297-4BD0-B197-35E3682289EC}" type="slidenum">
              <a:rPr lang="da-DK" smtClean="0"/>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5A5AF-D9E8-4DD6-999F-A60663D43858}" type="datetimeFigureOut">
              <a:rPr lang="da-DK" smtClean="0"/>
              <a:t>05-11-2020</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94411-2297-4BD0-B197-35E3682289EC}" type="slidenum">
              <a:rPr lang="da-DK" smtClean="0"/>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iskit.org/textbook/ch-machine-learning/machine-learning-qiskit-pytorch.html" TargetMode="External"/><Relationship Id="rId2" Type="http://schemas.openxmlformats.org/officeDocument/2006/relationships/hyperlink" Target="https://pytorch.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qiskit.org/textbook/ch-machine-learning/machine-learning-qiskit-pytorch.html#qc-class" TargetMode="External"/><Relationship Id="rId13" Type="http://schemas.openxmlformats.org/officeDocument/2006/relationships/hyperlink" Target="https://qiskit.org/textbook/ch-machine-learning/machine-learning-qiskit-pytorch.html#what-now" TargetMode="External"/><Relationship Id="rId3" Type="http://schemas.openxmlformats.org/officeDocument/2006/relationships/hyperlink" Target="https://qiskit.org/textbook/ch-machine-learning/machine-learning-qiskit-pytorch.html#prelims" TargetMode="External"/><Relationship Id="rId7" Type="http://schemas.openxmlformats.org/officeDocument/2006/relationships/hyperlink" Target="https://qiskit.org/textbook/ch-machine-learning/machine-learning-qiskit-pytorch.html#q-class" TargetMode="External"/><Relationship Id="rId12" Type="http://schemas.openxmlformats.org/officeDocument/2006/relationships/hyperlink" Target="https://qiskit.org/textbook/ch-machine-learning/machine-learning-qiskit-pytorch.html#testing" TargetMode="External"/><Relationship Id="rId2" Type="http://schemas.openxmlformats.org/officeDocument/2006/relationships/hyperlink" Target="https://qiskit.org/textbook/ch-machine-learning/machine-learning-qiskit-pytorch.html#how" TargetMode="External"/><Relationship Id="rId1" Type="http://schemas.openxmlformats.org/officeDocument/2006/relationships/slideLayout" Target="../slideLayouts/slideLayout2.xml"/><Relationship Id="rId6" Type="http://schemas.openxmlformats.org/officeDocument/2006/relationships/hyperlink" Target="https://qiskit.org/textbook/ch-machine-learning/machine-learning-qiskit-pytorch.html#imports" TargetMode="External"/><Relationship Id="rId11" Type="http://schemas.openxmlformats.org/officeDocument/2006/relationships/hyperlink" Target="https://qiskit.org/textbook/ch-machine-learning/machine-learning-qiskit-pytorch.html#training" TargetMode="External"/><Relationship Id="rId5" Type="http://schemas.openxmlformats.org/officeDocument/2006/relationships/hyperlink" Target="https://qiskit.org/textbook/ch-machine-learning/machine-learning-qiskit-pytorch.html#code" TargetMode="External"/><Relationship Id="rId10" Type="http://schemas.openxmlformats.org/officeDocument/2006/relationships/hyperlink" Target="https://qiskit.org/textbook/ch-machine-learning/machine-learning-qiskit-pytorch.html#hybrid-nn" TargetMode="External"/><Relationship Id="rId4" Type="http://schemas.openxmlformats.org/officeDocument/2006/relationships/hyperlink" Target="https://qiskit.org/textbook/ch-machine-learning/machine-learning-qiskit-pytorch.html#quantumlayer" TargetMode="External"/><Relationship Id="rId9" Type="http://schemas.openxmlformats.org/officeDocument/2006/relationships/hyperlink" Target="https://qiskit.org/textbook/ch-machine-learning/machine-learning-qiskit-pytorch.html#data-loading-preproces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iskit.org/textbook/ch-machine-learning/machine-learning-qiskit-pytorch.html#quantumlayer" TargetMode="External"/><Relationship Id="rId2" Type="http://schemas.openxmlformats.org/officeDocument/2006/relationships/hyperlink" Target="https://youtu.be/aircAruvnK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55576" y="260648"/>
            <a:ext cx="7772400" cy="2376264"/>
          </a:xfrm>
        </p:spPr>
        <p:txBody>
          <a:bodyPr>
            <a:normAutofit fontScale="90000"/>
          </a:bodyPr>
          <a:lstStyle/>
          <a:p>
            <a:r>
              <a:rPr lang="da-DK" dirty="0" smtClean="0">
                <a:solidFill>
                  <a:schemeClr val="accent6"/>
                </a:solidFill>
              </a:rPr>
              <a:t>QML </a:t>
            </a:r>
            <a:r>
              <a:rPr lang="da-DK" dirty="0" err="1" smtClean="0">
                <a:solidFill>
                  <a:schemeClr val="accent6"/>
                </a:solidFill>
              </a:rPr>
              <a:t>Lecture</a:t>
            </a:r>
            <a:r>
              <a:rPr lang="da-DK" dirty="0">
                <a:solidFill>
                  <a:schemeClr val="accent6"/>
                </a:solidFill>
              </a:rPr>
              <a:t/>
            </a:r>
            <a:br>
              <a:rPr lang="da-DK" dirty="0">
                <a:solidFill>
                  <a:schemeClr val="accent6"/>
                </a:solidFill>
              </a:rPr>
            </a:br>
            <a:r>
              <a:rPr lang="da-DK" dirty="0" smtClean="0">
                <a:solidFill>
                  <a:schemeClr val="accent6"/>
                </a:solidFill>
              </a:rPr>
              <a:t>Hybridicing Neural </a:t>
            </a:r>
            <a:r>
              <a:rPr lang="da-DK" dirty="0" err="1" smtClean="0">
                <a:solidFill>
                  <a:schemeClr val="accent6"/>
                </a:solidFill>
              </a:rPr>
              <a:t>network</a:t>
            </a:r>
            <a:r>
              <a:rPr lang="da-DK" dirty="0" smtClean="0">
                <a:solidFill>
                  <a:schemeClr val="accent6"/>
                </a:solidFill>
              </a:rPr>
              <a:t> with </a:t>
            </a:r>
            <a:r>
              <a:rPr lang="da-DK" dirty="0" err="1" smtClean="0">
                <a:solidFill>
                  <a:schemeClr val="accent6"/>
                </a:solidFill>
              </a:rPr>
              <a:t>PyTorch</a:t>
            </a:r>
            <a:r>
              <a:rPr lang="da-DK" dirty="0" smtClean="0">
                <a:solidFill>
                  <a:schemeClr val="accent6"/>
                </a:solidFill>
              </a:rPr>
              <a:t/>
            </a:r>
            <a:br>
              <a:rPr lang="da-DK" dirty="0" smtClean="0">
                <a:solidFill>
                  <a:schemeClr val="accent6"/>
                </a:solidFill>
              </a:rPr>
            </a:br>
            <a:endParaRPr lang="da-DK" dirty="0">
              <a:solidFill>
                <a:schemeClr val="accent6"/>
              </a:solidFill>
            </a:endParaRPr>
          </a:p>
        </p:txBody>
      </p:sp>
      <p:sp>
        <p:nvSpPr>
          <p:cNvPr id="4" name="AutoShape 2" descr="Billedresultat for two qubi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96162" y="1800382"/>
            <a:ext cx="4159589" cy="554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35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accent6"/>
                </a:solidFill>
              </a:rPr>
              <a:t>Agenda for </a:t>
            </a:r>
            <a:r>
              <a:rPr lang="da-DK" dirty="0" err="1" smtClean="0">
                <a:solidFill>
                  <a:schemeClr val="accent6"/>
                </a:solidFill>
              </a:rPr>
              <a:t>Lecture</a:t>
            </a:r>
            <a:r>
              <a:rPr lang="da-DK" dirty="0" smtClean="0">
                <a:solidFill>
                  <a:schemeClr val="accent6"/>
                </a:solidFill>
              </a:rPr>
              <a:t> </a:t>
            </a:r>
            <a:r>
              <a:rPr lang="da-DK" dirty="0" smtClean="0">
                <a:solidFill>
                  <a:schemeClr val="accent6"/>
                </a:solidFill>
              </a:rPr>
              <a:t>QML</a:t>
            </a:r>
            <a:endParaRPr lang="da-DK" dirty="0">
              <a:solidFill>
                <a:schemeClr val="accent6"/>
              </a:solidFill>
            </a:endParaRPr>
          </a:p>
        </p:txBody>
      </p:sp>
      <p:sp>
        <p:nvSpPr>
          <p:cNvPr id="3" name="Pladsholder til indhold 2"/>
          <p:cNvSpPr>
            <a:spLocks noGrp="1"/>
          </p:cNvSpPr>
          <p:nvPr>
            <p:ph idx="1"/>
          </p:nvPr>
        </p:nvSpPr>
        <p:spPr>
          <a:xfrm>
            <a:off x="179512" y="1556792"/>
            <a:ext cx="8784976" cy="4569371"/>
          </a:xfrm>
        </p:spPr>
        <p:txBody>
          <a:bodyPr>
            <a:normAutofit fontScale="92500"/>
          </a:bodyPr>
          <a:lstStyle/>
          <a:p>
            <a:r>
              <a:rPr lang="da-DK" dirty="0" smtClean="0">
                <a:solidFill>
                  <a:srgbClr val="00B050"/>
                </a:solidFill>
              </a:rPr>
              <a:t>8:30 – 	9:00 		</a:t>
            </a:r>
            <a:r>
              <a:rPr lang="da-DK" dirty="0" smtClean="0">
                <a:solidFill>
                  <a:srgbClr val="00B050"/>
                </a:solidFill>
              </a:rPr>
              <a:t>CHSH </a:t>
            </a:r>
            <a:r>
              <a:rPr lang="da-DK" dirty="0" err="1" smtClean="0">
                <a:solidFill>
                  <a:srgbClr val="00B050"/>
                </a:solidFill>
              </a:rPr>
              <a:t>round</a:t>
            </a:r>
            <a:r>
              <a:rPr lang="da-DK" dirty="0" smtClean="0">
                <a:solidFill>
                  <a:srgbClr val="00B050"/>
                </a:solidFill>
              </a:rPr>
              <a:t>-up</a:t>
            </a:r>
          </a:p>
          <a:p>
            <a:r>
              <a:rPr lang="da-DK" dirty="0" smtClean="0">
                <a:solidFill>
                  <a:srgbClr val="00B050"/>
                </a:solidFill>
              </a:rPr>
              <a:t>9:00 -	9:15		Break – </a:t>
            </a:r>
            <a:r>
              <a:rPr lang="da-DK" dirty="0" err="1" smtClean="0">
                <a:solidFill>
                  <a:srgbClr val="00B050"/>
                </a:solidFill>
              </a:rPr>
              <a:t>probably</a:t>
            </a:r>
            <a:r>
              <a:rPr lang="da-DK" dirty="0" smtClean="0">
                <a:solidFill>
                  <a:srgbClr val="00B050"/>
                </a:solidFill>
              </a:rPr>
              <a:t> !</a:t>
            </a:r>
            <a:r>
              <a:rPr lang="da-DK" dirty="0" smtClean="0">
                <a:solidFill>
                  <a:srgbClr val="00B050"/>
                </a:solidFill>
              </a:rPr>
              <a:t>		</a:t>
            </a:r>
          </a:p>
          <a:p>
            <a:r>
              <a:rPr lang="da-DK" dirty="0" smtClean="0">
                <a:solidFill>
                  <a:srgbClr val="00B0F0"/>
                </a:solidFill>
              </a:rPr>
              <a:t>9:15 – 	10:00		</a:t>
            </a:r>
            <a:r>
              <a:rPr lang="da-DK" dirty="0" smtClean="0">
                <a:solidFill>
                  <a:srgbClr val="00B0F0"/>
                </a:solidFill>
              </a:rPr>
              <a:t>QML</a:t>
            </a:r>
            <a:endParaRPr lang="da-DK" dirty="0" smtClean="0">
              <a:solidFill>
                <a:srgbClr val="00B0F0"/>
              </a:solidFill>
            </a:endParaRPr>
          </a:p>
          <a:p>
            <a:r>
              <a:rPr lang="da-DK" dirty="0" smtClean="0">
                <a:solidFill>
                  <a:srgbClr val="FFC000"/>
                </a:solidFill>
              </a:rPr>
              <a:t>10:15 – 	11:00 </a:t>
            </a:r>
            <a:r>
              <a:rPr lang="da-DK" dirty="0">
                <a:solidFill>
                  <a:srgbClr val="FFC000"/>
                </a:solidFill>
              </a:rPr>
              <a:t>	</a:t>
            </a:r>
            <a:r>
              <a:rPr lang="da-DK" dirty="0" smtClean="0">
                <a:solidFill>
                  <a:srgbClr val="FFC000"/>
                </a:solidFill>
              </a:rPr>
              <a:t>Quantum Computing  of </a:t>
            </a:r>
            <a:r>
              <a:rPr lang="da-DK" dirty="0" err="1" smtClean="0">
                <a:solidFill>
                  <a:srgbClr val="FFC000"/>
                </a:solidFill>
              </a:rPr>
              <a:t>TensP</a:t>
            </a:r>
            <a:r>
              <a:rPr lang="da-DK" dirty="0" smtClean="0">
                <a:solidFill>
                  <a:srgbClr val="FFC000"/>
                </a:solidFill>
              </a:rPr>
              <a:t>.</a:t>
            </a:r>
          </a:p>
          <a:p>
            <a:r>
              <a:rPr lang="da-DK" dirty="0" smtClean="0">
                <a:solidFill>
                  <a:srgbClr val="C00000"/>
                </a:solidFill>
              </a:rPr>
              <a:t>11:00 – 	11:45 	Video </a:t>
            </a:r>
            <a:r>
              <a:rPr lang="da-DK" dirty="0">
                <a:solidFill>
                  <a:srgbClr val="C00000"/>
                </a:solidFill>
              </a:rPr>
              <a:t>6.3 </a:t>
            </a:r>
            <a:r>
              <a:rPr lang="da-DK" dirty="0" smtClean="0">
                <a:solidFill>
                  <a:srgbClr val="C00000"/>
                </a:solidFill>
              </a:rPr>
              <a:t>Teleport. 1+ Q.C.TP</a:t>
            </a:r>
          </a:p>
          <a:p>
            <a:r>
              <a:rPr lang="da-DK" dirty="0" smtClean="0">
                <a:solidFill>
                  <a:srgbClr val="7030A0"/>
                </a:solidFill>
              </a:rPr>
              <a:t>11:45 – 	12:30		Lunch</a:t>
            </a:r>
          </a:p>
          <a:p>
            <a:r>
              <a:rPr lang="da-DK" dirty="0" smtClean="0">
                <a:solidFill>
                  <a:srgbClr val="FF0000"/>
                </a:solidFill>
              </a:rPr>
              <a:t>12:30 – 	13:15  	</a:t>
            </a:r>
            <a:r>
              <a:rPr lang="da-DK" dirty="0">
                <a:solidFill>
                  <a:srgbClr val="FF0000"/>
                </a:solidFill>
              </a:rPr>
              <a:t>Video 6.4 </a:t>
            </a:r>
            <a:r>
              <a:rPr lang="da-DK" dirty="0" err="1">
                <a:solidFill>
                  <a:srgbClr val="FF0000"/>
                </a:solidFill>
              </a:rPr>
              <a:t>Teleportation</a:t>
            </a:r>
            <a:r>
              <a:rPr lang="da-DK" dirty="0">
                <a:solidFill>
                  <a:srgbClr val="FF0000"/>
                </a:solidFill>
              </a:rPr>
              <a:t> </a:t>
            </a:r>
            <a:r>
              <a:rPr lang="da-DK" dirty="0" smtClean="0">
                <a:solidFill>
                  <a:srgbClr val="FF0000"/>
                </a:solidFill>
              </a:rPr>
              <a:t>2</a:t>
            </a:r>
          </a:p>
          <a:p>
            <a:r>
              <a:rPr lang="da-DK" dirty="0" smtClean="0">
                <a:solidFill>
                  <a:srgbClr val="002060"/>
                </a:solidFill>
              </a:rPr>
              <a:t>13:30 – 	14:00		</a:t>
            </a:r>
            <a:r>
              <a:rPr lang="da-DK" dirty="0" err="1" smtClean="0">
                <a:solidFill>
                  <a:srgbClr val="002060"/>
                </a:solidFill>
              </a:rPr>
              <a:t>Exam</a:t>
            </a:r>
            <a:r>
              <a:rPr lang="da-DK" dirty="0" smtClean="0">
                <a:solidFill>
                  <a:srgbClr val="002060"/>
                </a:solidFill>
              </a:rPr>
              <a:t> </a:t>
            </a:r>
            <a:r>
              <a:rPr lang="da-DK" dirty="0" err="1" smtClean="0">
                <a:solidFill>
                  <a:srgbClr val="002060"/>
                </a:solidFill>
              </a:rPr>
              <a:t>questions</a:t>
            </a:r>
            <a:r>
              <a:rPr lang="da-DK" dirty="0" smtClean="0">
                <a:solidFill>
                  <a:srgbClr val="002060"/>
                </a:solidFill>
              </a:rPr>
              <a:t> &amp; </a:t>
            </a:r>
            <a:r>
              <a:rPr lang="da-DK" dirty="0" err="1" smtClean="0">
                <a:solidFill>
                  <a:srgbClr val="002060"/>
                </a:solidFill>
              </a:rPr>
              <a:t>Multiplechoi</a:t>
            </a:r>
            <a:r>
              <a:rPr lang="da-DK" dirty="0" smtClean="0">
                <a:solidFill>
                  <a:srgbClr val="002060"/>
                </a:solidFill>
              </a:rPr>
              <a:t>.</a:t>
            </a:r>
            <a:endParaRPr lang="da-DK" dirty="0">
              <a:solidFill>
                <a:srgbClr val="002060"/>
              </a:solidFill>
            </a:endParaRPr>
          </a:p>
        </p:txBody>
      </p:sp>
    </p:spTree>
    <p:extLst>
      <p:ext uri="{BB962C8B-B14F-4D97-AF65-F5344CB8AC3E}">
        <p14:creationId xmlns:p14="http://schemas.microsoft.com/office/powerpoint/2010/main" val="289275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anim calcmode="lin" valueType="num">
                                      <p:cBhvr>
                                        <p:cTn id="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6" end="6"/>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anim calcmode="lin" valueType="num">
                                      <p:cBhvr>
                                        <p:cTn id="13"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solidFill>
                  <a:schemeClr val="accent6"/>
                </a:solidFill>
              </a:rPr>
              <a:t>Hybrid quantum-classical Neural Networks with </a:t>
            </a:r>
            <a:r>
              <a:rPr lang="en-US" dirty="0" err="1">
                <a:solidFill>
                  <a:schemeClr val="accent6"/>
                </a:solidFill>
              </a:rPr>
              <a:t>PyTorch</a:t>
            </a:r>
            <a:r>
              <a:rPr lang="en-US" dirty="0">
                <a:solidFill>
                  <a:schemeClr val="accent6"/>
                </a:solidFill>
              </a:rPr>
              <a:t> and Qiskit</a:t>
            </a:r>
            <a:endParaRPr lang="da-DK" dirty="0">
              <a:solidFill>
                <a:schemeClr val="accent6"/>
              </a:solidFill>
            </a:endParaRPr>
          </a:p>
        </p:txBody>
      </p:sp>
      <p:sp>
        <p:nvSpPr>
          <p:cNvPr id="3" name="Pladsholder til indhold 2"/>
          <p:cNvSpPr>
            <a:spLocks noGrp="1"/>
          </p:cNvSpPr>
          <p:nvPr>
            <p:ph idx="1"/>
          </p:nvPr>
        </p:nvSpPr>
        <p:spPr>
          <a:xfrm>
            <a:off x="457200" y="1700808"/>
            <a:ext cx="8229600" cy="4968552"/>
          </a:xfrm>
        </p:spPr>
        <p:txBody>
          <a:bodyPr>
            <a:normAutofit fontScale="55000" lnSpcReduction="20000"/>
          </a:bodyPr>
          <a:lstStyle/>
          <a:p>
            <a:r>
              <a:rPr lang="en-US" dirty="0"/>
              <a:t>Machine learning (ML) has established itself as a successful interdisciplinary field which seeks to mathematically extract generalizable information from data. Throwing in quantum computing gives rise to interesting areas of research which seek to leverage the principles of quantum mechanics to augment machine learning or vice-versa. Whether you're aiming to enhance classical ML algorithms by outsourcing difficult calculations to a quantum computer or </a:t>
            </a:r>
            <a:r>
              <a:rPr lang="en-US" dirty="0" err="1"/>
              <a:t>optimise</a:t>
            </a:r>
            <a:r>
              <a:rPr lang="en-US" dirty="0"/>
              <a:t> quantum algorithms using classical ML architectures - both fall under the diverse umbrella of quantum machine learning (QML).</a:t>
            </a:r>
          </a:p>
          <a:p>
            <a:r>
              <a:rPr lang="en-US" dirty="0"/>
              <a:t>In this chapter, we explore how a classical neural network can be partially quantized to create a hybrid quantum-classical neural network. We will code up a simple example that integrates </a:t>
            </a:r>
            <a:r>
              <a:rPr lang="en-US" b="1" dirty="0"/>
              <a:t>Qiskit</a:t>
            </a:r>
            <a:r>
              <a:rPr lang="en-US" dirty="0"/>
              <a:t> with a state-of-the-art open-source software package - </a:t>
            </a:r>
            <a:r>
              <a:rPr lang="en-US" b="1" dirty="0" err="1">
                <a:hlinkClick r:id="rId2"/>
              </a:rPr>
              <a:t>PyTorch</a:t>
            </a:r>
            <a:r>
              <a:rPr lang="en-US" dirty="0"/>
              <a:t>. The purpose of this example is to demonstrate the ease of integrating Qiskit with existing ML tools and to encourage ML practitioners to explore what is possible with quantum computing.</a:t>
            </a:r>
          </a:p>
          <a:p>
            <a:r>
              <a:rPr lang="en-US" dirty="0" smtClean="0"/>
              <a:t>The Link to the Qiskit </a:t>
            </a:r>
            <a:r>
              <a:rPr lang="en-US" dirty="0"/>
              <a:t>exercise </a:t>
            </a:r>
            <a:endParaRPr lang="en-US" dirty="0" smtClean="0"/>
          </a:p>
          <a:p>
            <a:r>
              <a:rPr lang="en-US" dirty="0" smtClean="0">
                <a:hlinkClick r:id="rId3"/>
              </a:rPr>
              <a:t>https</a:t>
            </a:r>
            <a:r>
              <a:rPr lang="en-US" dirty="0">
                <a:hlinkClick r:id="rId3"/>
              </a:rPr>
              <a:t>://</a:t>
            </a:r>
            <a:r>
              <a:rPr lang="en-US" dirty="0" smtClean="0">
                <a:hlinkClick r:id="rId3"/>
              </a:rPr>
              <a:t>qiskit.org/textbook/ch-machine-learning/machine-learning-qiskit-pytorch.html</a:t>
            </a:r>
            <a:endParaRPr lang="en-US" dirty="0" smtClean="0"/>
          </a:p>
          <a:p>
            <a:r>
              <a:rPr lang="en-US" dirty="0"/>
              <a:t/>
            </a:r>
            <a:br>
              <a:rPr lang="en-US" dirty="0"/>
            </a:br>
            <a:endParaRPr lang="da-DK" dirty="0"/>
          </a:p>
        </p:txBody>
      </p:sp>
    </p:spTree>
    <p:extLst>
      <p:ext uri="{BB962C8B-B14F-4D97-AF65-F5344CB8AC3E}">
        <p14:creationId xmlns:p14="http://schemas.microsoft.com/office/powerpoint/2010/main" val="204140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accent6"/>
                </a:solidFill>
              </a:rPr>
              <a:t>Contents</a:t>
            </a:r>
            <a:endParaRPr lang="da-DK" dirty="0">
              <a:solidFill>
                <a:schemeClr val="accent6"/>
              </a:solidFill>
            </a:endParaRPr>
          </a:p>
        </p:txBody>
      </p:sp>
      <p:sp>
        <p:nvSpPr>
          <p:cNvPr id="3" name="Pladsholder til indhold 2"/>
          <p:cNvSpPr>
            <a:spLocks noGrp="1"/>
          </p:cNvSpPr>
          <p:nvPr>
            <p:ph idx="1"/>
          </p:nvPr>
        </p:nvSpPr>
        <p:spPr/>
        <p:txBody>
          <a:bodyPr>
            <a:normAutofit fontScale="85000" lnSpcReduction="20000"/>
          </a:bodyPr>
          <a:lstStyle/>
          <a:p>
            <a:r>
              <a:rPr lang="en-US" dirty="0">
                <a:hlinkClick r:id="rId2"/>
              </a:rPr>
              <a:t>How Does it Work?</a:t>
            </a:r>
            <a:r>
              <a:rPr lang="en-US" dirty="0"/>
              <a:t/>
            </a:r>
            <a:br>
              <a:rPr lang="en-US" dirty="0"/>
            </a:br>
            <a:r>
              <a:rPr lang="en-US" dirty="0"/>
              <a:t>1.1 </a:t>
            </a:r>
            <a:r>
              <a:rPr lang="en-US" dirty="0">
                <a:hlinkClick r:id="rId3"/>
              </a:rPr>
              <a:t>Preliminaries</a:t>
            </a:r>
            <a:endParaRPr lang="en-US" dirty="0"/>
          </a:p>
          <a:p>
            <a:r>
              <a:rPr lang="en-US" dirty="0">
                <a:hlinkClick r:id="rId4"/>
              </a:rPr>
              <a:t>So How Does Quantum Enter the Picture?</a:t>
            </a:r>
            <a:endParaRPr lang="en-US" dirty="0"/>
          </a:p>
          <a:p>
            <a:r>
              <a:rPr lang="en-US" dirty="0">
                <a:hlinkClick r:id="rId5"/>
              </a:rPr>
              <a:t>Let's code!</a:t>
            </a:r>
            <a:r>
              <a:rPr lang="en-US" dirty="0"/>
              <a:t/>
            </a:r>
            <a:br>
              <a:rPr lang="en-US" dirty="0"/>
            </a:br>
            <a:r>
              <a:rPr lang="en-US" dirty="0"/>
              <a:t>3.1 </a:t>
            </a:r>
            <a:r>
              <a:rPr lang="en-US" dirty="0">
                <a:hlinkClick r:id="rId6"/>
              </a:rPr>
              <a:t>Imports</a:t>
            </a:r>
            <a:r>
              <a:rPr lang="en-US" dirty="0"/>
              <a:t/>
            </a:r>
            <a:br>
              <a:rPr lang="en-US" dirty="0"/>
            </a:br>
            <a:r>
              <a:rPr lang="en-US" dirty="0"/>
              <a:t>3.2 </a:t>
            </a:r>
            <a:r>
              <a:rPr lang="en-US" dirty="0">
                <a:hlinkClick r:id="rId7"/>
              </a:rPr>
              <a:t>Create a "Quantum Class" with Qiskit</a:t>
            </a:r>
            <a:r>
              <a:rPr lang="en-US" dirty="0"/>
              <a:t/>
            </a:r>
            <a:br>
              <a:rPr lang="en-US" dirty="0"/>
            </a:br>
            <a:r>
              <a:rPr lang="en-US" dirty="0"/>
              <a:t>3.3 </a:t>
            </a:r>
            <a:r>
              <a:rPr lang="en-US" dirty="0">
                <a:hlinkClick r:id="rId8"/>
              </a:rPr>
              <a:t>Create a "Quantum-Classical Class" with </a:t>
            </a:r>
            <a:r>
              <a:rPr lang="en-US" dirty="0" err="1">
                <a:hlinkClick r:id="rId8"/>
              </a:rPr>
              <a:t>PyTorch</a:t>
            </a:r>
            <a:r>
              <a:rPr lang="en-US" dirty="0"/>
              <a:t/>
            </a:r>
            <a:br>
              <a:rPr lang="en-US" dirty="0"/>
            </a:br>
            <a:r>
              <a:rPr lang="en-US" dirty="0"/>
              <a:t>3.4 </a:t>
            </a:r>
            <a:r>
              <a:rPr lang="en-US" dirty="0">
                <a:hlinkClick r:id="rId9"/>
              </a:rPr>
              <a:t>Data Loading and Preprocessing</a:t>
            </a:r>
            <a:r>
              <a:rPr lang="en-US" dirty="0"/>
              <a:t/>
            </a:r>
            <a:br>
              <a:rPr lang="en-US" dirty="0"/>
            </a:br>
            <a:r>
              <a:rPr lang="en-US" dirty="0"/>
              <a:t>3.5 </a:t>
            </a:r>
            <a:r>
              <a:rPr lang="en-US" dirty="0">
                <a:hlinkClick r:id="rId10"/>
              </a:rPr>
              <a:t>Creating the Hybrid Neural Network</a:t>
            </a:r>
            <a:r>
              <a:rPr lang="en-US" dirty="0"/>
              <a:t/>
            </a:r>
            <a:br>
              <a:rPr lang="en-US" dirty="0"/>
            </a:br>
            <a:r>
              <a:rPr lang="en-US" dirty="0"/>
              <a:t>3.6 </a:t>
            </a:r>
            <a:r>
              <a:rPr lang="en-US" dirty="0">
                <a:hlinkClick r:id="rId11"/>
              </a:rPr>
              <a:t>Training the Network</a:t>
            </a:r>
            <a:r>
              <a:rPr lang="en-US" dirty="0"/>
              <a:t/>
            </a:r>
            <a:br>
              <a:rPr lang="en-US" dirty="0"/>
            </a:br>
            <a:r>
              <a:rPr lang="en-US" dirty="0"/>
              <a:t>3.7 </a:t>
            </a:r>
            <a:r>
              <a:rPr lang="en-US" dirty="0">
                <a:hlinkClick r:id="rId12"/>
              </a:rPr>
              <a:t>Testing the Network</a:t>
            </a:r>
            <a:endParaRPr lang="en-US" dirty="0"/>
          </a:p>
          <a:p>
            <a:r>
              <a:rPr lang="en-US" dirty="0">
                <a:hlinkClick r:id="rId13"/>
              </a:rPr>
              <a:t>What Now?</a:t>
            </a:r>
            <a:endParaRPr lang="en-US" dirty="0"/>
          </a:p>
          <a:p>
            <a:pPr marL="0" indent="0">
              <a:buNone/>
            </a:pPr>
            <a:endParaRPr lang="en-US" b="1" dirty="0"/>
          </a:p>
        </p:txBody>
      </p:sp>
    </p:spTree>
    <p:extLst>
      <p:ext uri="{BB962C8B-B14F-4D97-AF65-F5344CB8AC3E}">
        <p14:creationId xmlns:p14="http://schemas.microsoft.com/office/powerpoint/2010/main" val="1627652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solidFill>
                  <a:schemeClr val="accent6"/>
                </a:solidFill>
              </a:rPr>
              <a:t>1. How does it work?</a:t>
            </a:r>
          </a:p>
        </p:txBody>
      </p:sp>
      <p:sp>
        <p:nvSpPr>
          <p:cNvPr id="3" name="Pladsholder til indhold 2"/>
          <p:cNvSpPr>
            <a:spLocks noGrp="1"/>
          </p:cNvSpPr>
          <p:nvPr>
            <p:ph idx="1"/>
          </p:nvPr>
        </p:nvSpPr>
        <p:spPr/>
        <p:txBody>
          <a:bodyPr>
            <a:normAutofit/>
          </a:bodyPr>
          <a:lstStyle/>
          <a:p>
            <a:endParaRPr lang="en-US" dirty="0"/>
          </a:p>
          <a:p>
            <a:r>
              <a:rPr lang="en-US" b="1" dirty="0"/>
              <a:t>Fig.1</a:t>
            </a:r>
            <a:r>
              <a:rPr lang="en-US" dirty="0"/>
              <a:t> Illustrates the framework we will construct in this chapter. Ultimately, we will create a hybrid quantum-classical neural network that seeks to classify hand drawn digits. Note that the edges shown in this image are all directed downward; however, the directionality is not visually indicated.</a:t>
            </a:r>
          </a:p>
          <a:p>
            <a:endParaRPr lang="da-DK" dirty="0"/>
          </a:p>
        </p:txBody>
      </p:sp>
    </p:spTree>
    <p:extLst>
      <p:ext uri="{BB962C8B-B14F-4D97-AF65-F5344CB8AC3E}">
        <p14:creationId xmlns:p14="http://schemas.microsoft.com/office/powerpoint/2010/main" val="1879634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solidFill>
                  <a:schemeClr val="accent6"/>
                </a:solidFill>
              </a:rPr>
              <a:t>Preliminaries</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r>
              <a:rPr lang="en-US" dirty="0"/>
              <a:t>The background presented here on classical neural networks is included to establish relevant ideas and shared terminology; however, it is still extremely high-level. </a:t>
            </a:r>
            <a:r>
              <a:rPr lang="en-US" b="1" dirty="0"/>
              <a:t>If you'd like to dive one step deeper into classical neural networks, see the well made video series by </a:t>
            </a:r>
            <a:r>
              <a:rPr lang="en-US" b="1" dirty="0" err="1"/>
              <a:t>youtuber</a:t>
            </a:r>
            <a:r>
              <a:rPr lang="en-US" dirty="0"/>
              <a:t> </a:t>
            </a:r>
            <a:r>
              <a:rPr lang="en-US" dirty="0">
                <a:hlinkClick r:id="rId2"/>
              </a:rPr>
              <a:t>3Blue1Brown</a:t>
            </a:r>
            <a:r>
              <a:rPr lang="en-US" dirty="0"/>
              <a:t>. Alternatively, if you are already familiar with classical networks, you can </a:t>
            </a:r>
            <a:r>
              <a:rPr lang="en-US" dirty="0">
                <a:hlinkClick r:id="rId3"/>
              </a:rPr>
              <a:t>skip to the next section</a:t>
            </a:r>
            <a:r>
              <a:rPr lang="en-US" dirty="0"/>
              <a:t>.</a:t>
            </a:r>
            <a:endParaRPr lang="da-DK" dirty="0"/>
          </a:p>
        </p:txBody>
      </p:sp>
    </p:spTree>
    <p:extLst>
      <p:ext uri="{BB962C8B-B14F-4D97-AF65-F5344CB8AC3E}">
        <p14:creationId xmlns:p14="http://schemas.microsoft.com/office/powerpoint/2010/main" val="3489679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a:t> </a:t>
            </a:r>
            <a:r>
              <a:rPr lang="en-US" b="1" dirty="0">
                <a:solidFill>
                  <a:schemeClr val="accent6"/>
                </a:solidFill>
              </a:rPr>
              <a:t>So How Does Quantum Enter the Picture?</a:t>
            </a:r>
            <a:r>
              <a:rPr lang="en-US" b="1" dirty="0"/>
              <a:t/>
            </a:r>
            <a:br>
              <a:rPr lang="en-US" b="1" dirty="0"/>
            </a:b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fontScale="92500" lnSpcReduction="20000"/>
          </a:bodyPr>
          <a:lstStyle/>
          <a:p>
            <a:pPr marL="0" indent="0">
              <a:buNone/>
            </a:pPr>
            <a:r>
              <a:rPr lang="en-US" dirty="0"/>
              <a:t>To create a quantum-classical neural network, one can implement a hidden layer for our neural network using a parameterized quantum circuit. By "parameterized quantum circuit", we mean a quantum circuit where the rotation angles for each gate are specified by the components of a classical input vector. The outputs from our neural network's previous layer will be collected and used as the inputs for our parameterized circuit. The measurement statistics of our quantum circuit can then be collected and used as inputs for the following layer. A simple example is depicted below:</a:t>
            </a: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Sum-up</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r>
              <a:rPr lang="da-DK" dirty="0" smtClean="0"/>
              <a:t>Input</a:t>
            </a:r>
          </a:p>
          <a:p>
            <a:pPr marL="0" indent="0">
              <a:buNone/>
            </a:pPr>
            <a:r>
              <a:rPr lang="da-DK" dirty="0" smtClean="0"/>
              <a:t>Hidden</a:t>
            </a:r>
          </a:p>
          <a:p>
            <a:pPr marL="0" indent="0">
              <a:buNone/>
            </a:pPr>
            <a:r>
              <a:rPr lang="da-DK" dirty="0" smtClean="0"/>
              <a:t>Output</a:t>
            </a:r>
          </a:p>
          <a:p>
            <a:pPr marL="0" indent="0">
              <a:buNone/>
            </a:pPr>
            <a:r>
              <a:rPr lang="da-DK" dirty="0" err="1" smtClean="0"/>
              <a:t>Activation</a:t>
            </a:r>
            <a:endParaRPr lang="da-DK" dirty="0"/>
          </a:p>
          <a:p>
            <a:pPr marL="0" indent="0">
              <a:buNone/>
            </a:pPr>
            <a:r>
              <a:rPr lang="da-DK" dirty="0" err="1" smtClean="0"/>
              <a:t>Sigmoid</a:t>
            </a:r>
            <a:endParaRPr lang="da-DK" dirty="0" smtClean="0"/>
          </a:p>
          <a:p>
            <a:pPr marL="0" indent="0">
              <a:buNone/>
            </a:pPr>
            <a:r>
              <a:rPr lang="da-DK" dirty="0" smtClean="0"/>
              <a:t>Bias</a:t>
            </a:r>
          </a:p>
          <a:p>
            <a:pPr marL="0" indent="0">
              <a:buNone/>
            </a:pPr>
            <a:r>
              <a:rPr lang="da-DK" dirty="0" err="1" smtClean="0"/>
              <a:t>Relu</a:t>
            </a: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smtClean="0">
                <a:solidFill>
                  <a:schemeClr val="accent6"/>
                </a:solidFill>
              </a:rPr>
              <a:t>1</a:t>
            </a:r>
            <a:endParaRPr lang="da-DK" dirty="0">
              <a:solidFill>
                <a:schemeClr val="accent6"/>
              </a:solidFill>
            </a:endParaRPr>
          </a:p>
        </p:txBody>
      </p:sp>
      <p:sp>
        <p:nvSpPr>
          <p:cNvPr id="3" name="Pladsholder til indhold 2"/>
          <p:cNvSpPr>
            <a:spLocks noGrp="1"/>
          </p:cNvSpPr>
          <p:nvPr>
            <p:ph idx="1"/>
          </p:nvPr>
        </p:nvSpPr>
        <p:spPr>
          <a:xfrm>
            <a:off x="457200" y="1600200"/>
            <a:ext cx="8579296" cy="4525963"/>
          </a:xfrm>
        </p:spPr>
        <p:txBody>
          <a:bodyPr>
            <a:normAutofit/>
          </a:bodyPr>
          <a:lstStyle/>
          <a:p>
            <a:pPr marL="0" indent="0">
              <a:buNone/>
            </a:pPr>
            <a:endParaRPr lang="da-DK" dirty="0"/>
          </a:p>
        </p:txBody>
      </p:sp>
    </p:spTree>
    <p:extLst>
      <p:ext uri="{BB962C8B-B14F-4D97-AF65-F5344CB8AC3E}">
        <p14:creationId xmlns:p14="http://schemas.microsoft.com/office/powerpoint/2010/main" val="2073458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8001</TotalTime>
  <Words>293</Words>
  <Application>Microsoft Office PowerPoint</Application>
  <PresentationFormat>Skærmshow (4:3)</PresentationFormat>
  <Paragraphs>44</Paragraphs>
  <Slides>16</Slides>
  <Notes>0</Notes>
  <HiddenSlides>0</HiddenSlides>
  <MMClips>0</MMClips>
  <ScaleCrop>false</ScaleCrop>
  <HeadingPairs>
    <vt:vector size="4" baseType="variant">
      <vt:variant>
        <vt:lpstr>Tema</vt:lpstr>
      </vt:variant>
      <vt:variant>
        <vt:i4>1</vt:i4>
      </vt:variant>
      <vt:variant>
        <vt:lpstr>Diastitler</vt:lpstr>
      </vt:variant>
      <vt:variant>
        <vt:i4>16</vt:i4>
      </vt:variant>
    </vt:vector>
  </HeadingPairs>
  <TitlesOfParts>
    <vt:vector size="17" baseType="lpstr">
      <vt:lpstr>Kontortema</vt:lpstr>
      <vt:lpstr>QML Lecture Hybridicing Neural network with PyTorch </vt:lpstr>
      <vt:lpstr>Agenda for Lecture QML</vt:lpstr>
      <vt:lpstr>Hybrid quantum-classical Neural Networks with PyTorch and Qiskit</vt:lpstr>
      <vt:lpstr>Contents</vt:lpstr>
      <vt:lpstr>1. How does it work?</vt:lpstr>
      <vt:lpstr>Preliminaries</vt:lpstr>
      <vt:lpstr> So How Does Quantum Enter the Picture? </vt:lpstr>
      <vt:lpstr>Sum-up</vt:lpstr>
      <vt:lpstr>1</vt:lpstr>
      <vt:lpstr>1</vt:lpstr>
      <vt:lpstr>1</vt:lpstr>
      <vt:lpstr>1</vt:lpstr>
      <vt:lpstr>1</vt:lpstr>
      <vt:lpstr>1</vt:lpstr>
      <vt:lpstr>1</vt:lpstr>
      <vt:lpstr>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Lecture 3</dc:title>
  <dc:creator>Tom</dc:creator>
  <cp:lastModifiedBy>toms</cp:lastModifiedBy>
  <cp:revision>100</cp:revision>
  <dcterms:created xsi:type="dcterms:W3CDTF">2019-09-16T09:10:35Z</dcterms:created>
  <dcterms:modified xsi:type="dcterms:W3CDTF">2020-11-05T12:39:22Z</dcterms:modified>
</cp:coreProperties>
</file>