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18-09-2019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gke.mybinder.org/user/gubiithefish-ib-ands-on-session-fzvbsbtj/notebooks/notebook-exercises/1.4%20-%20Gate%20operation%20-%20CNOT-Gat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9783af2c-32f6-4e4a-8d8d-de90f223a50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gke.mybinder.org/user/gubiithefish-ib-ands-on-session-rvo3jzr4/tree/notebook-exerci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3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2423120"/>
          </a:xfrm>
        </p:spPr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&lt;</a:t>
            </a:r>
            <a:r>
              <a:rPr lang="da-DK" dirty="0" err="1" smtClean="0">
                <a:solidFill>
                  <a:srgbClr val="00B050"/>
                </a:solidFill>
              </a:rPr>
              <a:t>Bra</a:t>
            </a:r>
            <a:r>
              <a:rPr lang="da-DK" dirty="0" err="1" smtClean="0">
                <a:solidFill>
                  <a:srgbClr val="FF0000"/>
                </a:solidFill>
              </a:rPr>
              <a:t>l</a:t>
            </a:r>
            <a:r>
              <a:rPr lang="da-DK" dirty="0" smtClean="0">
                <a:solidFill>
                  <a:srgbClr val="00B050"/>
                </a:solidFill>
              </a:rPr>
              <a:t> – </a:t>
            </a:r>
            <a:r>
              <a:rPr lang="da-DK" dirty="0" err="1" smtClean="0">
                <a:solidFill>
                  <a:srgbClr val="FF0000"/>
                </a:solidFill>
              </a:rPr>
              <a:t>l</a:t>
            </a:r>
            <a:r>
              <a:rPr lang="da-DK" dirty="0" err="1" smtClean="0">
                <a:solidFill>
                  <a:srgbClr val="00B050"/>
                </a:solidFill>
              </a:rPr>
              <a:t>Ket</a:t>
            </a:r>
            <a:r>
              <a:rPr lang="da-DK" dirty="0" smtClean="0">
                <a:solidFill>
                  <a:srgbClr val="FF0000"/>
                </a:solidFill>
              </a:rPr>
              <a:t>&gt;</a:t>
            </a:r>
            <a:r>
              <a:rPr lang="da-DK" dirty="0" smtClean="0">
                <a:solidFill>
                  <a:srgbClr val="00B050"/>
                </a:solidFill>
              </a:rPr>
              <a:t> Notation</a:t>
            </a:r>
          </a:p>
          <a:p>
            <a:r>
              <a:rPr lang="da-DK" dirty="0" err="1" smtClean="0">
                <a:solidFill>
                  <a:srgbClr val="00B050"/>
                </a:solidFill>
              </a:rPr>
              <a:t>Two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Qubits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err="1" smtClean="0">
                <a:solidFill>
                  <a:srgbClr val="00B050"/>
                </a:solidFill>
              </a:rPr>
              <a:t>Entanglement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EPR Paradox</a:t>
            </a:r>
          </a:p>
          <a:p>
            <a:endParaRPr lang="da-DK" dirty="0"/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87303"/>
              </p:ext>
            </p:extLst>
          </p:nvPr>
        </p:nvGraphicFramePr>
        <p:xfrm>
          <a:off x="683568" y="2996952"/>
          <a:ext cx="134588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Billede" r:id="rId3" imgW="2466360" imgH="1847520" progId="StaticDib">
                  <p:embed/>
                </p:oleObj>
              </mc:Choice>
              <mc:Fallback>
                <p:oleObj name="Billede" r:id="rId3" imgW="2466360" imgH="18475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996952"/>
                        <a:ext cx="134588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65648"/>
              </p:ext>
            </p:extLst>
          </p:nvPr>
        </p:nvGraphicFramePr>
        <p:xfrm>
          <a:off x="6516216" y="3573016"/>
          <a:ext cx="2273374" cy="11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Billede" r:id="rId5" imgW="3028320" imgH="1514160" progId="StaticDib">
                  <p:embed/>
                </p:oleObj>
              </mc:Choice>
              <mc:Fallback>
                <p:oleObj name="Billede" r:id="rId5" imgW="3028320" imgH="151416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216" y="3573016"/>
                        <a:ext cx="2273374" cy="113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13:30 – 	14:00	</a:t>
            </a:r>
            <a:r>
              <a:rPr lang="da-DK" dirty="0" err="1" smtClean="0">
                <a:solidFill>
                  <a:schemeClr val="accent6"/>
                </a:solidFill>
              </a:rPr>
              <a:t>Coderanch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>
                <a:solidFill>
                  <a:srgbClr val="00B050"/>
                </a:solidFill>
              </a:rPr>
              <a:t>Continues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>
                <a:solidFill>
                  <a:srgbClr val="00B050"/>
                </a:solidFill>
              </a:rPr>
              <a:t>with the mybinder.org </a:t>
            </a:r>
            <a:r>
              <a:rPr lang="da-DK" dirty="0" err="1">
                <a:solidFill>
                  <a:srgbClr val="00B050"/>
                </a:solidFill>
              </a:rPr>
              <a:t>below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>
                <a:hlinkClick r:id="rId2"/>
              </a:rPr>
              <a:t>https://hub.gke.mybinder.org/user/gubiithefish-ib-ands-on-session-fzvbsbtj/notebooks/notebook-exercises/1.4%20-%20Gate%20operation%20-%</a:t>
            </a:r>
            <a:r>
              <a:rPr lang="da-DK" dirty="0" smtClean="0">
                <a:hlinkClick r:id="rId2"/>
              </a:rPr>
              <a:t>20CNOT-Gate.ipynb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r>
              <a:rPr lang="da-DK" b="1" dirty="0" smtClean="0">
                <a:solidFill>
                  <a:srgbClr val="FF0000"/>
                </a:solidFill>
              </a:rPr>
              <a:t>13:30 </a:t>
            </a:r>
            <a:r>
              <a:rPr lang="da-DK" b="1" dirty="0">
                <a:solidFill>
                  <a:srgbClr val="FF0000"/>
                </a:solidFill>
              </a:rPr>
              <a:t>-&gt;	</a:t>
            </a:r>
            <a:r>
              <a:rPr lang="en-US" b="1" dirty="0">
                <a:solidFill>
                  <a:srgbClr val="FF0000"/>
                </a:solidFill>
              </a:rPr>
              <a:t>Exercise 4 - [C-NOT]-gate operation on Qubit</a:t>
            </a:r>
          </a:p>
          <a:p>
            <a:r>
              <a:rPr lang="da-DK" b="1" dirty="0" smtClean="0">
                <a:solidFill>
                  <a:srgbClr val="FFC000"/>
                </a:solidFill>
              </a:rPr>
              <a:t>13:45 </a:t>
            </a:r>
            <a:r>
              <a:rPr lang="da-DK" b="1" dirty="0">
                <a:solidFill>
                  <a:srgbClr val="FFC000"/>
                </a:solidFill>
              </a:rPr>
              <a:t>-&gt;	</a:t>
            </a:r>
            <a:r>
              <a:rPr lang="da-DK" b="1" dirty="0" err="1">
                <a:solidFill>
                  <a:srgbClr val="FFC000"/>
                </a:solidFill>
              </a:rPr>
              <a:t>Exercise</a:t>
            </a:r>
            <a:r>
              <a:rPr lang="da-DK" b="1" dirty="0">
                <a:solidFill>
                  <a:srgbClr val="FFC000"/>
                </a:solidFill>
              </a:rPr>
              <a:t> 5 - Code on a quantum computer with </a:t>
            </a:r>
            <a:r>
              <a:rPr lang="da-DK" b="1" dirty="0" err="1">
                <a:solidFill>
                  <a:srgbClr val="FFC000"/>
                </a:solidFill>
              </a:rPr>
              <a:t>cloud</a:t>
            </a:r>
            <a:r>
              <a:rPr lang="da-DK" b="1" dirty="0">
                <a:solidFill>
                  <a:srgbClr val="FFC000"/>
                </a:solidFill>
              </a:rPr>
              <a:t> platform IBM </a:t>
            </a:r>
            <a:r>
              <a:rPr lang="da-DK" b="1" dirty="0" smtClean="0">
                <a:solidFill>
                  <a:srgbClr val="FFC000"/>
                </a:solidFill>
              </a:rPr>
              <a:t>Q</a:t>
            </a:r>
          </a:p>
          <a:p>
            <a:r>
              <a:rPr lang="da-DK" b="1" dirty="0" smtClean="0">
                <a:solidFill>
                  <a:srgbClr val="00B050"/>
                </a:solidFill>
              </a:rPr>
              <a:t>14:00 -&gt; </a:t>
            </a:r>
            <a:r>
              <a:rPr lang="da-DK" b="1" dirty="0" err="1" smtClean="0">
                <a:solidFill>
                  <a:srgbClr val="00B050"/>
                </a:solidFill>
              </a:rPr>
              <a:t>Lecture</a:t>
            </a:r>
            <a:r>
              <a:rPr lang="da-DK" b="1" dirty="0" smtClean="0">
                <a:solidFill>
                  <a:srgbClr val="00B050"/>
                </a:solidFill>
              </a:rPr>
              <a:t> 3 </a:t>
            </a:r>
            <a:r>
              <a:rPr lang="da-DK" b="1" dirty="0" err="1" smtClean="0">
                <a:solidFill>
                  <a:srgbClr val="00B050"/>
                </a:solidFill>
              </a:rPr>
              <a:t>ends</a:t>
            </a:r>
            <a:r>
              <a:rPr lang="da-DK" b="1" dirty="0" smtClean="0">
                <a:solidFill>
                  <a:srgbClr val="00B050"/>
                </a:solidFill>
              </a:rPr>
              <a:t> for today</a:t>
            </a:r>
            <a:endParaRPr lang="da-D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Agenda for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3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8:30 – 	9:00 		RECAP</a:t>
            </a:r>
          </a:p>
          <a:p>
            <a:r>
              <a:rPr lang="da-DK" dirty="0" smtClean="0"/>
              <a:t>9:15 – 	10:00	2 Videos</a:t>
            </a:r>
          </a:p>
          <a:p>
            <a:r>
              <a:rPr lang="da-DK" dirty="0" smtClean="0"/>
              <a:t>10:15 – 	11:00 	</a:t>
            </a:r>
            <a:r>
              <a:rPr lang="da-DK" dirty="0" err="1" smtClean="0"/>
              <a:t>Coderanch</a:t>
            </a:r>
            <a:endParaRPr lang="da-DK" dirty="0" smtClean="0"/>
          </a:p>
          <a:p>
            <a:r>
              <a:rPr lang="da-DK" dirty="0" smtClean="0"/>
              <a:t>11:00 – 	11:45 	2 Videos</a:t>
            </a:r>
          </a:p>
          <a:p>
            <a:r>
              <a:rPr lang="da-DK" dirty="0" smtClean="0"/>
              <a:t>11:45 – 	12:30	Lunch</a:t>
            </a:r>
          </a:p>
          <a:p>
            <a:r>
              <a:rPr lang="da-DK" dirty="0" smtClean="0"/>
              <a:t>12:30 – 	13:15  	</a:t>
            </a:r>
            <a:r>
              <a:rPr lang="da-DK" dirty="0" err="1" smtClean="0"/>
              <a:t>MatLab</a:t>
            </a:r>
            <a:endParaRPr lang="da-DK" dirty="0" smtClean="0"/>
          </a:p>
          <a:p>
            <a:r>
              <a:rPr lang="da-DK" dirty="0" smtClean="0"/>
              <a:t>13:30 – 	14:00	</a:t>
            </a:r>
            <a:r>
              <a:rPr lang="da-DK" dirty="0" err="1" smtClean="0"/>
              <a:t>Coderanch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27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8:30 – </a:t>
            </a:r>
            <a:r>
              <a:rPr lang="da-DK" dirty="0" smtClean="0">
                <a:solidFill>
                  <a:schemeClr val="accent6"/>
                </a:solidFill>
              </a:rPr>
              <a:t>9:00 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err="1" smtClean="0"/>
              <a:t>Kahoot</a:t>
            </a:r>
            <a:r>
              <a:rPr lang="da-DK" dirty="0" smtClean="0"/>
              <a:t> </a:t>
            </a:r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create.kahoot.it/details/9783af2c-32f6-4e4a-8d8d-de90f223a50e</a:t>
            </a:r>
            <a:endParaRPr lang="da-DK" dirty="0" smtClean="0"/>
          </a:p>
          <a:p>
            <a:r>
              <a:rPr lang="da-DK" dirty="0" smtClean="0">
                <a:solidFill>
                  <a:srgbClr val="00B050"/>
                </a:solidFill>
              </a:rPr>
              <a:t>Your Report of Your </a:t>
            </a:r>
            <a:r>
              <a:rPr lang="da-DK" dirty="0" err="1" smtClean="0">
                <a:solidFill>
                  <a:srgbClr val="00B050"/>
                </a:solidFill>
              </a:rPr>
              <a:t>Own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choice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The </a:t>
            </a:r>
            <a:r>
              <a:rPr lang="da-DK" dirty="0" err="1">
                <a:solidFill>
                  <a:srgbClr val="00B050"/>
                </a:solidFill>
              </a:rPr>
              <a:t>Qubit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>
                <a:solidFill>
                  <a:srgbClr val="00B050"/>
                </a:solidFill>
              </a:rPr>
              <a:t>The </a:t>
            </a:r>
            <a:r>
              <a:rPr lang="da-DK" dirty="0" err="1">
                <a:solidFill>
                  <a:srgbClr val="00B050"/>
                </a:solidFill>
              </a:rPr>
              <a:t>Vector</a:t>
            </a:r>
            <a:r>
              <a:rPr lang="da-DK" dirty="0">
                <a:solidFill>
                  <a:srgbClr val="00B050"/>
                </a:solidFill>
              </a:rPr>
              <a:t> Space and the basis</a:t>
            </a:r>
          </a:p>
          <a:p>
            <a:r>
              <a:rPr lang="da-DK" dirty="0">
                <a:solidFill>
                  <a:srgbClr val="00B050"/>
                </a:solidFill>
              </a:rPr>
              <a:t>Inner products</a:t>
            </a:r>
          </a:p>
          <a:p>
            <a:r>
              <a:rPr lang="da-DK" dirty="0" err="1">
                <a:solidFill>
                  <a:srgbClr val="00B050"/>
                </a:solidFill>
              </a:rPr>
              <a:t>Geometrical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Representation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 err="1" smtClean="0">
                <a:solidFill>
                  <a:srgbClr val="00B050"/>
                </a:solidFill>
              </a:rPr>
              <a:t>Heisenbergs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Uncertainty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Principle</a:t>
            </a:r>
            <a:endParaRPr lang="da-DK" dirty="0" smtClean="0">
              <a:solidFill>
                <a:srgbClr val="00B05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14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9:15 – 	10:00	2 Videos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Lecture</a:t>
            </a:r>
            <a:r>
              <a:rPr lang="da-DK" dirty="0" smtClean="0"/>
              <a:t> 3.1 	</a:t>
            </a:r>
            <a:r>
              <a:rPr lang="da-DK" dirty="0" err="1" smtClean="0"/>
              <a:t>Bra</a:t>
            </a:r>
            <a:r>
              <a:rPr lang="da-DK" dirty="0" smtClean="0"/>
              <a:t>-Ket Notation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err="1" smtClean="0"/>
              <a:t>Lecture</a:t>
            </a:r>
            <a:r>
              <a:rPr lang="da-DK" dirty="0" smtClean="0"/>
              <a:t> 3.2 	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Qubits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10:15 – </a:t>
            </a:r>
            <a:r>
              <a:rPr lang="da-DK" dirty="0" smtClean="0">
                <a:solidFill>
                  <a:schemeClr val="accent6"/>
                </a:solidFill>
              </a:rPr>
              <a:t>11:00  </a:t>
            </a:r>
            <a:r>
              <a:rPr lang="da-DK" dirty="0" err="1" smtClean="0">
                <a:solidFill>
                  <a:schemeClr val="accent6"/>
                </a:solidFill>
              </a:rPr>
              <a:t>Coderanch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Start with the mybinder.org </a:t>
            </a:r>
            <a:r>
              <a:rPr lang="da-DK" dirty="0" err="1" smtClean="0">
                <a:solidFill>
                  <a:srgbClr val="00B050"/>
                </a:solidFill>
              </a:rPr>
              <a:t>below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>
                <a:hlinkClick r:id="rId2"/>
              </a:rPr>
              <a:t>https://hub.gke.mybinder.org/user/gubiithefish-ib-ands-on-session-rvo3jzr4/tree/notebook-exercises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b="1" dirty="0" smtClean="0">
                <a:solidFill>
                  <a:srgbClr val="FF0000"/>
                </a:solidFill>
              </a:rPr>
              <a:t>10:15 -&gt;	</a:t>
            </a:r>
            <a:r>
              <a:rPr lang="da-DK" b="1" dirty="0" err="1" smtClean="0">
                <a:solidFill>
                  <a:srgbClr val="FF0000"/>
                </a:solidFill>
              </a:rPr>
              <a:t>Exercise</a:t>
            </a:r>
            <a:r>
              <a:rPr lang="da-DK" b="1" dirty="0" smtClean="0">
                <a:solidFill>
                  <a:srgbClr val="FF0000"/>
                </a:solidFill>
              </a:rPr>
              <a:t> 1 </a:t>
            </a:r>
            <a:r>
              <a:rPr lang="da-DK" b="1" dirty="0">
                <a:solidFill>
                  <a:srgbClr val="FF0000"/>
                </a:solidFill>
              </a:rPr>
              <a:t>- </a:t>
            </a:r>
            <a:r>
              <a:rPr lang="da-DK" dirty="0" smtClean="0">
                <a:solidFill>
                  <a:srgbClr val="FF0000"/>
                </a:solidFill>
              </a:rPr>
              <a:t>The </a:t>
            </a:r>
            <a:r>
              <a:rPr lang="da-DK" dirty="0" err="1" smtClean="0">
                <a:solidFill>
                  <a:srgbClr val="FF0000"/>
                </a:solidFill>
              </a:rPr>
              <a:t>HelloWorld</a:t>
            </a:r>
            <a:endParaRPr lang="da-DK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b="1" dirty="0" smtClean="0">
                <a:solidFill>
                  <a:srgbClr val="FFC000"/>
                </a:solidFill>
              </a:rPr>
              <a:t>10:30 -&gt;	</a:t>
            </a:r>
            <a:r>
              <a:rPr lang="da-DK" b="1" dirty="0" err="1" smtClean="0">
                <a:solidFill>
                  <a:srgbClr val="FFC000"/>
                </a:solidFill>
              </a:rPr>
              <a:t>Exercise</a:t>
            </a:r>
            <a:r>
              <a:rPr lang="da-DK" b="1" dirty="0" smtClean="0">
                <a:solidFill>
                  <a:srgbClr val="FFC000"/>
                </a:solidFill>
              </a:rPr>
              <a:t> </a:t>
            </a:r>
            <a:r>
              <a:rPr lang="da-DK" b="1" dirty="0">
                <a:solidFill>
                  <a:srgbClr val="FFC000"/>
                </a:solidFill>
              </a:rPr>
              <a:t>2 - [x]-gate operation on </a:t>
            </a:r>
            <a:r>
              <a:rPr lang="da-DK" b="1" dirty="0" err="1" smtClean="0">
                <a:solidFill>
                  <a:srgbClr val="FFC000"/>
                </a:solidFill>
              </a:rPr>
              <a:t>Qubit</a:t>
            </a:r>
            <a:endParaRPr lang="da-DK" b="1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b="1" dirty="0" smtClean="0">
                <a:solidFill>
                  <a:srgbClr val="00B050"/>
                </a:solidFill>
              </a:rPr>
              <a:t>10:45 -&gt;</a:t>
            </a:r>
            <a:r>
              <a:rPr lang="da-DK" b="1" dirty="0" err="1" smtClean="0">
                <a:solidFill>
                  <a:srgbClr val="00B050"/>
                </a:solidFill>
              </a:rPr>
              <a:t>Exercise</a:t>
            </a:r>
            <a:r>
              <a:rPr lang="da-DK" b="1" dirty="0" smtClean="0">
                <a:solidFill>
                  <a:srgbClr val="00B050"/>
                </a:solidFill>
              </a:rPr>
              <a:t> </a:t>
            </a:r>
            <a:r>
              <a:rPr lang="da-DK" b="1" dirty="0">
                <a:solidFill>
                  <a:srgbClr val="00B050"/>
                </a:solidFill>
              </a:rPr>
              <a:t>3 - [H]-gate operation on </a:t>
            </a:r>
            <a:r>
              <a:rPr lang="da-DK" b="1" dirty="0" err="1">
                <a:solidFill>
                  <a:srgbClr val="00B050"/>
                </a:solidFill>
              </a:rPr>
              <a:t>Qubit</a:t>
            </a:r>
            <a:endParaRPr lang="da-DK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b="1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1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</a:t>
            </a:r>
            <a:r>
              <a:rPr lang="da-DK" dirty="0" smtClean="0"/>
              <a:t> </a:t>
            </a:r>
            <a:r>
              <a:rPr lang="da-DK" dirty="0" err="1" smtClean="0"/>
              <a:t>recaps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.measure about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X,Y and Z do as </a:t>
            </a:r>
            <a:r>
              <a:rPr lang="da-DK" b="1" i="1" dirty="0" smtClean="0"/>
              <a:t>OPERATORS</a:t>
            </a: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8" y="2780928"/>
            <a:ext cx="49298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11:00 – 	11:45 	2 </a:t>
            </a:r>
            <a:r>
              <a:rPr lang="da-DK" dirty="0" smtClean="0">
                <a:solidFill>
                  <a:schemeClr val="accent6"/>
                </a:solidFill>
              </a:rPr>
              <a:t>Videos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Entanglement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EPR Paradox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11:45 – 	12:30	Lunch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50" y="1484784"/>
            <a:ext cx="525873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12:30 – 	13:15  	</a:t>
            </a:r>
            <a:r>
              <a:rPr lang="da-DK" dirty="0" err="1" smtClean="0">
                <a:solidFill>
                  <a:schemeClr val="accent6"/>
                </a:solidFill>
              </a:rPr>
              <a:t>MatLab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lnSpcReduction="10000"/>
          </a:bodyPr>
          <a:lstStyle/>
          <a:p>
            <a:r>
              <a:rPr lang="da-DK" dirty="0" err="1" smtClean="0">
                <a:solidFill>
                  <a:srgbClr val="00B0F0"/>
                </a:solidFill>
              </a:rPr>
              <a:t>Exercise</a:t>
            </a:r>
            <a:r>
              <a:rPr lang="da-DK" dirty="0" smtClean="0">
                <a:solidFill>
                  <a:srgbClr val="00B0F0"/>
                </a:solidFill>
              </a:rPr>
              <a:t> 2.1 – Page 36</a:t>
            </a:r>
          </a:p>
          <a:p>
            <a:r>
              <a:rPr lang="da-DK" dirty="0" err="1">
                <a:solidFill>
                  <a:srgbClr val="00B0F0"/>
                </a:solidFill>
              </a:rPr>
              <a:t>Exercise</a:t>
            </a:r>
            <a:r>
              <a:rPr lang="da-DK" dirty="0">
                <a:solidFill>
                  <a:srgbClr val="00B0F0"/>
                </a:solidFill>
              </a:rPr>
              <a:t> </a:t>
            </a:r>
            <a:r>
              <a:rPr lang="da-DK" dirty="0" smtClean="0">
                <a:solidFill>
                  <a:srgbClr val="00B0F0"/>
                </a:solidFill>
              </a:rPr>
              <a:t>2.2</a:t>
            </a:r>
            <a:r>
              <a:rPr lang="da-DK" dirty="0">
                <a:solidFill>
                  <a:srgbClr val="00B0F0"/>
                </a:solidFill>
              </a:rPr>
              <a:t> – Page </a:t>
            </a:r>
            <a:r>
              <a:rPr lang="da-DK" dirty="0" smtClean="0">
                <a:solidFill>
                  <a:srgbClr val="00B0F0"/>
                </a:solidFill>
              </a:rPr>
              <a:t>36</a:t>
            </a:r>
            <a:endParaRPr lang="da-DK" dirty="0">
              <a:solidFill>
                <a:srgbClr val="00B0F0"/>
              </a:solidFill>
            </a:endParaRPr>
          </a:p>
          <a:p>
            <a:r>
              <a:rPr lang="da-DK" dirty="0" err="1">
                <a:solidFill>
                  <a:srgbClr val="00B0F0"/>
                </a:solidFill>
              </a:rPr>
              <a:t>Exercise</a:t>
            </a:r>
            <a:r>
              <a:rPr lang="da-DK" dirty="0">
                <a:solidFill>
                  <a:srgbClr val="00B0F0"/>
                </a:solidFill>
              </a:rPr>
              <a:t> </a:t>
            </a:r>
            <a:r>
              <a:rPr lang="da-DK" dirty="0" smtClean="0">
                <a:solidFill>
                  <a:srgbClr val="00B0F0"/>
                </a:solidFill>
              </a:rPr>
              <a:t>2.3</a:t>
            </a:r>
            <a:r>
              <a:rPr lang="da-DK" dirty="0">
                <a:solidFill>
                  <a:srgbClr val="00B0F0"/>
                </a:solidFill>
              </a:rPr>
              <a:t> – Page </a:t>
            </a:r>
            <a:r>
              <a:rPr lang="da-DK" dirty="0" smtClean="0">
                <a:solidFill>
                  <a:srgbClr val="00B0F0"/>
                </a:solidFill>
              </a:rPr>
              <a:t>36</a:t>
            </a:r>
            <a:endParaRPr lang="da-DK" dirty="0">
              <a:solidFill>
                <a:srgbClr val="00B0F0"/>
              </a:solidFill>
            </a:endParaRPr>
          </a:p>
          <a:p>
            <a:r>
              <a:rPr lang="da-DK" dirty="0" err="1">
                <a:solidFill>
                  <a:srgbClr val="00B0F0"/>
                </a:solidFill>
              </a:rPr>
              <a:t>Exercise</a:t>
            </a:r>
            <a:r>
              <a:rPr lang="da-DK" dirty="0">
                <a:solidFill>
                  <a:srgbClr val="00B0F0"/>
                </a:solidFill>
              </a:rPr>
              <a:t> </a:t>
            </a:r>
            <a:r>
              <a:rPr lang="da-DK" dirty="0" smtClean="0">
                <a:solidFill>
                  <a:srgbClr val="00B0F0"/>
                </a:solidFill>
              </a:rPr>
              <a:t>2.4</a:t>
            </a:r>
            <a:r>
              <a:rPr lang="da-DK" dirty="0">
                <a:solidFill>
                  <a:srgbClr val="00B0F0"/>
                </a:solidFill>
              </a:rPr>
              <a:t> – Page </a:t>
            </a:r>
            <a:r>
              <a:rPr lang="da-DK" dirty="0" smtClean="0">
                <a:solidFill>
                  <a:srgbClr val="00B0F0"/>
                </a:solidFill>
              </a:rPr>
              <a:t>36</a:t>
            </a:r>
          </a:p>
          <a:p>
            <a:r>
              <a:rPr lang="da-DK" dirty="0" err="1" smtClean="0">
                <a:solidFill>
                  <a:srgbClr val="0070C0"/>
                </a:solidFill>
              </a:rPr>
              <a:t>Example</a:t>
            </a:r>
            <a:r>
              <a:rPr lang="da-DK" dirty="0" smtClean="0">
                <a:solidFill>
                  <a:srgbClr val="0070C0"/>
                </a:solidFill>
              </a:rPr>
              <a:t> 3.1</a:t>
            </a:r>
            <a:r>
              <a:rPr lang="da-DK" dirty="0">
                <a:solidFill>
                  <a:srgbClr val="0070C0"/>
                </a:solidFill>
              </a:rPr>
              <a:t>– Page </a:t>
            </a:r>
            <a:r>
              <a:rPr lang="da-DK" dirty="0" smtClean="0">
                <a:solidFill>
                  <a:srgbClr val="0070C0"/>
                </a:solidFill>
              </a:rPr>
              <a:t>41</a:t>
            </a:r>
          </a:p>
          <a:p>
            <a:r>
              <a:rPr lang="da-DK" dirty="0" err="1">
                <a:solidFill>
                  <a:srgbClr val="0070C0"/>
                </a:solidFill>
              </a:rPr>
              <a:t>Example</a:t>
            </a:r>
            <a:r>
              <a:rPr lang="da-DK" dirty="0">
                <a:solidFill>
                  <a:srgbClr val="0070C0"/>
                </a:solidFill>
              </a:rPr>
              <a:t> </a:t>
            </a:r>
            <a:r>
              <a:rPr lang="da-DK" dirty="0" smtClean="0">
                <a:solidFill>
                  <a:srgbClr val="0070C0"/>
                </a:solidFill>
              </a:rPr>
              <a:t>3.2– </a:t>
            </a:r>
            <a:r>
              <a:rPr lang="da-DK" dirty="0">
                <a:solidFill>
                  <a:srgbClr val="0070C0"/>
                </a:solidFill>
              </a:rPr>
              <a:t>Page </a:t>
            </a:r>
            <a:r>
              <a:rPr lang="da-DK" dirty="0" smtClean="0">
                <a:solidFill>
                  <a:srgbClr val="0070C0"/>
                </a:solidFill>
              </a:rPr>
              <a:t>44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da-DK" dirty="0" err="1">
                <a:solidFill>
                  <a:srgbClr val="0070C0"/>
                </a:solidFill>
              </a:rPr>
              <a:t>Example</a:t>
            </a:r>
            <a:r>
              <a:rPr lang="da-DK" dirty="0">
                <a:solidFill>
                  <a:srgbClr val="0070C0"/>
                </a:solidFill>
              </a:rPr>
              <a:t> </a:t>
            </a:r>
            <a:r>
              <a:rPr lang="da-DK" dirty="0" smtClean="0">
                <a:solidFill>
                  <a:srgbClr val="0070C0"/>
                </a:solidFill>
              </a:rPr>
              <a:t>3.3– </a:t>
            </a:r>
            <a:r>
              <a:rPr lang="da-DK" dirty="0">
                <a:solidFill>
                  <a:srgbClr val="0070C0"/>
                </a:solidFill>
              </a:rPr>
              <a:t>Page </a:t>
            </a:r>
            <a:r>
              <a:rPr lang="da-DK" dirty="0" smtClean="0">
                <a:solidFill>
                  <a:srgbClr val="0070C0"/>
                </a:solidFill>
              </a:rPr>
              <a:t>45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da-DK" dirty="0" err="1">
                <a:solidFill>
                  <a:srgbClr val="0070C0"/>
                </a:solidFill>
              </a:rPr>
              <a:t>Example</a:t>
            </a:r>
            <a:r>
              <a:rPr lang="da-DK" dirty="0">
                <a:solidFill>
                  <a:srgbClr val="0070C0"/>
                </a:solidFill>
              </a:rPr>
              <a:t> </a:t>
            </a:r>
            <a:r>
              <a:rPr lang="da-DK" dirty="0" smtClean="0">
                <a:solidFill>
                  <a:srgbClr val="0070C0"/>
                </a:solidFill>
              </a:rPr>
              <a:t>3.4– </a:t>
            </a:r>
            <a:r>
              <a:rPr lang="da-DK" dirty="0">
                <a:solidFill>
                  <a:srgbClr val="0070C0"/>
                </a:solidFill>
              </a:rPr>
              <a:t>Page </a:t>
            </a:r>
            <a:r>
              <a:rPr lang="da-DK" dirty="0" smtClean="0">
                <a:solidFill>
                  <a:srgbClr val="0070C0"/>
                </a:solidFill>
              </a:rPr>
              <a:t>47</a:t>
            </a:r>
            <a:endParaRPr lang="da-DK" dirty="0">
              <a:solidFill>
                <a:srgbClr val="0070C0"/>
              </a:solidFill>
            </a:endParaRP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37653"/>
              </p:ext>
            </p:extLst>
          </p:nvPr>
        </p:nvGraphicFramePr>
        <p:xfrm>
          <a:off x="5148064" y="1916832"/>
          <a:ext cx="33843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Billede" r:id="rId3" imgW="2142720" imgH="2142720" progId="StaticDib">
                  <p:embed/>
                </p:oleObj>
              </mc:Choice>
              <mc:Fallback>
                <p:oleObj name="Billede" r:id="rId3" imgW="2142720" imgH="21427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064" y="1916832"/>
                        <a:ext cx="3384376" cy="338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2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148</Words>
  <Application>Microsoft Office PowerPoint</Application>
  <PresentationFormat>Skærmshow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2" baseType="lpstr">
      <vt:lpstr>Kontortema</vt:lpstr>
      <vt:lpstr>Billede</vt:lpstr>
      <vt:lpstr>Quantum Lecture 3</vt:lpstr>
      <vt:lpstr>Agenda for Lecture 3</vt:lpstr>
      <vt:lpstr>8:30 – 9:00 RECAP</vt:lpstr>
      <vt:lpstr>9:15 –  10:00 2 Videos</vt:lpstr>
      <vt:lpstr>10:15 – 11:00  Coderanch</vt:lpstr>
      <vt:lpstr>Exercise recaps</vt:lpstr>
      <vt:lpstr>11:00 –  11:45  2 Videos</vt:lpstr>
      <vt:lpstr>11:45 –  12:30 Lunch</vt:lpstr>
      <vt:lpstr>12:30 –  13:15   MatLab</vt:lpstr>
      <vt:lpstr>13:30 –  14:00 Coderanch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29</cp:revision>
  <dcterms:created xsi:type="dcterms:W3CDTF">2019-09-16T09:10:35Z</dcterms:created>
  <dcterms:modified xsi:type="dcterms:W3CDTF">2019-09-20T11:25:14Z</dcterms:modified>
</cp:coreProperties>
</file>