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70" r:id="rId5"/>
    <p:sldId id="280" r:id="rId6"/>
    <p:sldId id="282" r:id="rId7"/>
    <p:sldId id="281" r:id="rId8"/>
    <p:sldId id="267" r:id="rId9"/>
    <p:sldId id="286" r:id="rId10"/>
    <p:sldId id="275" r:id="rId11"/>
    <p:sldId id="276" r:id="rId12"/>
    <p:sldId id="287" r:id="rId13"/>
    <p:sldId id="261" r:id="rId14"/>
    <p:sldId id="277" r:id="rId15"/>
    <p:sldId id="278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726" autoAdjust="0"/>
  </p:normalViewPr>
  <p:slideViewPr>
    <p:cSldViewPr>
      <p:cViewPr varScale="1">
        <p:scale>
          <a:sx n="41" d="100"/>
          <a:sy n="41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1382-5736-4E00-AFC9-41CE3C0A2083}" type="datetimeFigureOut">
              <a:rPr lang="da-DK" smtClean="0"/>
              <a:t>27-11-2019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0E9CA-EF79-4806-8B84-1942F5914B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76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842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775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775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65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4163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07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27-11-2019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27-11-2019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27-11-2019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27-11-2019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27-11-2019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6RRHw9uN9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antum-computing.ibm.com/jupyter/tutorial/advanced/aqua/artificial_intelligence/qsvm_classification.ipynb" TargetMode="External"/><Relationship Id="rId4" Type="http://schemas.openxmlformats.org/officeDocument/2006/relationships/hyperlink" Target="https://render.githubusercontent.com/view/ipynb?commit=1cf11ad977aec8e0680e32c38110aa8cf3677e60&amp;enc_url=68747470733a2f2f7261772e67697468756275736572636f6e74656e742e636f6d2f5169736b69742f7169736b69742d636f6d6d756e6974792d7475746f7269616c732f316366313161643937376165633865303638306533326333383131306161386366333637376536302f6172746966696369616c5f696e74656c6c6967656e63652f73766d5f636c6173736963616c5f6d756c7469636c6173732e6970796e62&amp;nwo=Qiskit/qiskit-community-tutorials&amp;path=artificial_intelligence/svm_classical_multiclass.ipynb&amp;repository_id=196282742&amp;repository_type=Repository#SVM-with-a-classical-RBF-kernel:-multiclass-classifier-extens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gnu/TFG" TargetMode="External"/><Relationship Id="rId2" Type="http://schemas.openxmlformats.org/officeDocument/2006/relationships/hyperlink" Target="https://medium.com/datadriveninvestor/implementation-of-quantum-svm-using-the-qiskit-library-9eabb6a6270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qJIpHYl7oo&amp;t=17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312738"/>
            <a:ext cx="7772400" cy="268421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QuantumLecture</a:t>
            </a:r>
            <a:r>
              <a:rPr lang="en-US" dirty="0">
                <a:solidFill>
                  <a:schemeClr val="accent6"/>
                </a:solidFill>
              </a:rPr>
              <a:t> 8.11 Early Quantum Algorithms &amp;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an artificial Intelligence challenge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and a strong QC example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4" name="AutoShape 2" descr="Billedresultat for two qub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2" descr="Billedresultat for double hadamar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60" y="3212976"/>
            <a:ext cx="2190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5582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1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/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>
                <a:solidFill>
                  <a:schemeClr val="accent6"/>
                </a:solidFill>
              </a:rPr>
              <a:t/>
            </a:r>
            <a:br>
              <a:rPr lang="da-DK" dirty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10:15 </a:t>
            </a:r>
            <a:r>
              <a:rPr lang="da-DK" dirty="0">
                <a:solidFill>
                  <a:schemeClr val="accent6"/>
                </a:solidFill>
              </a:rPr>
              <a:t>– 	</a:t>
            </a:r>
            <a:r>
              <a:rPr lang="da-DK" dirty="0" smtClean="0">
                <a:solidFill>
                  <a:schemeClr val="accent6"/>
                </a:solidFill>
              </a:rPr>
              <a:t>11:00 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The Double </a:t>
            </a:r>
            <a:r>
              <a:rPr lang="en-US" dirty="0" err="1" smtClean="0">
                <a:solidFill>
                  <a:srgbClr val="FFC000"/>
                </a:solidFill>
              </a:rPr>
              <a:t>Hadamard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da-DK" dirty="0">
                <a:solidFill>
                  <a:srgbClr val="FFC000"/>
                </a:solidFill>
              </a:rPr>
              <a:t/>
            </a:r>
            <a:br>
              <a:rPr lang="da-DK" dirty="0">
                <a:solidFill>
                  <a:srgbClr val="FFC000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/>
            </a:r>
            <a:br>
              <a:rPr lang="da-DK" dirty="0" smtClean="0">
                <a:solidFill>
                  <a:schemeClr val="accent6"/>
                </a:solidFill>
              </a:rPr>
            </a:b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The basic part of all Quantum </a:t>
            </a:r>
            <a:r>
              <a:rPr lang="da-DK" dirty="0" err="1" smtClean="0">
                <a:solidFill>
                  <a:srgbClr val="00B050"/>
                </a:solidFill>
              </a:rPr>
              <a:t>Algoritms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70C0"/>
                </a:solidFill>
              </a:rPr>
              <a:t>You </a:t>
            </a:r>
            <a:r>
              <a:rPr lang="da-DK" dirty="0" err="1" smtClean="0">
                <a:solidFill>
                  <a:srgbClr val="0070C0"/>
                </a:solidFill>
              </a:rPr>
              <a:t>try</a:t>
            </a:r>
            <a:r>
              <a:rPr lang="da-DK" dirty="0" smtClean="0">
                <a:solidFill>
                  <a:srgbClr val="0070C0"/>
                </a:solidFill>
              </a:rPr>
              <a:t> to program  in series (Q.U.E. 198-99)</a:t>
            </a:r>
          </a:p>
          <a:p>
            <a:r>
              <a:rPr lang="da-DK" dirty="0" smtClean="0">
                <a:solidFill>
                  <a:srgbClr val="0070C0"/>
                </a:solidFill>
              </a:rPr>
              <a:t>You </a:t>
            </a:r>
            <a:r>
              <a:rPr lang="da-DK" dirty="0" err="1">
                <a:solidFill>
                  <a:srgbClr val="0070C0"/>
                </a:solidFill>
              </a:rPr>
              <a:t>try</a:t>
            </a:r>
            <a:r>
              <a:rPr lang="da-DK" dirty="0">
                <a:solidFill>
                  <a:srgbClr val="0070C0"/>
                </a:solidFill>
              </a:rPr>
              <a:t> to program </a:t>
            </a:r>
            <a:r>
              <a:rPr lang="da-DK" dirty="0" smtClean="0">
                <a:solidFill>
                  <a:srgbClr val="0070C0"/>
                </a:solidFill>
              </a:rPr>
              <a:t> </a:t>
            </a:r>
            <a:r>
              <a:rPr lang="da-DK" dirty="0">
                <a:solidFill>
                  <a:srgbClr val="0070C0"/>
                </a:solidFill>
              </a:rPr>
              <a:t>in </a:t>
            </a:r>
            <a:r>
              <a:rPr lang="da-DK" dirty="0" smtClean="0">
                <a:solidFill>
                  <a:srgbClr val="0070C0"/>
                </a:solidFill>
              </a:rPr>
              <a:t>parallel </a:t>
            </a:r>
            <a:r>
              <a:rPr lang="da-DK" dirty="0">
                <a:solidFill>
                  <a:srgbClr val="0070C0"/>
                </a:solidFill>
              </a:rPr>
              <a:t> (Q.U.E. 198-99</a:t>
            </a:r>
            <a:r>
              <a:rPr lang="da-DK" dirty="0" smtClean="0">
                <a:solidFill>
                  <a:srgbClr val="0070C0"/>
                </a:solidFill>
              </a:rPr>
              <a:t>)</a:t>
            </a:r>
          </a:p>
          <a:p>
            <a:r>
              <a:rPr lang="da-DK" dirty="0" smtClean="0">
                <a:solidFill>
                  <a:srgbClr val="7030A0"/>
                </a:solidFill>
              </a:rPr>
              <a:t>Video </a:t>
            </a:r>
            <a:r>
              <a:rPr lang="da-DK" dirty="0" err="1" smtClean="0">
                <a:solidFill>
                  <a:srgbClr val="7030A0"/>
                </a:solidFill>
              </a:rPr>
              <a:t>Lecture</a:t>
            </a:r>
            <a:r>
              <a:rPr lang="da-DK" dirty="0" smtClean="0">
                <a:solidFill>
                  <a:srgbClr val="7030A0"/>
                </a:solidFill>
              </a:rPr>
              <a:t> 8.1 </a:t>
            </a:r>
            <a:r>
              <a:rPr lang="da-DK" dirty="0" err="1" smtClean="0">
                <a:solidFill>
                  <a:srgbClr val="7030A0"/>
                </a:solidFill>
              </a:rPr>
              <a:t>Fourier</a:t>
            </a:r>
            <a:r>
              <a:rPr lang="da-DK" dirty="0" smtClean="0">
                <a:solidFill>
                  <a:srgbClr val="7030A0"/>
                </a:solidFill>
              </a:rPr>
              <a:t> Sampling</a:t>
            </a:r>
            <a:endParaRPr lang="da-DK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49" y="4149080"/>
            <a:ext cx="2190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6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11:15-11:30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The AI-Challenge 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8" name="Pladsholder til indhold 7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SVM explained </a:t>
            </a:r>
            <a:r>
              <a:rPr lang="da-DK" dirty="0">
                <a:hlinkClick r:id="rId3"/>
              </a:rPr>
              <a:t>https://www.youtube.com/watch?v=Y6RRHw9uN9o</a:t>
            </a:r>
            <a:endParaRPr lang="en-US" b="1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SVM </a:t>
            </a:r>
            <a:r>
              <a:rPr lang="en-US" b="1" i="1" dirty="0"/>
              <a:t>with a classical RBF kernel: multiclass classifier extension</a:t>
            </a:r>
            <a:r>
              <a:rPr lang="en-US" b="1" dirty="0" smtClean="0">
                <a:hlinkClick r:id="rId4"/>
              </a:rPr>
              <a:t>¶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>
                <a:hlinkClick r:id="rId5"/>
              </a:rPr>
              <a:t>https://</a:t>
            </a:r>
            <a:r>
              <a:rPr lang="da-DK" dirty="0" smtClean="0">
                <a:hlinkClick r:id="rId5"/>
              </a:rPr>
              <a:t>quantum-computing.ibm.com/jupyter/tutorial/advanced/aqua/artificial_intelligence/qsvm_classification.ipynb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Or </a:t>
            </a:r>
            <a:r>
              <a:rPr lang="da-DK" dirty="0" err="1" smtClean="0"/>
              <a:t>try</a:t>
            </a:r>
            <a:r>
              <a:rPr lang="da-DK" dirty="0" smtClean="0"/>
              <a:t> by </a:t>
            </a:r>
            <a:r>
              <a:rPr lang="da-DK" dirty="0" err="1" smtClean="0"/>
              <a:t>example</a:t>
            </a:r>
            <a:r>
              <a:rPr lang="da-DK" dirty="0" smtClean="0"/>
              <a:t> in </a:t>
            </a:r>
            <a:r>
              <a:rPr lang="da-DK" dirty="0" err="1" smtClean="0"/>
              <a:t>theCodeRanch</a:t>
            </a:r>
            <a:r>
              <a:rPr lang="da-DK" dirty="0" smtClean="0"/>
              <a:t> folder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Describe</a:t>
            </a:r>
            <a:r>
              <a:rPr lang="da-DK" dirty="0" smtClean="0"/>
              <a:t> </a:t>
            </a:r>
            <a:r>
              <a:rPr lang="da-DK" dirty="0" err="1" smtClean="0"/>
              <a:t>explicit</a:t>
            </a:r>
            <a:r>
              <a:rPr lang="da-DK" dirty="0" smtClean="0"/>
              <a:t>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happens</a:t>
            </a:r>
            <a:r>
              <a:rPr lang="da-DK" dirty="0" smtClean="0"/>
              <a:t> in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codeline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Note </a:t>
            </a:r>
            <a:r>
              <a:rPr lang="da-DK" dirty="0" err="1" smtClean="0"/>
              <a:t>codelines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You </a:t>
            </a:r>
            <a:r>
              <a:rPr lang="da-DK" dirty="0" err="1" smtClean="0"/>
              <a:t>don’t</a:t>
            </a:r>
            <a:r>
              <a:rPr lang="da-DK" dirty="0" smtClean="0"/>
              <a:t> understand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would</a:t>
            </a:r>
            <a:r>
              <a:rPr lang="da-DK" dirty="0" smtClean="0"/>
              <a:t> You do to </a:t>
            </a:r>
            <a:r>
              <a:rPr lang="da-DK" dirty="0" err="1" smtClean="0"/>
              <a:t>solve</a:t>
            </a:r>
            <a:r>
              <a:rPr lang="da-DK" dirty="0" smtClean="0"/>
              <a:t> point 2 problems ?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11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The AI Challenge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Implementation of Quantum SVM Using the </a:t>
            </a:r>
            <a:r>
              <a:rPr lang="en-US" dirty="0" err="1">
                <a:solidFill>
                  <a:schemeClr val="accent6"/>
                </a:solidFill>
              </a:rPr>
              <a:t>Qiskit</a:t>
            </a:r>
            <a:r>
              <a:rPr lang="en-US" dirty="0">
                <a:solidFill>
                  <a:schemeClr val="accent6"/>
                </a:solidFill>
              </a:rPr>
              <a:t> library</a:t>
            </a:r>
            <a:r>
              <a:rPr lang="en-US" dirty="0"/>
              <a:t/>
            </a:r>
            <a:br>
              <a:rPr lang="en-US" dirty="0"/>
            </a:b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457200" lvl="1" indent="0">
              <a:buNone/>
            </a:pPr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medium.com/datadriveninvestor/implementation-of-quantum-svm-using-the-qiskit-library-9eabb6a6270a</a:t>
            </a:r>
            <a:endParaRPr lang="da-DK" dirty="0" smtClean="0"/>
          </a:p>
          <a:p>
            <a:pPr marL="457200" lvl="1" indent="0">
              <a:buNone/>
            </a:pPr>
            <a:r>
              <a:rPr lang="da-DK" dirty="0" smtClean="0"/>
              <a:t>The </a:t>
            </a:r>
            <a:r>
              <a:rPr lang="da-DK" dirty="0" err="1" smtClean="0"/>
              <a:t>code</a:t>
            </a:r>
            <a:r>
              <a:rPr lang="da-DK" dirty="0" smtClean="0"/>
              <a:t> as </a:t>
            </a:r>
            <a:r>
              <a:rPr lang="da-DK" dirty="0" err="1" smtClean="0"/>
              <a:t>Agustin</a:t>
            </a:r>
            <a:r>
              <a:rPr lang="da-DK" dirty="0" smtClean="0"/>
              <a:t> </a:t>
            </a:r>
            <a:r>
              <a:rPr lang="da-DK" dirty="0" err="1" smtClean="0"/>
              <a:t>Bignu</a:t>
            </a:r>
            <a:r>
              <a:rPr lang="da-DK" dirty="0" smtClean="0"/>
              <a:t> talks about at </a:t>
            </a:r>
            <a:r>
              <a:rPr lang="da-DK" dirty="0" err="1" smtClean="0"/>
              <a:t>GitHub</a:t>
            </a:r>
            <a:r>
              <a:rPr lang="da-DK" dirty="0" smtClean="0"/>
              <a:t>:</a:t>
            </a:r>
          </a:p>
          <a:p>
            <a:pPr marL="457200" lvl="1" indent="0">
              <a:buNone/>
            </a:pPr>
            <a:r>
              <a:rPr lang="da-DK" dirty="0" err="1" smtClean="0">
                <a:hlinkClick r:id="rId3"/>
              </a:rPr>
              <a:t>abignu</a:t>
            </a:r>
            <a:r>
              <a:rPr lang="da-DK" dirty="0" smtClean="0">
                <a:hlinkClick r:id="rId3"/>
              </a:rPr>
              <a:t>/TFG</a:t>
            </a:r>
            <a:r>
              <a:rPr lang="da-DK" dirty="0" smtClean="0"/>
              <a:t>.</a:t>
            </a:r>
          </a:p>
          <a:p>
            <a:pPr marL="457200" lvl="1" indent="0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45381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>
                <a:solidFill>
                  <a:schemeClr val="accent6"/>
                </a:solidFill>
              </a:rPr>
              <a:t>11:45 – 	12:30	</a:t>
            </a:r>
            <a:r>
              <a:rPr lang="da-DK" smtClean="0">
                <a:solidFill>
                  <a:schemeClr val="accent6"/>
                </a:solidFill>
              </a:rPr>
              <a:t>Lunch &amp;/or </a:t>
            </a:r>
            <a:r>
              <a:rPr lang="da-DK" dirty="0" err="1" smtClean="0">
                <a:solidFill>
                  <a:schemeClr val="accent6"/>
                </a:solidFill>
              </a:rPr>
              <a:t>Free</a:t>
            </a:r>
            <a:r>
              <a:rPr lang="da-DK" dirty="0" smtClean="0">
                <a:solidFill>
                  <a:schemeClr val="accent6"/>
                </a:solidFill>
              </a:rPr>
              <a:t> for the rest of the </a:t>
            </a:r>
            <a:r>
              <a:rPr lang="da-DK" dirty="0" err="1" smtClean="0">
                <a:solidFill>
                  <a:schemeClr val="accent6"/>
                </a:solidFill>
              </a:rPr>
              <a:t>day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50" y="1484784"/>
            <a:ext cx="5258736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1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12:30-13:00</a:t>
            </a:r>
            <a:r>
              <a:rPr lang="da-DK" dirty="0">
                <a:solidFill>
                  <a:schemeClr val="accent6"/>
                </a:solidFill>
              </a:rPr>
              <a:t/>
            </a:r>
            <a:br>
              <a:rPr lang="da-DK" dirty="0">
                <a:solidFill>
                  <a:schemeClr val="accent6"/>
                </a:solidFill>
              </a:rPr>
            </a:br>
            <a:r>
              <a:rPr lang="da-DK" dirty="0">
                <a:solidFill>
                  <a:schemeClr val="accent6"/>
                </a:solidFill>
              </a:rPr>
              <a:t>The AI-Challenge 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continued</a:t>
            </a:r>
            <a:r>
              <a:rPr lang="da-DK" dirty="0" smtClean="0">
                <a:solidFill>
                  <a:schemeClr val="accent6"/>
                </a:solidFill>
              </a:rPr>
              <a:t> - part 2</a:t>
            </a:r>
            <a:r>
              <a:rPr lang="da-DK" dirty="0">
                <a:solidFill>
                  <a:srgbClr val="FF0000"/>
                </a:solidFill>
              </a:rPr>
              <a:t/>
            </a:r>
            <a:br>
              <a:rPr lang="da-DK" dirty="0">
                <a:solidFill>
                  <a:srgbClr val="FF0000"/>
                </a:solidFill>
              </a:rPr>
            </a:b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da-DK" sz="5400" dirty="0" smtClean="0">
                <a:solidFill>
                  <a:srgbClr val="00B050"/>
                </a:solidFill>
              </a:rPr>
              <a:t>Try </a:t>
            </a:r>
            <a:r>
              <a:rPr lang="da-DK" sz="5400" dirty="0" err="1" smtClean="0">
                <a:solidFill>
                  <a:srgbClr val="00B050"/>
                </a:solidFill>
              </a:rPr>
              <a:t>get</a:t>
            </a:r>
            <a:r>
              <a:rPr lang="da-DK" sz="5400" dirty="0" smtClean="0">
                <a:solidFill>
                  <a:srgbClr val="00B050"/>
                </a:solidFill>
              </a:rPr>
              <a:t> the </a:t>
            </a:r>
            <a:r>
              <a:rPr lang="da-DK" sz="5400" dirty="0" err="1" smtClean="0">
                <a:solidFill>
                  <a:srgbClr val="00B050"/>
                </a:solidFill>
              </a:rPr>
              <a:t>code</a:t>
            </a:r>
            <a:r>
              <a:rPr lang="da-DK" sz="5400" dirty="0" smtClean="0">
                <a:solidFill>
                  <a:srgbClr val="00B050"/>
                </a:solidFill>
              </a:rPr>
              <a:t> </a:t>
            </a:r>
            <a:r>
              <a:rPr lang="da-DK" sz="5400" dirty="0" err="1" smtClean="0">
                <a:solidFill>
                  <a:srgbClr val="00B050"/>
                </a:solidFill>
              </a:rPr>
              <a:t>running</a:t>
            </a:r>
            <a:r>
              <a:rPr lang="da-DK" sz="5400" dirty="0" smtClean="0">
                <a:solidFill>
                  <a:srgbClr val="00B050"/>
                </a:solidFill>
              </a:rPr>
              <a:t> </a:t>
            </a:r>
            <a:r>
              <a:rPr lang="da-DK" sz="5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361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/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13:15 </a:t>
            </a:r>
            <a:r>
              <a:rPr lang="da-DK" dirty="0">
                <a:solidFill>
                  <a:schemeClr val="accent6"/>
                </a:solidFill>
              </a:rPr>
              <a:t>– </a:t>
            </a:r>
            <a:r>
              <a:rPr lang="da-DK" dirty="0" smtClean="0">
                <a:solidFill>
                  <a:schemeClr val="accent6"/>
                </a:solidFill>
              </a:rPr>
              <a:t>14:00 </a:t>
            </a:r>
            <a:r>
              <a:rPr lang="da-DK" dirty="0">
                <a:solidFill>
                  <a:schemeClr val="accent6"/>
                </a:solidFill>
              </a:rPr>
              <a:t/>
            </a:r>
            <a:br>
              <a:rPr lang="da-DK" dirty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The </a:t>
            </a:r>
            <a:r>
              <a:rPr lang="da-DK" dirty="0" err="1" smtClean="0">
                <a:solidFill>
                  <a:schemeClr val="accent6"/>
                </a:solidFill>
              </a:rPr>
              <a:t>Cahallenge</a:t>
            </a:r>
            <a:r>
              <a:rPr lang="da-DK" dirty="0" smtClean="0">
                <a:solidFill>
                  <a:schemeClr val="accent6"/>
                </a:solidFill>
              </a:rPr>
              <a:t> part 3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>
                <a:solidFill>
                  <a:srgbClr val="002060"/>
                </a:solidFill>
              </a:rPr>
              <a:t/>
            </a:r>
            <a:br>
              <a:rPr lang="da-DK" dirty="0">
                <a:solidFill>
                  <a:srgbClr val="002060"/>
                </a:solidFill>
              </a:rPr>
            </a:b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780928"/>
            <a:ext cx="8579296" cy="3345235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Abraham </a:t>
            </a:r>
            <a:r>
              <a:rPr lang="da-DK" dirty="0" err="1" smtClean="0">
                <a:solidFill>
                  <a:srgbClr val="00B050"/>
                </a:solidFill>
              </a:rPr>
              <a:t>Asfaw</a:t>
            </a:r>
            <a:r>
              <a:rPr lang="da-DK" dirty="0" smtClean="0">
                <a:solidFill>
                  <a:srgbClr val="00B050"/>
                </a:solidFill>
              </a:rPr>
              <a:t> Video EP 6</a:t>
            </a:r>
          </a:p>
          <a:p>
            <a:r>
              <a:rPr lang="da-DK" dirty="0">
                <a:hlinkClick r:id="rId3"/>
              </a:rPr>
              <a:t>https://www.youtube.com/watch?v=sqJIpHYl7oo&amp;t=17s</a:t>
            </a:r>
            <a:endParaRPr lang="da-DK" dirty="0" smtClean="0">
              <a:solidFill>
                <a:srgbClr val="00B050"/>
              </a:solidFill>
            </a:endParaRPr>
          </a:p>
          <a:p>
            <a:endParaRPr lang="da-DK" dirty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50"/>
                </a:solidFill>
              </a:rPr>
              <a:t>You </a:t>
            </a:r>
            <a:r>
              <a:rPr lang="da-DK" dirty="0" err="1" smtClean="0">
                <a:solidFill>
                  <a:srgbClr val="00B050"/>
                </a:solidFill>
              </a:rPr>
              <a:t>try</a:t>
            </a:r>
            <a:r>
              <a:rPr lang="da-DK" dirty="0" smtClean="0">
                <a:solidFill>
                  <a:srgbClr val="00B050"/>
                </a:solidFill>
              </a:rPr>
              <a:t> to </a:t>
            </a:r>
            <a:r>
              <a:rPr lang="da-DK" dirty="0" err="1" smtClean="0">
                <a:solidFill>
                  <a:srgbClr val="00B050"/>
                </a:solidFill>
              </a:rPr>
              <a:t>implement</a:t>
            </a:r>
            <a:r>
              <a:rPr lang="da-DK" dirty="0" smtClean="0">
                <a:solidFill>
                  <a:srgbClr val="00B050"/>
                </a:solidFill>
              </a:rPr>
              <a:t> it </a:t>
            </a:r>
            <a:r>
              <a:rPr lang="da-DK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da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Agenda for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8.11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112568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8:30 – 	9:00 		RECAP/</a:t>
            </a:r>
            <a:r>
              <a:rPr lang="da-DK" dirty="0" err="1" smtClean="0">
                <a:solidFill>
                  <a:srgbClr val="00B050"/>
                </a:solidFill>
              </a:rPr>
              <a:t>Exam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questions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con’t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F0"/>
                </a:solidFill>
              </a:rPr>
              <a:t>9:15 – 	10:00	Tell </a:t>
            </a:r>
            <a:r>
              <a:rPr lang="da-DK" dirty="0" err="1" smtClean="0">
                <a:solidFill>
                  <a:srgbClr val="00B0F0"/>
                </a:solidFill>
              </a:rPr>
              <a:t>us</a:t>
            </a:r>
            <a:r>
              <a:rPr lang="da-DK" dirty="0" smtClean="0">
                <a:solidFill>
                  <a:srgbClr val="00B0F0"/>
                </a:solidFill>
              </a:rPr>
              <a:t> </a:t>
            </a:r>
            <a:r>
              <a:rPr lang="da-DK" dirty="0" err="1" smtClean="0">
                <a:solidFill>
                  <a:srgbClr val="00B0F0"/>
                </a:solidFill>
              </a:rPr>
              <a:t>loosely</a:t>
            </a:r>
            <a:r>
              <a:rPr lang="da-DK" dirty="0" smtClean="0">
                <a:solidFill>
                  <a:srgbClr val="00B0F0"/>
                </a:solidFill>
              </a:rPr>
              <a:t> about </a:t>
            </a:r>
            <a:r>
              <a:rPr lang="da-DK" dirty="0" err="1" smtClean="0">
                <a:solidFill>
                  <a:srgbClr val="00B0F0"/>
                </a:solidFill>
              </a:rPr>
              <a:t>your</a:t>
            </a:r>
            <a:r>
              <a:rPr lang="da-DK" dirty="0" smtClean="0">
                <a:solidFill>
                  <a:srgbClr val="00B0F0"/>
                </a:solidFill>
              </a:rPr>
              <a:t> 5p. 				</a:t>
            </a:r>
            <a:r>
              <a:rPr lang="da-DK" dirty="0" err="1" smtClean="0">
                <a:solidFill>
                  <a:srgbClr val="00B0F0"/>
                </a:solidFill>
              </a:rPr>
              <a:t>report</a:t>
            </a:r>
            <a:endParaRPr lang="da-DK" dirty="0" smtClean="0">
              <a:solidFill>
                <a:srgbClr val="00B0F0"/>
              </a:solidFill>
            </a:endParaRPr>
          </a:p>
          <a:p>
            <a:r>
              <a:rPr lang="da-DK" dirty="0" smtClean="0">
                <a:solidFill>
                  <a:srgbClr val="FFC000"/>
                </a:solidFill>
              </a:rPr>
              <a:t>10:15 – 	11:00 	The Double </a:t>
            </a:r>
            <a:r>
              <a:rPr lang="da-DK" dirty="0" err="1" smtClean="0">
                <a:solidFill>
                  <a:srgbClr val="FFC000"/>
                </a:solidFill>
              </a:rPr>
              <a:t>Hadamard</a:t>
            </a:r>
            <a:endParaRPr lang="da-DK" dirty="0" smtClean="0">
              <a:solidFill>
                <a:srgbClr val="FFC000"/>
              </a:solidFill>
            </a:endParaRPr>
          </a:p>
          <a:p>
            <a:r>
              <a:rPr lang="da-DK" dirty="0" smtClean="0">
                <a:solidFill>
                  <a:srgbClr val="C00000"/>
                </a:solidFill>
              </a:rPr>
              <a:t>11:00 – 	11:45 	Challenge part 1</a:t>
            </a:r>
          </a:p>
          <a:p>
            <a:r>
              <a:rPr lang="da-DK" dirty="0" smtClean="0">
                <a:solidFill>
                  <a:srgbClr val="7030A0"/>
                </a:solidFill>
              </a:rPr>
              <a:t>11:45 – 	12:30		Lunch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12:30 – 	13:15 	</a:t>
            </a:r>
            <a:r>
              <a:rPr lang="da-DK" dirty="0">
                <a:solidFill>
                  <a:srgbClr val="C00000"/>
                </a:solidFill>
              </a:rPr>
              <a:t> Challenge part </a:t>
            </a:r>
            <a:r>
              <a:rPr lang="da-DK" dirty="0" smtClean="0">
                <a:solidFill>
                  <a:srgbClr val="C00000"/>
                </a:solidFill>
              </a:rPr>
              <a:t>2</a:t>
            </a:r>
            <a:endParaRPr lang="da-DK" dirty="0" smtClean="0">
              <a:solidFill>
                <a:srgbClr val="FF0000"/>
              </a:solidFill>
            </a:endParaRPr>
          </a:p>
          <a:p>
            <a:r>
              <a:rPr lang="da-DK" dirty="0" smtClean="0">
                <a:solidFill>
                  <a:srgbClr val="002060"/>
                </a:solidFill>
              </a:rPr>
              <a:t>13:30 – 	14:00	Abraham </a:t>
            </a:r>
            <a:r>
              <a:rPr lang="da-DK" dirty="0" err="1" smtClean="0">
                <a:solidFill>
                  <a:srgbClr val="002060"/>
                </a:solidFill>
              </a:rPr>
              <a:t>Asfaw</a:t>
            </a:r>
            <a:r>
              <a:rPr lang="da-DK" dirty="0" smtClean="0">
                <a:solidFill>
                  <a:srgbClr val="002060"/>
                </a:solidFill>
              </a:rPr>
              <a:t> EP 6 You Try 				it by </a:t>
            </a:r>
            <a:r>
              <a:rPr lang="da-DK" dirty="0" err="1" smtClean="0">
                <a:solidFill>
                  <a:srgbClr val="002060"/>
                </a:solidFill>
              </a:rPr>
              <a:t>Yourself</a:t>
            </a:r>
            <a:r>
              <a:rPr lang="da-DK" dirty="0" smtClean="0">
                <a:solidFill>
                  <a:srgbClr val="002060"/>
                </a:solidFill>
              </a:rPr>
              <a:t> </a:t>
            </a:r>
            <a:r>
              <a:rPr lang="da-DK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da-D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5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8:30 – </a:t>
            </a:r>
            <a:r>
              <a:rPr lang="da-DK" dirty="0" smtClean="0">
                <a:solidFill>
                  <a:schemeClr val="accent6"/>
                </a:solidFill>
              </a:rPr>
              <a:t>9:00 RECAP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We </a:t>
            </a:r>
            <a:r>
              <a:rPr lang="en-US" dirty="0">
                <a:solidFill>
                  <a:srgbClr val="00B0F0"/>
                </a:solidFill>
              </a:rPr>
              <a:t>finish </a:t>
            </a:r>
            <a:r>
              <a:rPr lang="en-US" dirty="0" smtClean="0">
                <a:solidFill>
                  <a:srgbClr val="00B0F0"/>
                </a:solidFill>
              </a:rPr>
              <a:t>primarily the </a:t>
            </a:r>
            <a:r>
              <a:rPr lang="en-US" dirty="0">
                <a:solidFill>
                  <a:srgbClr val="00B0F0"/>
                </a:solidFill>
              </a:rPr>
              <a:t>topics that our exams should </a:t>
            </a:r>
            <a:r>
              <a:rPr lang="en-US" dirty="0" smtClean="0">
                <a:solidFill>
                  <a:srgbClr val="00B0F0"/>
                </a:solidFill>
              </a:rPr>
              <a:t>contain.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What would You like that we should repeat or emphasize during this course</a:t>
            </a:r>
          </a:p>
          <a:p>
            <a:r>
              <a:rPr lang="en-US" i="1" dirty="0" smtClean="0">
                <a:solidFill>
                  <a:srgbClr val="00B0F0"/>
                </a:solidFill>
              </a:rPr>
              <a:t>Recap below ?</a:t>
            </a:r>
            <a:endParaRPr lang="da-DK" i="1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3" y="4321043"/>
            <a:ext cx="8802687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4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accent6"/>
                </a:solidFill>
              </a:rPr>
              <a:t>Exercise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recaps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measurement</a:t>
            </a:r>
            <a:r>
              <a:rPr lang="da-DK" dirty="0" smtClean="0"/>
              <a:t> about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the X,Y and Z do as </a:t>
            </a:r>
            <a:r>
              <a:rPr lang="da-DK" b="1" i="1" dirty="0" smtClean="0"/>
              <a:t>OPERATORS</a:t>
            </a:r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68" y="2780928"/>
            <a:ext cx="492983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6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Pauli X-gate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3705"/>
            <a:ext cx="8229600" cy="291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9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Pauli Z-gate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22981"/>
            <a:ext cx="8229600" cy="208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7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Pauli Y-gate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29441"/>
            <a:ext cx="8229600" cy="166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1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/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>
                <a:solidFill>
                  <a:schemeClr val="accent6"/>
                </a:solidFill>
              </a:rPr>
              <a:t/>
            </a:r>
            <a:br>
              <a:rPr lang="da-DK" dirty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/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RECAP </a:t>
            </a:r>
            <a:r>
              <a:rPr lang="da-DK" dirty="0" err="1" smtClean="0">
                <a:solidFill>
                  <a:schemeClr val="accent6"/>
                </a:solidFill>
              </a:rPr>
              <a:t>questions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/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>
                <a:solidFill>
                  <a:srgbClr val="00B0F0"/>
                </a:solidFill>
              </a:rPr>
              <a:t/>
            </a:r>
            <a:br>
              <a:rPr lang="da-DK" dirty="0">
                <a:solidFill>
                  <a:srgbClr val="00B0F0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  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1520" y="2492896"/>
            <a:ext cx="8784976" cy="363326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l-GR" sz="4300" dirty="0" smtClean="0">
                <a:solidFill>
                  <a:srgbClr val="00B050"/>
                </a:solidFill>
              </a:rPr>
              <a:t>|</a:t>
            </a:r>
            <a:r>
              <a:rPr lang="el-GR" sz="4300" i="1" dirty="0" smtClean="0">
                <a:solidFill>
                  <a:srgbClr val="00B050"/>
                </a:solidFill>
              </a:rPr>
              <a:t>χ</a:t>
            </a:r>
            <a:r>
              <a:rPr lang="da-DK" sz="4300" i="1" dirty="0" smtClean="0">
                <a:solidFill>
                  <a:srgbClr val="00B050"/>
                </a:solidFill>
              </a:rPr>
              <a:t>&gt;</a:t>
            </a:r>
            <a:r>
              <a:rPr lang="el-GR" sz="4300" dirty="0" smtClean="0">
                <a:solidFill>
                  <a:srgbClr val="00B050"/>
                </a:solidFill>
              </a:rPr>
              <a:t> </a:t>
            </a:r>
            <a:r>
              <a:rPr lang="el-GR" sz="4300" dirty="0">
                <a:solidFill>
                  <a:srgbClr val="00B050"/>
                </a:solidFill>
              </a:rPr>
              <a:t>= </a:t>
            </a:r>
            <a:r>
              <a:rPr lang="el-GR" sz="4300" i="1" dirty="0" smtClean="0">
                <a:solidFill>
                  <a:srgbClr val="00B050"/>
                </a:solidFill>
              </a:rPr>
              <a:t>α</a:t>
            </a:r>
            <a:r>
              <a:rPr lang="el-GR" sz="4300" dirty="0" smtClean="0">
                <a:solidFill>
                  <a:srgbClr val="00B050"/>
                </a:solidFill>
              </a:rPr>
              <a:t>|0</a:t>
            </a:r>
            <a:r>
              <a:rPr lang="da-DK" sz="4300" dirty="0" smtClean="0">
                <a:solidFill>
                  <a:srgbClr val="00B050"/>
                </a:solidFill>
              </a:rPr>
              <a:t>&gt;</a:t>
            </a:r>
            <a:r>
              <a:rPr lang="el-GR" sz="4300" dirty="0" smtClean="0">
                <a:solidFill>
                  <a:srgbClr val="00B050"/>
                </a:solidFill>
              </a:rPr>
              <a:t> </a:t>
            </a:r>
            <a:r>
              <a:rPr lang="el-GR" sz="4300" dirty="0">
                <a:solidFill>
                  <a:srgbClr val="00B050"/>
                </a:solidFill>
              </a:rPr>
              <a:t>+ </a:t>
            </a:r>
            <a:r>
              <a:rPr lang="el-GR" sz="4300" i="1" dirty="0" smtClean="0">
                <a:solidFill>
                  <a:srgbClr val="00B050"/>
                </a:solidFill>
              </a:rPr>
              <a:t>β</a:t>
            </a:r>
            <a:r>
              <a:rPr lang="el-GR" sz="4300" dirty="0" smtClean="0">
                <a:solidFill>
                  <a:srgbClr val="00B050"/>
                </a:solidFill>
              </a:rPr>
              <a:t>|1</a:t>
            </a:r>
            <a:r>
              <a:rPr lang="da-DK" sz="4300" dirty="0" smtClean="0">
                <a:solidFill>
                  <a:srgbClr val="00B050"/>
                </a:solidFill>
              </a:rPr>
              <a:t>&gt;</a:t>
            </a:r>
          </a:p>
          <a:p>
            <a:pPr marL="0" indent="0" algn="ctr">
              <a:buNone/>
            </a:pPr>
            <a:endParaRPr lang="da-DK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da-DK" dirty="0" err="1" smtClean="0">
                <a:solidFill>
                  <a:srgbClr val="0070C0"/>
                </a:solidFill>
              </a:rPr>
              <a:t>What</a:t>
            </a:r>
            <a:r>
              <a:rPr lang="da-DK" dirty="0" smtClean="0">
                <a:solidFill>
                  <a:srgbClr val="0070C0"/>
                </a:solidFill>
              </a:rPr>
              <a:t> is the </a:t>
            </a:r>
            <a:r>
              <a:rPr lang="da-DK" dirty="0" err="1" smtClean="0">
                <a:solidFill>
                  <a:srgbClr val="0070C0"/>
                </a:solidFill>
              </a:rPr>
              <a:t>wavefunction</a:t>
            </a:r>
            <a:r>
              <a:rPr lang="da-DK" dirty="0" smtClean="0">
                <a:solidFill>
                  <a:srgbClr val="0070C0"/>
                </a:solidFill>
              </a:rPr>
              <a:t> </a:t>
            </a:r>
            <a:r>
              <a:rPr lang="da-DK" dirty="0" err="1" smtClean="0">
                <a:solidFill>
                  <a:srgbClr val="0070C0"/>
                </a:solidFill>
              </a:rPr>
              <a:t>here</a:t>
            </a:r>
            <a:r>
              <a:rPr lang="da-DK" dirty="0" smtClean="0">
                <a:solidFill>
                  <a:srgbClr val="0070C0"/>
                </a:solidFill>
              </a:rPr>
              <a:t> ?</a:t>
            </a:r>
          </a:p>
          <a:p>
            <a:pPr marL="0" indent="0" algn="ctr">
              <a:buNone/>
            </a:pPr>
            <a:r>
              <a:rPr lang="da-DK" dirty="0" smtClean="0">
                <a:solidFill>
                  <a:srgbClr val="0070C0"/>
                </a:solidFill>
              </a:rPr>
              <a:t>How </a:t>
            </a:r>
            <a:r>
              <a:rPr lang="da-DK" dirty="0" err="1" smtClean="0">
                <a:solidFill>
                  <a:srgbClr val="0070C0"/>
                </a:solidFill>
              </a:rPr>
              <a:t>many</a:t>
            </a:r>
            <a:r>
              <a:rPr lang="da-DK" dirty="0" smtClean="0">
                <a:solidFill>
                  <a:srgbClr val="0070C0"/>
                </a:solidFill>
              </a:rPr>
              <a:t> </a:t>
            </a:r>
            <a:r>
              <a:rPr lang="da-DK" dirty="0" err="1" smtClean="0">
                <a:solidFill>
                  <a:srgbClr val="0070C0"/>
                </a:solidFill>
              </a:rPr>
              <a:t>Qubits</a:t>
            </a:r>
            <a:r>
              <a:rPr lang="da-DK" dirty="0" smtClean="0">
                <a:solidFill>
                  <a:srgbClr val="0070C0"/>
                </a:solidFill>
              </a:rPr>
              <a:t> are </a:t>
            </a:r>
            <a:r>
              <a:rPr lang="da-DK" dirty="0" err="1" smtClean="0">
                <a:solidFill>
                  <a:srgbClr val="0070C0"/>
                </a:solidFill>
              </a:rPr>
              <a:t>involved</a:t>
            </a:r>
            <a:r>
              <a:rPr lang="da-DK" dirty="0" smtClean="0">
                <a:solidFill>
                  <a:srgbClr val="0070C0"/>
                </a:solidFill>
              </a:rPr>
              <a:t> </a:t>
            </a:r>
            <a:r>
              <a:rPr lang="da-DK" dirty="0" err="1" smtClean="0">
                <a:solidFill>
                  <a:srgbClr val="0070C0"/>
                </a:solidFill>
              </a:rPr>
              <a:t>above</a:t>
            </a:r>
            <a:r>
              <a:rPr lang="da-DK" dirty="0" smtClean="0">
                <a:solidFill>
                  <a:srgbClr val="0070C0"/>
                </a:solidFill>
              </a:rPr>
              <a:t> ?</a:t>
            </a:r>
          </a:p>
          <a:p>
            <a:pPr marL="0" indent="0" algn="ctr">
              <a:buNone/>
            </a:pPr>
            <a:r>
              <a:rPr lang="da-DK" dirty="0" smtClean="0">
                <a:solidFill>
                  <a:srgbClr val="0070C0"/>
                </a:solidFill>
              </a:rPr>
              <a:t>How </a:t>
            </a:r>
            <a:r>
              <a:rPr lang="da-DK" dirty="0" err="1" smtClean="0">
                <a:solidFill>
                  <a:srgbClr val="0070C0"/>
                </a:solidFill>
              </a:rPr>
              <a:t>does</a:t>
            </a:r>
            <a:r>
              <a:rPr lang="da-DK" dirty="0" smtClean="0">
                <a:solidFill>
                  <a:srgbClr val="0070C0"/>
                </a:solidFill>
              </a:rPr>
              <a:t> a </a:t>
            </a:r>
            <a:r>
              <a:rPr lang="da-DK" dirty="0" err="1" smtClean="0">
                <a:solidFill>
                  <a:srgbClr val="0070C0"/>
                </a:solidFill>
              </a:rPr>
              <a:t>wavefunction</a:t>
            </a:r>
            <a:r>
              <a:rPr lang="da-DK" dirty="0" smtClean="0">
                <a:solidFill>
                  <a:srgbClr val="0070C0"/>
                </a:solidFill>
              </a:rPr>
              <a:t> for </a:t>
            </a:r>
            <a:r>
              <a:rPr lang="da-DK" dirty="0" err="1" smtClean="0">
                <a:solidFill>
                  <a:srgbClr val="0070C0"/>
                </a:solidFill>
              </a:rPr>
              <a:t>two</a:t>
            </a:r>
            <a:r>
              <a:rPr lang="da-DK" dirty="0" smtClean="0">
                <a:solidFill>
                  <a:srgbClr val="0070C0"/>
                </a:solidFill>
              </a:rPr>
              <a:t> </a:t>
            </a:r>
            <a:r>
              <a:rPr lang="da-DK" dirty="0" err="1" smtClean="0">
                <a:solidFill>
                  <a:srgbClr val="0070C0"/>
                </a:solidFill>
              </a:rPr>
              <a:t>qubits</a:t>
            </a:r>
            <a:r>
              <a:rPr lang="da-DK" dirty="0" smtClean="0">
                <a:solidFill>
                  <a:srgbClr val="0070C0"/>
                </a:solidFill>
              </a:rPr>
              <a:t> look </a:t>
            </a:r>
            <a:r>
              <a:rPr lang="da-DK" dirty="0" err="1" smtClean="0">
                <a:solidFill>
                  <a:srgbClr val="0070C0"/>
                </a:solidFill>
              </a:rPr>
              <a:t>like</a:t>
            </a:r>
            <a:r>
              <a:rPr lang="da-DK" dirty="0" smtClean="0">
                <a:solidFill>
                  <a:srgbClr val="0070C0"/>
                </a:solidFill>
              </a:rPr>
              <a:t> ?</a:t>
            </a:r>
          </a:p>
          <a:p>
            <a:pPr marL="0" indent="0" algn="ctr">
              <a:buNone/>
            </a:pPr>
            <a:r>
              <a:rPr lang="da-DK" dirty="0" smtClean="0">
                <a:solidFill>
                  <a:srgbClr val="0070C0"/>
                </a:solidFill>
              </a:rPr>
              <a:t>How </a:t>
            </a:r>
            <a:r>
              <a:rPr lang="da-DK" dirty="0" err="1" smtClean="0">
                <a:solidFill>
                  <a:srgbClr val="0070C0"/>
                </a:solidFill>
              </a:rPr>
              <a:t>many</a:t>
            </a:r>
            <a:r>
              <a:rPr lang="da-DK" dirty="0" smtClean="0">
                <a:solidFill>
                  <a:srgbClr val="0070C0"/>
                </a:solidFill>
              </a:rPr>
              <a:t> dimensions in the Hilbert </a:t>
            </a:r>
            <a:r>
              <a:rPr lang="da-DK" dirty="0" err="1" smtClean="0">
                <a:solidFill>
                  <a:srgbClr val="0070C0"/>
                </a:solidFill>
              </a:rPr>
              <a:t>space</a:t>
            </a:r>
            <a:r>
              <a:rPr lang="da-DK" dirty="0" smtClean="0">
                <a:solidFill>
                  <a:srgbClr val="0070C0"/>
                </a:solidFill>
              </a:rPr>
              <a:t> are </a:t>
            </a:r>
            <a:r>
              <a:rPr lang="da-DK" dirty="0" err="1" smtClean="0">
                <a:solidFill>
                  <a:srgbClr val="0070C0"/>
                </a:solidFill>
              </a:rPr>
              <a:t>there</a:t>
            </a:r>
            <a:r>
              <a:rPr lang="da-DK" dirty="0" smtClean="0">
                <a:solidFill>
                  <a:srgbClr val="0070C0"/>
                </a:solidFill>
              </a:rPr>
              <a:t> for 1 and 2 </a:t>
            </a:r>
            <a:r>
              <a:rPr lang="da-DK" dirty="0" err="1" smtClean="0">
                <a:solidFill>
                  <a:srgbClr val="0070C0"/>
                </a:solidFill>
              </a:rPr>
              <a:t>qubits</a:t>
            </a:r>
            <a:r>
              <a:rPr lang="da-DK" dirty="0" smtClean="0">
                <a:solidFill>
                  <a:srgbClr val="0070C0"/>
                </a:solidFill>
              </a:rPr>
              <a:t> </a:t>
            </a:r>
            <a:r>
              <a:rPr lang="da-DK" dirty="0" err="1" smtClean="0">
                <a:solidFill>
                  <a:srgbClr val="0070C0"/>
                </a:solidFill>
              </a:rPr>
              <a:t>respectively</a:t>
            </a:r>
            <a:r>
              <a:rPr lang="da-DK" dirty="0" smtClean="0">
                <a:solidFill>
                  <a:srgbClr val="0070C0"/>
                </a:solidFill>
              </a:rPr>
              <a:t> ? </a:t>
            </a:r>
            <a:endParaRPr lang="el-G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5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4282"/>
          </a:xfrm>
        </p:spPr>
        <p:txBody>
          <a:bodyPr>
            <a:normAutofit fontScale="90000"/>
          </a:bodyPr>
          <a:lstStyle/>
          <a:p>
            <a:r>
              <a:rPr lang="da-DK" dirty="0">
                <a:solidFill>
                  <a:schemeClr val="accent6"/>
                </a:solidFill>
              </a:rPr>
              <a:t>9:15 – </a:t>
            </a:r>
            <a:r>
              <a:rPr lang="da-DK" dirty="0" smtClean="0">
                <a:solidFill>
                  <a:schemeClr val="accent6"/>
                </a:solidFill>
              </a:rPr>
              <a:t>10:00 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I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>
                <a:solidFill>
                  <a:srgbClr val="00B0F0"/>
                </a:solidFill>
              </a:rPr>
              <a:t/>
            </a:r>
            <a:br>
              <a:rPr lang="da-DK" dirty="0">
                <a:solidFill>
                  <a:srgbClr val="00B0F0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  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492896"/>
            <a:ext cx="8579296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 smtClean="0"/>
          </a:p>
          <a:p>
            <a:r>
              <a:rPr lang="da-DK" dirty="0">
                <a:solidFill>
                  <a:srgbClr val="00B0F0"/>
                </a:solidFill>
              </a:rPr>
              <a:t>Tell </a:t>
            </a:r>
            <a:r>
              <a:rPr lang="da-DK" dirty="0" err="1">
                <a:solidFill>
                  <a:srgbClr val="00B0F0"/>
                </a:solidFill>
              </a:rPr>
              <a:t>us</a:t>
            </a:r>
            <a:r>
              <a:rPr lang="da-DK" dirty="0">
                <a:solidFill>
                  <a:srgbClr val="00B0F0"/>
                </a:solidFill>
              </a:rPr>
              <a:t> </a:t>
            </a:r>
            <a:r>
              <a:rPr lang="da-DK" dirty="0" err="1">
                <a:solidFill>
                  <a:srgbClr val="00B0F0"/>
                </a:solidFill>
              </a:rPr>
              <a:t>loosely</a:t>
            </a:r>
            <a:r>
              <a:rPr lang="da-DK" dirty="0">
                <a:solidFill>
                  <a:srgbClr val="00B0F0"/>
                </a:solidFill>
              </a:rPr>
              <a:t> about </a:t>
            </a:r>
            <a:r>
              <a:rPr lang="da-DK" dirty="0" err="1">
                <a:solidFill>
                  <a:srgbClr val="00B0F0"/>
                </a:solidFill>
              </a:rPr>
              <a:t>your</a:t>
            </a:r>
            <a:r>
              <a:rPr lang="da-DK" dirty="0">
                <a:solidFill>
                  <a:srgbClr val="00B0F0"/>
                </a:solidFill>
              </a:rPr>
              <a:t> 5p. 				</a:t>
            </a:r>
            <a:r>
              <a:rPr lang="da-DK" dirty="0" smtClean="0">
                <a:solidFill>
                  <a:srgbClr val="00B0F0"/>
                </a:solidFill>
              </a:rPr>
              <a:t>Report</a:t>
            </a:r>
            <a:endParaRPr lang="da-DK" dirty="0"/>
          </a:p>
          <a:p>
            <a:r>
              <a:rPr lang="da-DK" dirty="0" smtClean="0">
                <a:solidFill>
                  <a:srgbClr val="00B0F0"/>
                </a:solidFill>
              </a:rPr>
              <a:t>Do it in a </a:t>
            </a:r>
            <a:r>
              <a:rPr lang="da-DK" dirty="0" err="1" smtClean="0">
                <a:solidFill>
                  <a:srgbClr val="00B0F0"/>
                </a:solidFill>
              </a:rPr>
              <a:t>manner</a:t>
            </a:r>
            <a:r>
              <a:rPr lang="da-DK" dirty="0" smtClean="0">
                <a:solidFill>
                  <a:srgbClr val="00B0F0"/>
                </a:solidFill>
              </a:rPr>
              <a:t> You feel most </a:t>
            </a:r>
            <a:r>
              <a:rPr lang="da-DK" dirty="0" err="1" smtClean="0">
                <a:solidFill>
                  <a:srgbClr val="00B0F0"/>
                </a:solidFill>
              </a:rPr>
              <a:t>comfortable</a:t>
            </a:r>
            <a:r>
              <a:rPr lang="da-DK" dirty="0" smtClean="0">
                <a:solidFill>
                  <a:srgbClr val="00B0F0"/>
                </a:solidFill>
              </a:rPr>
              <a:t> with</a:t>
            </a:r>
            <a:endParaRPr lang="da-DK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12044</TotalTime>
  <Words>253</Words>
  <Application>Microsoft Office PowerPoint</Application>
  <PresentationFormat>Skærmshow (4:3)</PresentationFormat>
  <Paragraphs>71</Paragraphs>
  <Slides>15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15</vt:i4>
      </vt:variant>
    </vt:vector>
  </HeadingPairs>
  <TitlesOfParts>
    <vt:vector size="16" baseType="lpstr">
      <vt:lpstr>Kontortema</vt:lpstr>
      <vt:lpstr>QuantumLecture 8.11 Early Quantum Algorithms &amp;  an artificial Intelligence challenge and a strong QC example</vt:lpstr>
      <vt:lpstr>Agenda for Lecture 8.11</vt:lpstr>
      <vt:lpstr>8:30 – 9:00 RECAP</vt:lpstr>
      <vt:lpstr>Exercise recaps</vt:lpstr>
      <vt:lpstr>Pauli X-gate</vt:lpstr>
      <vt:lpstr>Pauli Z-gate</vt:lpstr>
      <vt:lpstr>Pauli Y-gate</vt:lpstr>
      <vt:lpstr>   RECAP questions      </vt:lpstr>
      <vt:lpstr>9:15 – 10:00  I    </vt:lpstr>
      <vt:lpstr>  10:15 –  11:00  The Double Hadamard   </vt:lpstr>
      <vt:lpstr>11:15-11:30 The AI-Challenge </vt:lpstr>
      <vt:lpstr>The AI Challenge Implementation of Quantum SVM Using the Qiskit library </vt:lpstr>
      <vt:lpstr>11:45 –  12:30 Lunch &amp;/or Free for the rest of the day</vt:lpstr>
      <vt:lpstr>12:30-13:00 The AI-Challenge  continued - part 2 </vt:lpstr>
      <vt:lpstr> 13:15 – 14:00  The Cahallenge part 3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Lecture 3</dc:title>
  <dc:creator>Tom</dc:creator>
  <cp:lastModifiedBy>toms</cp:lastModifiedBy>
  <cp:revision>134</cp:revision>
  <dcterms:created xsi:type="dcterms:W3CDTF">2019-09-16T09:10:35Z</dcterms:created>
  <dcterms:modified xsi:type="dcterms:W3CDTF">2019-11-29T11:29:12Z</dcterms:modified>
</cp:coreProperties>
</file>