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102" y="-5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EDC5A5AF-D9E8-4DD6-999F-A60663D43858}" type="datetimeFigureOut">
              <a:rPr lang="da-DK" smtClean="0"/>
              <a:t>18-11-2020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EDC5A5AF-D9E8-4DD6-999F-A60663D43858}" type="datetimeFigureOut">
              <a:rPr lang="da-DK" smtClean="0"/>
              <a:t>18-11-2020</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EDC5A5AF-D9E8-4DD6-999F-A60663D43858}" type="datetimeFigureOut">
              <a:rPr lang="da-DK" smtClean="0"/>
              <a:t>18-11-2020</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EDC5A5AF-D9E8-4DD6-999F-A60663D43858}" type="datetimeFigureOut">
              <a:rPr lang="da-DK" smtClean="0"/>
              <a:t>18-11-2020</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EDC5A5AF-D9E8-4DD6-999F-A60663D43858}" type="datetimeFigureOut">
              <a:rPr lang="da-DK" smtClean="0"/>
              <a:t>18-11-2020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EDC5A5AF-D9E8-4DD6-999F-A60663D43858}" type="datetimeFigureOut">
              <a:rPr lang="da-DK" smtClean="0"/>
              <a:t>18-11-2020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5A5AF-D9E8-4DD6-999F-A60663D43858}" type="datetimeFigureOut">
              <a:rPr lang="da-DK" smtClean="0"/>
              <a:t>18-11-2020</a:t>
            </a:fld>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94411-2297-4BD0-B197-35E3682289EC}" type="slidenum">
              <a:rPr lang="da-DK" smtClean="0"/>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Z-A6G0WVI9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iskit.org/textbook/ch-machine-learning/machine-learning-qiskit-pytorch.html#quantumlayer" TargetMode="External"/><Relationship Id="rId2" Type="http://schemas.openxmlformats.org/officeDocument/2006/relationships/hyperlink" Target="https://youtu.be/aircAruvnK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rtificial_neural_network#Connections_and_weigh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irected_acyclic_graph" TargetMode="External"/><Relationship Id="rId2" Type="http://schemas.openxmlformats.org/officeDocument/2006/relationships/hyperlink" Target="https://en.wikipedia.org/wiki/Feedforward_neural_networ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ctivation_functi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06935" y="260648"/>
            <a:ext cx="7772400" cy="720080"/>
          </a:xfrm>
        </p:spPr>
        <p:txBody>
          <a:bodyPr>
            <a:normAutofit fontScale="90000"/>
          </a:bodyPr>
          <a:lstStyle/>
          <a:p>
            <a:r>
              <a:rPr lang="da-DK" dirty="0" smtClean="0">
                <a:solidFill>
                  <a:srgbClr val="FFC000"/>
                </a:solidFill>
              </a:rPr>
              <a:t>Qiskit and QML – 19th </a:t>
            </a:r>
            <a:r>
              <a:rPr lang="da-DK" dirty="0" err="1" smtClean="0">
                <a:solidFill>
                  <a:srgbClr val="FFC000"/>
                </a:solidFill>
              </a:rPr>
              <a:t>Nov</a:t>
            </a:r>
            <a:r>
              <a:rPr lang="da-DK" dirty="0" smtClean="0">
                <a:solidFill>
                  <a:srgbClr val="FFC000"/>
                </a:solidFill>
              </a:rPr>
              <a:t> 2020</a:t>
            </a:r>
            <a:endParaRPr lang="da-DK" dirty="0">
              <a:solidFill>
                <a:srgbClr val="FFC000"/>
              </a:solidFill>
            </a:endParaRPr>
          </a:p>
        </p:txBody>
      </p:sp>
      <p:sp>
        <p:nvSpPr>
          <p:cNvPr id="3" name="Undertitel 2"/>
          <p:cNvSpPr>
            <a:spLocks noGrp="1"/>
          </p:cNvSpPr>
          <p:nvPr>
            <p:ph type="subTitle" idx="1"/>
          </p:nvPr>
        </p:nvSpPr>
        <p:spPr>
          <a:xfrm>
            <a:off x="1251499" y="5517232"/>
            <a:ext cx="6400800" cy="1080120"/>
          </a:xfrm>
        </p:spPr>
        <p:txBody>
          <a:bodyPr/>
          <a:lstStyle/>
          <a:p>
            <a:r>
              <a:rPr lang="en-US" dirty="0">
                <a:solidFill>
                  <a:srgbClr val="00B050"/>
                </a:solidFill>
              </a:rPr>
              <a:t>Learn Quantum Computation using Qiskit</a:t>
            </a:r>
            <a:endParaRPr lang="da-DK" dirty="0">
              <a:solidFill>
                <a:srgbClr val="00B05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348880"/>
            <a:ext cx="6624736"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71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Starting</a:t>
            </a:r>
            <a:r>
              <a:rPr lang="da-DK" dirty="0" smtClean="0"/>
              <a:t> the Qiskit/mybinder.org</a:t>
            </a:r>
            <a:endParaRPr lang="da-DK" dirty="0"/>
          </a:p>
        </p:txBody>
      </p:sp>
      <p:sp>
        <p:nvSpPr>
          <p:cNvPr id="3" name="Pladsholder til indhold 2"/>
          <p:cNvSpPr>
            <a:spLocks noGrp="1"/>
          </p:cNvSpPr>
          <p:nvPr>
            <p:ph idx="1"/>
          </p:nvPr>
        </p:nvSpPr>
        <p:spPr/>
        <p:txBody>
          <a:bodyPr/>
          <a:lstStyle/>
          <a:p>
            <a:r>
              <a:rPr lang="da-DK" dirty="0"/>
              <a:t>https://mybinder.org/v2/gh/Qiskit/qiskit-tutorial/master?filepath=index.ipynb</a:t>
            </a:r>
          </a:p>
        </p:txBody>
      </p:sp>
    </p:spTree>
    <p:extLst>
      <p:ext uri="{BB962C8B-B14F-4D97-AF65-F5344CB8AC3E}">
        <p14:creationId xmlns:p14="http://schemas.microsoft.com/office/powerpoint/2010/main" val="319557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smtClean="0"/>
              <a:t>Qiskit and VQE</a:t>
            </a:r>
            <a:br>
              <a:rPr lang="da-DK" dirty="0" smtClean="0"/>
            </a:br>
            <a:r>
              <a:rPr lang="da-DK" dirty="0" err="1" smtClean="0"/>
              <a:t>Variational</a:t>
            </a:r>
            <a:r>
              <a:rPr lang="da-DK" dirty="0" smtClean="0"/>
              <a:t> Quantum </a:t>
            </a:r>
            <a:r>
              <a:rPr lang="da-DK" dirty="0" err="1" smtClean="0"/>
              <a:t>Eigensolver</a:t>
            </a:r>
            <a:endParaRPr lang="da-DK" dirty="0"/>
          </a:p>
        </p:txBody>
      </p:sp>
      <p:sp>
        <p:nvSpPr>
          <p:cNvPr id="3" name="Pladsholder til indhold 2"/>
          <p:cNvSpPr>
            <a:spLocks noGrp="1"/>
          </p:cNvSpPr>
          <p:nvPr>
            <p:ph idx="1"/>
          </p:nvPr>
        </p:nvSpPr>
        <p:spPr/>
        <p:txBody>
          <a:bodyPr/>
          <a:lstStyle/>
          <a:p>
            <a:r>
              <a:rPr lang="da-DK" dirty="0">
                <a:hlinkClick r:id="rId2"/>
              </a:rPr>
              <a:t>https://</a:t>
            </a:r>
            <a:r>
              <a:rPr lang="da-DK" dirty="0" smtClean="0">
                <a:hlinkClick r:id="rId2"/>
              </a:rPr>
              <a:t>www.youtube.com/watch?v=Z-A6G0WVI9w</a:t>
            </a:r>
            <a:endParaRPr lang="da-DK" dirty="0" smtClean="0"/>
          </a:p>
          <a:p>
            <a:endParaRPr lang="da-DK" dirty="0"/>
          </a:p>
        </p:txBody>
      </p:sp>
    </p:spTree>
    <p:extLst>
      <p:ext uri="{BB962C8B-B14F-4D97-AF65-F5344CB8AC3E}">
        <p14:creationId xmlns:p14="http://schemas.microsoft.com/office/powerpoint/2010/main" val="293099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accent6"/>
                </a:solidFill>
              </a:rPr>
              <a:t>Agenda</a:t>
            </a:r>
            <a:endParaRPr lang="da-DK" dirty="0">
              <a:solidFill>
                <a:schemeClr val="accent6"/>
              </a:solidFill>
            </a:endParaRPr>
          </a:p>
        </p:txBody>
      </p:sp>
      <p:sp>
        <p:nvSpPr>
          <p:cNvPr id="3" name="Pladsholder til indhold 2"/>
          <p:cNvSpPr>
            <a:spLocks noGrp="1"/>
          </p:cNvSpPr>
          <p:nvPr>
            <p:ph idx="1"/>
          </p:nvPr>
        </p:nvSpPr>
        <p:spPr/>
        <p:txBody>
          <a:bodyPr>
            <a:normAutofit lnSpcReduction="10000"/>
          </a:bodyPr>
          <a:lstStyle/>
          <a:p>
            <a:r>
              <a:rPr lang="da-DK" dirty="0" smtClean="0">
                <a:solidFill>
                  <a:srgbClr val="00B050"/>
                </a:solidFill>
              </a:rPr>
              <a:t>8:15-9:00 	</a:t>
            </a:r>
            <a:r>
              <a:rPr lang="da-DK" dirty="0" err="1" smtClean="0">
                <a:solidFill>
                  <a:srgbClr val="00B050"/>
                </a:solidFill>
              </a:rPr>
              <a:t>Exam</a:t>
            </a:r>
            <a:r>
              <a:rPr lang="da-DK" dirty="0" smtClean="0">
                <a:solidFill>
                  <a:srgbClr val="00B050"/>
                </a:solidFill>
              </a:rPr>
              <a:t> </a:t>
            </a:r>
            <a:r>
              <a:rPr lang="da-DK" dirty="0">
                <a:solidFill>
                  <a:srgbClr val="00B050"/>
                </a:solidFill>
              </a:rPr>
              <a:t>– multiple choice </a:t>
            </a:r>
            <a:r>
              <a:rPr lang="da-DK" dirty="0" err="1" smtClean="0">
                <a:solidFill>
                  <a:srgbClr val="00B050"/>
                </a:solidFill>
              </a:rPr>
              <a:t>questions</a:t>
            </a:r>
            <a:endParaRPr lang="da-DK" dirty="0" smtClean="0">
              <a:solidFill>
                <a:srgbClr val="00B050"/>
              </a:solidFill>
            </a:endParaRPr>
          </a:p>
          <a:p>
            <a:r>
              <a:rPr lang="da-DK" dirty="0" smtClean="0">
                <a:solidFill>
                  <a:srgbClr val="00B050"/>
                </a:solidFill>
              </a:rPr>
              <a:t>9:00-9:15	 	Break</a:t>
            </a:r>
          </a:p>
          <a:p>
            <a:r>
              <a:rPr lang="da-DK" dirty="0" smtClean="0">
                <a:solidFill>
                  <a:srgbClr val="00B050"/>
                </a:solidFill>
              </a:rPr>
              <a:t>9:15-10:00 	5 pages reports</a:t>
            </a:r>
          </a:p>
          <a:p>
            <a:r>
              <a:rPr lang="da-DK" dirty="0" smtClean="0">
                <a:solidFill>
                  <a:srgbClr val="00B050"/>
                </a:solidFill>
              </a:rPr>
              <a:t>10:00-10:15 	Break</a:t>
            </a:r>
          </a:p>
          <a:p>
            <a:r>
              <a:rPr lang="da-DK" dirty="0" smtClean="0">
                <a:solidFill>
                  <a:srgbClr val="00B050"/>
                </a:solidFill>
              </a:rPr>
              <a:t>10:15-11:00 	</a:t>
            </a:r>
            <a:r>
              <a:rPr lang="da-DK" dirty="0" err="1" smtClean="0">
                <a:solidFill>
                  <a:srgbClr val="00B050"/>
                </a:solidFill>
              </a:rPr>
              <a:t>Exam</a:t>
            </a:r>
            <a:r>
              <a:rPr lang="da-DK" dirty="0" smtClean="0">
                <a:solidFill>
                  <a:srgbClr val="00B050"/>
                </a:solidFill>
              </a:rPr>
              <a:t> – the rest</a:t>
            </a:r>
          </a:p>
          <a:p>
            <a:r>
              <a:rPr lang="da-DK" dirty="0" smtClean="0">
                <a:solidFill>
                  <a:srgbClr val="00B050"/>
                </a:solidFill>
              </a:rPr>
              <a:t>11:00-11:05 	Break</a:t>
            </a:r>
          </a:p>
          <a:p>
            <a:r>
              <a:rPr lang="da-DK" dirty="0" smtClean="0">
                <a:solidFill>
                  <a:srgbClr val="00B050"/>
                </a:solidFill>
              </a:rPr>
              <a:t>11:05-11:30 	Quantum Key Distribution </a:t>
            </a:r>
            <a:r>
              <a:rPr lang="da-DK" smtClean="0">
                <a:solidFill>
                  <a:srgbClr val="00B050"/>
                </a:solidFill>
              </a:rPr>
              <a:t>BB84 </a:t>
            </a:r>
            <a:endParaRPr lang="da-DK" dirty="0" smtClean="0">
              <a:solidFill>
                <a:srgbClr val="00B050"/>
              </a:solidFill>
            </a:endParaRPr>
          </a:p>
          <a:p>
            <a:endParaRPr lang="da-DK" dirty="0"/>
          </a:p>
        </p:txBody>
      </p:sp>
    </p:spTree>
    <p:extLst>
      <p:ext uri="{BB962C8B-B14F-4D97-AF65-F5344CB8AC3E}">
        <p14:creationId xmlns:p14="http://schemas.microsoft.com/office/powerpoint/2010/main" val="379891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b="1" dirty="0">
                <a:solidFill>
                  <a:schemeClr val="accent6"/>
                </a:solidFill>
              </a:rPr>
              <a:t>1.1 </a:t>
            </a:r>
            <a:r>
              <a:rPr lang="da-DK" b="1" dirty="0" err="1">
                <a:solidFill>
                  <a:schemeClr val="accent6"/>
                </a:solidFill>
              </a:rPr>
              <a:t>Preliminaries</a:t>
            </a:r>
            <a:r>
              <a:rPr lang="da-DK" b="1" dirty="0">
                <a:solidFill>
                  <a:schemeClr val="accent6"/>
                </a:solidFill>
              </a:rPr>
              <a:t> </a:t>
            </a:r>
            <a:endParaRPr lang="da-DK" dirty="0">
              <a:solidFill>
                <a:schemeClr val="accent6"/>
              </a:solidFill>
            </a:endParaRPr>
          </a:p>
        </p:txBody>
      </p:sp>
      <p:sp>
        <p:nvSpPr>
          <p:cNvPr id="3" name="Pladsholder til indhold 2"/>
          <p:cNvSpPr>
            <a:spLocks noGrp="1"/>
          </p:cNvSpPr>
          <p:nvPr>
            <p:ph idx="1"/>
          </p:nvPr>
        </p:nvSpPr>
        <p:spPr/>
        <p:txBody>
          <a:bodyPr>
            <a:normAutofit lnSpcReduction="10000"/>
          </a:bodyPr>
          <a:lstStyle/>
          <a:p>
            <a:r>
              <a:rPr lang="en-US" dirty="0"/>
              <a:t>The background presented here on classical neural networks is included to establish relevant ideas and shared terminology; however, it is still extremely high-level. </a:t>
            </a:r>
            <a:r>
              <a:rPr lang="en-US" b="1" dirty="0"/>
              <a:t>If you'd like to dive one step deeper into classical neural networks, see the well made video series by </a:t>
            </a:r>
            <a:r>
              <a:rPr lang="en-US" b="1" dirty="0" err="1"/>
              <a:t>youtuber</a:t>
            </a:r>
            <a:r>
              <a:rPr lang="en-US" dirty="0"/>
              <a:t> </a:t>
            </a:r>
            <a:r>
              <a:rPr lang="en-US" dirty="0">
                <a:hlinkClick r:id="rId2"/>
              </a:rPr>
              <a:t>3Blue1Brown</a:t>
            </a:r>
            <a:r>
              <a:rPr lang="en-US" dirty="0"/>
              <a:t>. Alternatively, if you are already familiar with classical networks, you can </a:t>
            </a:r>
            <a:r>
              <a:rPr lang="en-US" dirty="0">
                <a:hlinkClick r:id="rId3"/>
              </a:rPr>
              <a:t>skip to the next section</a:t>
            </a:r>
            <a:r>
              <a:rPr lang="en-US" dirty="0"/>
              <a:t>.</a:t>
            </a:r>
            <a:endParaRPr lang="da-DK" dirty="0"/>
          </a:p>
        </p:txBody>
      </p:sp>
    </p:spTree>
    <p:extLst>
      <p:ext uri="{BB962C8B-B14F-4D97-AF65-F5344CB8AC3E}">
        <p14:creationId xmlns:p14="http://schemas.microsoft.com/office/powerpoint/2010/main" val="311409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solidFill>
                  <a:schemeClr val="accent6"/>
                </a:solidFill>
              </a:rPr>
              <a:t>Neurons and </a:t>
            </a:r>
            <a:r>
              <a:rPr lang="da-DK" b="1" dirty="0" err="1">
                <a:solidFill>
                  <a:schemeClr val="accent6"/>
                </a:solidFill>
              </a:rPr>
              <a:t>Weights</a:t>
            </a:r>
            <a:endParaRPr lang="da-DK" dirty="0">
              <a:solidFill>
                <a:schemeClr val="accent6"/>
              </a:solidFill>
            </a:endParaRPr>
          </a:p>
        </p:txBody>
      </p:sp>
      <p:sp>
        <p:nvSpPr>
          <p:cNvPr id="3" name="Pladsholder til indhold 2"/>
          <p:cNvSpPr>
            <a:spLocks noGrp="1"/>
          </p:cNvSpPr>
          <p:nvPr>
            <p:ph idx="1"/>
          </p:nvPr>
        </p:nvSpPr>
        <p:spPr/>
        <p:txBody>
          <a:bodyPr>
            <a:normAutofit/>
          </a:bodyPr>
          <a:lstStyle/>
          <a:p>
            <a:r>
              <a:rPr lang="en-US" dirty="0"/>
              <a:t>A neural network is ultimately just an elaborate function that is built by composing smaller building blocks called neurons. A </a:t>
            </a:r>
            <a:r>
              <a:rPr lang="en-US" b="1" i="1" dirty="0"/>
              <a:t>neuron</a:t>
            </a:r>
            <a:r>
              <a:rPr lang="en-US" dirty="0"/>
              <a:t> is typically a simple, easy-to-compute, and nonlinear function that maps one or more inputs to a single real number. The single output of a neuron is typically copied and fed as input into other neurons. </a:t>
            </a:r>
            <a:endParaRPr lang="da-DK" dirty="0"/>
          </a:p>
        </p:txBody>
      </p:sp>
    </p:spTree>
    <p:extLst>
      <p:ext uri="{BB962C8B-B14F-4D97-AF65-F5344CB8AC3E}">
        <p14:creationId xmlns:p14="http://schemas.microsoft.com/office/powerpoint/2010/main" val="284611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solidFill>
                  <a:schemeClr val="accent6"/>
                </a:solidFill>
              </a:rPr>
              <a:t>Neurons and </a:t>
            </a:r>
            <a:r>
              <a:rPr lang="da-DK" b="1" dirty="0" err="1" smtClean="0">
                <a:solidFill>
                  <a:schemeClr val="accent6"/>
                </a:solidFill>
              </a:rPr>
              <a:t>Weights</a:t>
            </a:r>
            <a:r>
              <a:rPr lang="da-DK" b="1" dirty="0" smtClean="0">
                <a:solidFill>
                  <a:schemeClr val="accent6"/>
                </a:solidFill>
              </a:rPr>
              <a:t> – </a:t>
            </a:r>
            <a:r>
              <a:rPr lang="da-DK" b="1" dirty="0" err="1" smtClean="0">
                <a:solidFill>
                  <a:schemeClr val="accent6"/>
                </a:solidFill>
              </a:rPr>
              <a:t>cont’d</a:t>
            </a:r>
            <a:endParaRPr lang="da-DK" dirty="0">
              <a:solidFill>
                <a:schemeClr val="accent6"/>
              </a:solidFill>
            </a:endParaRPr>
          </a:p>
        </p:txBody>
      </p:sp>
      <p:sp>
        <p:nvSpPr>
          <p:cNvPr id="3" name="Pladsholder til indhold 2"/>
          <p:cNvSpPr>
            <a:spLocks noGrp="1"/>
          </p:cNvSpPr>
          <p:nvPr>
            <p:ph idx="1"/>
          </p:nvPr>
        </p:nvSpPr>
        <p:spPr/>
        <p:txBody>
          <a:bodyPr>
            <a:normAutofit fontScale="85000" lnSpcReduction="10000"/>
          </a:bodyPr>
          <a:lstStyle/>
          <a:p>
            <a:r>
              <a:rPr lang="en-US" dirty="0" smtClean="0"/>
              <a:t>Graphically</a:t>
            </a:r>
            <a:r>
              <a:rPr lang="en-US" dirty="0"/>
              <a:t>, we represent neurons as nodes in a graph and we draw directed edges between nodes to indicate how the output of one neuron will be used as input to other neurons. It's also important to note that each edge in our graph is often associated with a scalar-value called a </a:t>
            </a:r>
            <a:r>
              <a:rPr lang="en-US" b="1" i="1" dirty="0">
                <a:hlinkClick r:id="rId2"/>
              </a:rPr>
              <a:t>weight</a:t>
            </a:r>
            <a:r>
              <a:rPr lang="en-US" dirty="0"/>
              <a:t>. The idea here is that each of the inputs to a neuron will be multiplied by a different scalar before being collected and processed into a single value. The objective when training a neural network consists primarily of choosing our weights such that the network behaves in a particular way.</a:t>
            </a:r>
            <a:endParaRPr lang="da-DK" dirty="0"/>
          </a:p>
        </p:txBody>
      </p:sp>
    </p:spTree>
    <p:extLst>
      <p:ext uri="{BB962C8B-B14F-4D97-AF65-F5344CB8AC3E}">
        <p14:creationId xmlns:p14="http://schemas.microsoft.com/office/powerpoint/2010/main" val="8638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err="1">
                <a:solidFill>
                  <a:schemeClr val="accent6"/>
                </a:solidFill>
              </a:rPr>
              <a:t>Feed</a:t>
            </a:r>
            <a:r>
              <a:rPr lang="da-DK" b="1" dirty="0">
                <a:solidFill>
                  <a:schemeClr val="accent6"/>
                </a:solidFill>
              </a:rPr>
              <a:t> Forward Neural Networks</a:t>
            </a:r>
            <a:endParaRPr lang="da-DK" dirty="0">
              <a:solidFill>
                <a:schemeClr val="accent6"/>
              </a:solidFill>
            </a:endParaRPr>
          </a:p>
        </p:txBody>
      </p:sp>
      <p:sp>
        <p:nvSpPr>
          <p:cNvPr id="3" name="Pladsholder til indhold 2"/>
          <p:cNvSpPr>
            <a:spLocks noGrp="1"/>
          </p:cNvSpPr>
          <p:nvPr>
            <p:ph idx="1"/>
          </p:nvPr>
        </p:nvSpPr>
        <p:spPr/>
        <p:txBody>
          <a:bodyPr>
            <a:normAutofit fontScale="92500" lnSpcReduction="20000"/>
          </a:bodyPr>
          <a:lstStyle/>
          <a:p>
            <a:r>
              <a:rPr lang="en-US" dirty="0"/>
              <a:t>It is also worth noting that the particular type of neural network we will concern ourselves with is called a </a:t>
            </a:r>
            <a:r>
              <a:rPr lang="en-US" b="1" dirty="0">
                <a:hlinkClick r:id="rId2"/>
              </a:rPr>
              <a:t>feed-forward neural network (FFNN)</a:t>
            </a:r>
            <a:r>
              <a:rPr lang="en-US" dirty="0"/>
              <a:t>. This means that as data flows through our neural network, it will never return to a neuron it has already visited. Equivalently, you could say that the graph which describes our neural network is a </a:t>
            </a:r>
            <a:r>
              <a:rPr lang="en-US" b="1" dirty="0">
                <a:hlinkClick r:id="rId3"/>
              </a:rPr>
              <a:t>directed acyclic graph (DAG)</a:t>
            </a:r>
            <a:r>
              <a:rPr lang="en-US" dirty="0"/>
              <a:t>. Furthermore, we will stipulate that neurons within the same layer of our neural network will not have edges between them.</a:t>
            </a:r>
            <a:endParaRPr lang="da-DK" dirty="0"/>
          </a:p>
        </p:txBody>
      </p:sp>
    </p:spTree>
    <p:extLst>
      <p:ext uri="{BB962C8B-B14F-4D97-AF65-F5344CB8AC3E}">
        <p14:creationId xmlns:p14="http://schemas.microsoft.com/office/powerpoint/2010/main" val="198573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solidFill>
                  <a:schemeClr val="accent6"/>
                </a:solidFill>
              </a:rPr>
              <a:t>IO </a:t>
            </a:r>
            <a:r>
              <a:rPr lang="da-DK" b="1" dirty="0" err="1">
                <a:solidFill>
                  <a:schemeClr val="accent6"/>
                </a:solidFill>
              </a:rPr>
              <a:t>Structure</a:t>
            </a:r>
            <a:r>
              <a:rPr lang="da-DK" b="1" dirty="0">
                <a:solidFill>
                  <a:schemeClr val="accent6"/>
                </a:solidFill>
              </a:rPr>
              <a:t> of </a:t>
            </a:r>
            <a:r>
              <a:rPr lang="da-DK" b="1" dirty="0" err="1">
                <a:solidFill>
                  <a:schemeClr val="accent6"/>
                </a:solidFill>
              </a:rPr>
              <a:t>Layers</a:t>
            </a:r>
            <a:endParaRPr lang="da-DK" dirty="0">
              <a:solidFill>
                <a:schemeClr val="accent6"/>
              </a:solidFill>
            </a:endParaRPr>
          </a:p>
        </p:txBody>
      </p:sp>
      <p:sp>
        <p:nvSpPr>
          <p:cNvPr id="3" name="Pladsholder til indhold 2"/>
          <p:cNvSpPr>
            <a:spLocks noGrp="1"/>
          </p:cNvSpPr>
          <p:nvPr>
            <p:ph idx="1"/>
          </p:nvPr>
        </p:nvSpPr>
        <p:spPr/>
        <p:txBody>
          <a:bodyPr>
            <a:normAutofit fontScale="92500" lnSpcReduction="20000"/>
          </a:bodyPr>
          <a:lstStyle/>
          <a:p>
            <a:r>
              <a:rPr lang="en-US" dirty="0"/>
              <a:t>The input to a neural network is a classical (real-valued) vector. Each component of the input vector is multiplied by a different weight and fed into a layer of neurons according to the graph structure of the network. After each neuron in the layer has been evaluated, the results are collected into a new vector where the </a:t>
            </a:r>
            <a:r>
              <a:rPr lang="en-US" dirty="0" err="1"/>
              <a:t>i'th</a:t>
            </a:r>
            <a:r>
              <a:rPr lang="en-US" dirty="0"/>
              <a:t> component records the output of the </a:t>
            </a:r>
            <a:r>
              <a:rPr lang="en-US" dirty="0" err="1"/>
              <a:t>i'th</a:t>
            </a:r>
            <a:r>
              <a:rPr lang="en-US" dirty="0"/>
              <a:t> neuron. This new vector can then be treated as an input for a new layer, and so on. We will use the standard term </a:t>
            </a:r>
            <a:r>
              <a:rPr lang="en-US" b="1" i="1" dirty="0"/>
              <a:t>hidden layer</a:t>
            </a:r>
            <a:r>
              <a:rPr lang="en-US" dirty="0"/>
              <a:t> to describe all but the first and last layers of our network.</a:t>
            </a:r>
            <a:endParaRPr lang="da-DK" dirty="0"/>
          </a:p>
        </p:txBody>
      </p:sp>
    </p:spTree>
    <p:extLst>
      <p:ext uri="{BB962C8B-B14F-4D97-AF65-F5344CB8AC3E}">
        <p14:creationId xmlns:p14="http://schemas.microsoft.com/office/powerpoint/2010/main" val="39622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b="1" dirty="0">
                <a:solidFill>
                  <a:schemeClr val="accent6"/>
                </a:solidFill>
              </a:rPr>
              <a:t>2. So How Does Quantum Enter the Picture?</a:t>
            </a:r>
            <a:br>
              <a:rPr lang="en-US" b="1" dirty="0">
                <a:solidFill>
                  <a:schemeClr val="accent6"/>
                </a:solidFill>
              </a:rPr>
            </a:br>
            <a:endParaRPr lang="da-DK" dirty="0">
              <a:solidFill>
                <a:schemeClr val="accent6"/>
              </a:solidFill>
            </a:endParaRPr>
          </a:p>
        </p:txBody>
      </p:sp>
      <p:sp>
        <p:nvSpPr>
          <p:cNvPr id="3" name="Pladsholder til indhold 2"/>
          <p:cNvSpPr>
            <a:spLocks noGrp="1"/>
          </p:cNvSpPr>
          <p:nvPr>
            <p:ph idx="1"/>
          </p:nvPr>
        </p:nvSpPr>
        <p:spPr/>
        <p:txBody>
          <a:bodyPr>
            <a:normAutofit fontScale="85000" lnSpcReduction="10000"/>
          </a:bodyPr>
          <a:lstStyle/>
          <a:p>
            <a:r>
              <a:rPr lang="en-US" dirty="0"/>
              <a:t>To create a quantum-classical neural network, one can implement a hidden layer for our neural network using a parameterized quantum circuit. By "parameterized quantum circuit", we mean a quantum circuit where the rotation angles for each gate are specified by the components of a classical input vector. The outputs from our neural network's previous layer will be collected and used as the inputs for our parameterized circuit. The measurement statistics of our quantum circuit can then be collected and used as inputs for the following layer. A simple example is depicted below:</a:t>
            </a:r>
            <a:endParaRPr lang="da-DK" dirty="0"/>
          </a:p>
        </p:txBody>
      </p:sp>
    </p:spTree>
    <p:extLst>
      <p:ext uri="{BB962C8B-B14F-4D97-AF65-F5344CB8AC3E}">
        <p14:creationId xmlns:p14="http://schemas.microsoft.com/office/powerpoint/2010/main" val="295953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b="1" dirty="0">
                <a:solidFill>
                  <a:schemeClr val="accent6"/>
                </a:solidFill>
              </a:rPr>
              <a:t>2. So How Does Quantum Enter the Picture?</a:t>
            </a:r>
            <a:br>
              <a:rPr lang="en-US" b="1" dirty="0">
                <a:solidFill>
                  <a:schemeClr val="accent6"/>
                </a:solidFill>
              </a:rPr>
            </a:br>
            <a:endParaRPr lang="da-DK" dirty="0">
              <a:solidFill>
                <a:schemeClr val="accent6"/>
              </a:solidFill>
            </a:endParaRP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52736"/>
            <a:ext cx="5356690" cy="387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kstboks 5"/>
          <p:cNvSpPr txBox="1"/>
          <p:nvPr/>
        </p:nvSpPr>
        <p:spPr>
          <a:xfrm>
            <a:off x="899592" y="5013176"/>
            <a:ext cx="7560840" cy="1323439"/>
          </a:xfrm>
          <a:prstGeom prst="rect">
            <a:avLst/>
          </a:prstGeom>
          <a:noFill/>
        </p:spPr>
        <p:txBody>
          <a:bodyPr wrap="square" rtlCol="0">
            <a:spAutoFit/>
          </a:bodyPr>
          <a:lstStyle/>
          <a:p>
            <a:r>
              <a:rPr lang="en-US" sz="2000" dirty="0"/>
              <a:t>Here, </a:t>
            </a:r>
            <a:r>
              <a:rPr lang="en-US" sz="2000" dirty="0" err="1"/>
              <a:t>σσ</a:t>
            </a:r>
            <a:r>
              <a:rPr lang="en-US" sz="2000" dirty="0"/>
              <a:t> is a </a:t>
            </a:r>
            <a:r>
              <a:rPr lang="en-US" sz="2000" dirty="0">
                <a:hlinkClick r:id="rId3"/>
              </a:rPr>
              <a:t>nonlinear function</a:t>
            </a:r>
            <a:r>
              <a:rPr lang="en-US" sz="2000" dirty="0"/>
              <a:t> and </a:t>
            </a:r>
            <a:r>
              <a:rPr lang="en-US" sz="2000" dirty="0" err="1"/>
              <a:t>hihi</a:t>
            </a:r>
            <a:r>
              <a:rPr lang="en-US" sz="2000" dirty="0"/>
              <a:t> is the value of neuron ii at each hidden layer. R(hi)R(hi) represents any rotation gate about an angle equal to </a:t>
            </a:r>
            <a:r>
              <a:rPr lang="en-US" sz="2000" dirty="0" err="1"/>
              <a:t>hihi</a:t>
            </a:r>
            <a:r>
              <a:rPr lang="en-US" sz="2000" dirty="0"/>
              <a:t> and </a:t>
            </a:r>
            <a:r>
              <a:rPr lang="en-US" sz="2000" dirty="0" err="1"/>
              <a:t>yy</a:t>
            </a:r>
            <a:r>
              <a:rPr lang="en-US" sz="2000" dirty="0"/>
              <a:t> is the final prediction value generated from the hybrid network.</a:t>
            </a:r>
            <a:endParaRPr lang="da-DK" sz="2000" dirty="0"/>
          </a:p>
        </p:txBody>
      </p:sp>
    </p:spTree>
    <p:extLst>
      <p:ext uri="{BB962C8B-B14F-4D97-AF65-F5344CB8AC3E}">
        <p14:creationId xmlns:p14="http://schemas.microsoft.com/office/powerpoint/2010/main" val="2326429386"/>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383</Words>
  <Application>Microsoft Office PowerPoint</Application>
  <PresentationFormat>Skærmshow (4:3)</PresentationFormat>
  <Paragraphs>28</Paragraphs>
  <Slides>11</Slides>
  <Notes>0</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Kontortema</vt:lpstr>
      <vt:lpstr>Qiskit and QML – 19th Nov 2020</vt:lpstr>
      <vt:lpstr>Agenda</vt:lpstr>
      <vt:lpstr>1.1 Preliminaries </vt:lpstr>
      <vt:lpstr>Neurons and Weights</vt:lpstr>
      <vt:lpstr>Neurons and Weights – cont’d</vt:lpstr>
      <vt:lpstr>Feed Forward Neural Networks</vt:lpstr>
      <vt:lpstr>IO Structure of Layers</vt:lpstr>
      <vt:lpstr>2. So How Does Quantum Enter the Picture? </vt:lpstr>
      <vt:lpstr>2. So How Does Quantum Enter the Picture? </vt:lpstr>
      <vt:lpstr>Starting the Qiskit/mybinder.org</vt:lpstr>
      <vt:lpstr>Qiskit and VQE Variational Quantum Eigensolver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Qiskit and QML – 19th Nov 2020</dc:title>
  <dc:creator>Tom</dc:creator>
  <cp:lastModifiedBy>toms</cp:lastModifiedBy>
  <cp:revision>10</cp:revision>
  <dcterms:created xsi:type="dcterms:W3CDTF">2020-11-18T18:31:51Z</dcterms:created>
  <dcterms:modified xsi:type="dcterms:W3CDTF">2020-11-18T21:17:51Z</dcterms:modified>
</cp:coreProperties>
</file>