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102" y="-5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73962-D81D-4DDA-92EF-04E782E9EFA7}" type="datetimeFigureOut">
              <a:rPr lang="da-DK" smtClean="0"/>
              <a:t>19-11-2020</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523F2-C6F7-462A-9D06-F278E6F8C6FC}" type="slidenum">
              <a:rPr lang="da-DK" smtClean="0"/>
              <a:t>‹nr.›</a:t>
            </a:fld>
            <a:endParaRPr lang="da-DK"/>
          </a:p>
        </p:txBody>
      </p:sp>
    </p:spTree>
    <p:extLst>
      <p:ext uri="{BB962C8B-B14F-4D97-AF65-F5344CB8AC3E}">
        <p14:creationId xmlns:p14="http://schemas.microsoft.com/office/powerpoint/2010/main" val="317509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AE6A06-2A6A-4FC0-8CFA-F82B871E855F}" type="slidenum">
              <a:rPr lang="zh-TW" altLang="en-US"/>
              <a:pPr/>
              <a:t>18</a:t>
            </a:fld>
            <a:endParaRPr lang="en-US" altLang="zh-TW"/>
          </a:p>
        </p:txBody>
      </p:sp>
      <p:sp>
        <p:nvSpPr>
          <p:cNvPr id="397314" name="Rectangle 2"/>
          <p:cNvSpPr>
            <a:spLocks noGrp="1" noRot="1" noChangeAspect="1" noChangeArrowheads="1" noTextEdit="1"/>
          </p:cNvSpPr>
          <p:nvPr>
            <p:ph type="sldImg"/>
          </p:nvPr>
        </p:nvSpPr>
        <p:spPr>
          <a:xfrm>
            <a:off x="1143000" y="685800"/>
            <a:ext cx="4572000" cy="3429000"/>
          </a:xfrm>
          <a:ln/>
        </p:spPr>
      </p:sp>
      <p:sp>
        <p:nvSpPr>
          <p:cNvPr id="397315" name="Rectangle 3"/>
          <p:cNvSpPr>
            <a:spLocks noGrp="1" noChangeArrowheads="1"/>
          </p:cNvSpPr>
          <p:nvPr>
            <p:ph type="body" idx="1"/>
          </p:nvPr>
        </p:nvSpPr>
        <p:spPr/>
        <p:txBody>
          <a:bodyPr/>
          <a:lstStyle/>
          <a:p>
            <a:r>
              <a:rPr lang="en-US" altLang="da-DK"/>
              <a:t>Quick/skip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el, tekst og indholdsobjekt">
    <p:spTree>
      <p:nvGrpSpPr>
        <p:cNvPr id="1" name=""/>
        <p:cNvGrpSpPr/>
        <p:nvPr/>
      </p:nvGrpSpPr>
      <p:grpSpPr>
        <a:xfrm>
          <a:off x="0" y="0"/>
          <a:ext cx="0" cy="0"/>
          <a:chOff x="0" y="0"/>
          <a:chExt cx="0" cy="0"/>
        </a:xfrm>
      </p:grpSpPr>
      <p:sp>
        <p:nvSpPr>
          <p:cNvPr id="2" name="Titel 1"/>
          <p:cNvSpPr>
            <a:spLocks noGrp="1"/>
          </p:cNvSpPr>
          <p:nvPr>
            <p:ph type="title"/>
          </p:nvPr>
        </p:nvSpPr>
        <p:spPr>
          <a:xfrm>
            <a:off x="685800" y="609600"/>
            <a:ext cx="7772400" cy="197856"/>
          </a:xfrm>
        </p:spPr>
        <p:txBody>
          <a:bodyPr/>
          <a:lstStyle/>
          <a:p>
            <a:r>
              <a:rPr lang="da-DK" smtClean="0"/>
              <a:t>Klik for at redigere i master</a:t>
            </a:r>
            <a:endParaRPr lang="da-DK"/>
          </a:p>
        </p:txBody>
      </p:sp>
      <p:sp>
        <p:nvSpPr>
          <p:cNvPr id="3" name="Pladsholder til tekst 2"/>
          <p:cNvSpPr>
            <a:spLocks noGrp="1"/>
          </p:cNvSpPr>
          <p:nvPr>
            <p:ph type="body" sz="half" idx="1"/>
          </p:nvPr>
        </p:nvSpPr>
        <p:spPr>
          <a:xfrm>
            <a:off x="685800" y="1981200"/>
            <a:ext cx="3810000" cy="1368507"/>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981200"/>
            <a:ext cx="3810000" cy="1368507"/>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a:xfrm>
            <a:off x="685800" y="6248400"/>
            <a:ext cx="1905000" cy="296785"/>
          </a:xfrm>
        </p:spPr>
        <p:txBody>
          <a:bodyPr/>
          <a:lstStyle>
            <a:lvl1pPr>
              <a:defRPr/>
            </a:lvl1pPr>
          </a:lstStyle>
          <a:p>
            <a:endParaRPr lang="zh-TW" altLang="en-US"/>
          </a:p>
        </p:txBody>
      </p:sp>
      <p:sp>
        <p:nvSpPr>
          <p:cNvPr id="6" name="Pladsholder til sidefod 5"/>
          <p:cNvSpPr>
            <a:spLocks noGrp="1"/>
          </p:cNvSpPr>
          <p:nvPr>
            <p:ph type="ftr" sz="quarter" idx="11"/>
          </p:nvPr>
        </p:nvSpPr>
        <p:spPr>
          <a:xfrm>
            <a:off x="3124200" y="6248400"/>
            <a:ext cx="2895600" cy="296785"/>
          </a:xfrm>
        </p:spPr>
        <p:txBody>
          <a:bodyPr/>
          <a:lstStyle>
            <a:lvl1pPr>
              <a:defRPr/>
            </a:lvl1pPr>
          </a:lstStyle>
          <a:p>
            <a:endParaRPr lang="en-US" altLang="zh-TW"/>
          </a:p>
        </p:txBody>
      </p:sp>
      <p:sp>
        <p:nvSpPr>
          <p:cNvPr id="7" name="Pladsholder til diasnummer 6"/>
          <p:cNvSpPr>
            <a:spLocks noGrp="1"/>
          </p:cNvSpPr>
          <p:nvPr>
            <p:ph type="sldNum" sz="quarter" idx="12"/>
          </p:nvPr>
        </p:nvSpPr>
        <p:spPr>
          <a:xfrm>
            <a:off x="6553200" y="6248400"/>
            <a:ext cx="1905000" cy="296785"/>
          </a:xfrm>
        </p:spPr>
        <p:txBody>
          <a:bodyPr/>
          <a:lstStyle>
            <a:lvl1pPr>
              <a:defRPr/>
            </a:lvl1pPr>
          </a:lstStyle>
          <a:p>
            <a:fld id="{9977D883-89A6-4AF6-B136-868C5EFB7436}" type="slidenum">
              <a:rPr lang="zh-TW" altLang="en-US"/>
              <a:pPr/>
              <a:t>‹nr.›</a:t>
            </a:fld>
            <a:endParaRPr lang="en-US" altLang="zh-TW"/>
          </a:p>
        </p:txBody>
      </p:sp>
    </p:spTree>
    <p:extLst>
      <p:ext uri="{BB962C8B-B14F-4D97-AF65-F5344CB8AC3E}">
        <p14:creationId xmlns:p14="http://schemas.microsoft.com/office/powerpoint/2010/main" val="247011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EDC5A5AF-D9E8-4DD6-999F-A60663D43858}" type="datetimeFigureOut">
              <a:rPr lang="da-DK" smtClean="0"/>
              <a:t>18-11-2020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EDC5A5AF-D9E8-4DD6-999F-A60663D43858}" type="datetimeFigureOut">
              <a:rPr lang="da-DK" smtClean="0"/>
              <a:t>18-11-2020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EDC5A5AF-D9E8-4DD6-999F-A60663D43858}" type="datetimeFigureOut">
              <a:rPr lang="da-DK" smtClean="0"/>
              <a:t>18-11-2020</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EDC5A5AF-D9E8-4DD6-999F-A60663D43858}" type="datetimeFigureOut">
              <a:rPr lang="da-DK" smtClean="0"/>
              <a:t>18-11-2020</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EDC5A5AF-D9E8-4DD6-999F-A60663D43858}" type="datetimeFigureOut">
              <a:rPr lang="da-DK" smtClean="0"/>
              <a:t>18-11-2020</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EDC5A5AF-D9E8-4DD6-999F-A60663D43858}" type="datetimeFigureOut">
              <a:rPr lang="da-DK" smtClean="0"/>
              <a:t>18-11-2020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EDC5A5AF-D9E8-4DD6-999F-A60663D43858}" type="datetimeFigureOut">
              <a:rPr lang="da-DK" smtClean="0"/>
              <a:t>18-11-2020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5A5AF-D9E8-4DD6-999F-A60663D43858}" type="datetimeFigureOut">
              <a:rPr lang="da-DK" smtClean="0"/>
              <a:t>18-11-2020</a:t>
            </a:fld>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94411-2297-4BD0-B197-35E3682289EC}" type="slidenum">
              <a:rPr lang="da-DK" smtClean="0"/>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Z-A6G0WVI9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iskit.org/textbook/ch-machine-learning/machine-learning-qiskit-pytorch.html#quantumlayer" TargetMode="External"/><Relationship Id="rId2" Type="http://schemas.openxmlformats.org/officeDocument/2006/relationships/hyperlink" Target="https://youtu.be/aircAruvnK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rtificial_neural_network#Connections_and_weigh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irected_acyclic_graph" TargetMode="External"/><Relationship Id="rId2" Type="http://schemas.openxmlformats.org/officeDocument/2006/relationships/hyperlink" Target="https://en.wikipedia.org/wiki/Feedforward_neural_networ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ctivation_functi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06935" y="260648"/>
            <a:ext cx="7772400" cy="720080"/>
          </a:xfrm>
        </p:spPr>
        <p:txBody>
          <a:bodyPr>
            <a:normAutofit fontScale="90000"/>
          </a:bodyPr>
          <a:lstStyle/>
          <a:p>
            <a:r>
              <a:rPr lang="da-DK" dirty="0" smtClean="0">
                <a:solidFill>
                  <a:srgbClr val="FFC000"/>
                </a:solidFill>
              </a:rPr>
              <a:t>Qiskit and QML – 19th </a:t>
            </a:r>
            <a:r>
              <a:rPr lang="da-DK" dirty="0" err="1" smtClean="0">
                <a:solidFill>
                  <a:srgbClr val="FFC000"/>
                </a:solidFill>
              </a:rPr>
              <a:t>Nov</a:t>
            </a:r>
            <a:r>
              <a:rPr lang="da-DK" dirty="0" smtClean="0">
                <a:solidFill>
                  <a:srgbClr val="FFC000"/>
                </a:solidFill>
              </a:rPr>
              <a:t> 2020</a:t>
            </a:r>
            <a:endParaRPr lang="da-DK" dirty="0">
              <a:solidFill>
                <a:srgbClr val="FFC000"/>
              </a:solidFill>
            </a:endParaRPr>
          </a:p>
        </p:txBody>
      </p:sp>
      <p:sp>
        <p:nvSpPr>
          <p:cNvPr id="3" name="Undertitel 2"/>
          <p:cNvSpPr>
            <a:spLocks noGrp="1"/>
          </p:cNvSpPr>
          <p:nvPr>
            <p:ph type="subTitle" idx="1"/>
          </p:nvPr>
        </p:nvSpPr>
        <p:spPr>
          <a:xfrm>
            <a:off x="1251499" y="5517232"/>
            <a:ext cx="6400800" cy="1080120"/>
          </a:xfrm>
        </p:spPr>
        <p:txBody>
          <a:bodyPr/>
          <a:lstStyle/>
          <a:p>
            <a:r>
              <a:rPr lang="en-US" dirty="0">
                <a:solidFill>
                  <a:srgbClr val="00B050"/>
                </a:solidFill>
              </a:rPr>
              <a:t>Learn Quantum Computation using Qiskit</a:t>
            </a:r>
            <a:endParaRPr lang="da-DK" dirty="0">
              <a:solidFill>
                <a:srgbClr val="00B05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348880"/>
            <a:ext cx="6624736"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71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Starting</a:t>
            </a:r>
            <a:r>
              <a:rPr lang="da-DK" dirty="0" smtClean="0"/>
              <a:t> the Qiskit/mybinder.org</a:t>
            </a:r>
            <a:endParaRPr lang="da-DK" dirty="0"/>
          </a:p>
        </p:txBody>
      </p:sp>
      <p:sp>
        <p:nvSpPr>
          <p:cNvPr id="3" name="Pladsholder til indhold 2"/>
          <p:cNvSpPr>
            <a:spLocks noGrp="1"/>
          </p:cNvSpPr>
          <p:nvPr>
            <p:ph idx="1"/>
          </p:nvPr>
        </p:nvSpPr>
        <p:spPr/>
        <p:txBody>
          <a:bodyPr/>
          <a:lstStyle/>
          <a:p>
            <a:r>
              <a:rPr lang="da-DK" dirty="0"/>
              <a:t>https://mybinder.org/v2/gh/Qiskit/qiskit-tutorial/master?filepath=index.ipynb</a:t>
            </a:r>
          </a:p>
        </p:txBody>
      </p:sp>
    </p:spTree>
    <p:extLst>
      <p:ext uri="{BB962C8B-B14F-4D97-AF65-F5344CB8AC3E}">
        <p14:creationId xmlns:p14="http://schemas.microsoft.com/office/powerpoint/2010/main" val="319557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smtClean="0"/>
              <a:t>Qiskit and VQE</a:t>
            </a:r>
            <a:br>
              <a:rPr lang="da-DK" dirty="0" smtClean="0"/>
            </a:br>
            <a:r>
              <a:rPr lang="da-DK" dirty="0" err="1" smtClean="0"/>
              <a:t>Variational</a:t>
            </a:r>
            <a:r>
              <a:rPr lang="da-DK" dirty="0" smtClean="0"/>
              <a:t> Quantum </a:t>
            </a:r>
            <a:r>
              <a:rPr lang="da-DK" dirty="0" err="1" smtClean="0"/>
              <a:t>Eigensolver</a:t>
            </a:r>
            <a:endParaRPr lang="da-DK" dirty="0"/>
          </a:p>
        </p:txBody>
      </p:sp>
      <p:sp>
        <p:nvSpPr>
          <p:cNvPr id="3" name="Pladsholder til indhold 2"/>
          <p:cNvSpPr>
            <a:spLocks noGrp="1"/>
          </p:cNvSpPr>
          <p:nvPr>
            <p:ph idx="1"/>
          </p:nvPr>
        </p:nvSpPr>
        <p:spPr/>
        <p:txBody>
          <a:bodyPr/>
          <a:lstStyle/>
          <a:p>
            <a:r>
              <a:rPr lang="da-DK" dirty="0">
                <a:hlinkClick r:id="rId2"/>
              </a:rPr>
              <a:t>https://</a:t>
            </a:r>
            <a:r>
              <a:rPr lang="da-DK" dirty="0" smtClean="0">
                <a:hlinkClick r:id="rId2"/>
              </a:rPr>
              <a:t>www.youtube.com/watch?v=Z-A6G0WVI9w</a:t>
            </a:r>
            <a:endParaRPr lang="da-DK" dirty="0" smtClean="0"/>
          </a:p>
          <a:p>
            <a:endParaRPr lang="da-DK" dirty="0"/>
          </a:p>
        </p:txBody>
      </p:sp>
    </p:spTree>
    <p:extLst>
      <p:ext uri="{BB962C8B-B14F-4D97-AF65-F5344CB8AC3E}">
        <p14:creationId xmlns:p14="http://schemas.microsoft.com/office/powerpoint/2010/main" val="293099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CA9CFE9A-9731-478B-A398-BB0250143FED}" type="slidenum">
              <a:rPr lang="zh-TW" altLang="en-US"/>
              <a:pPr/>
              <a:t>12</a:t>
            </a:fld>
            <a:endParaRPr lang="en-US" altLang="zh-TW"/>
          </a:p>
        </p:txBody>
      </p:sp>
      <p:sp>
        <p:nvSpPr>
          <p:cNvPr id="441346" name="Rectangle 2"/>
          <p:cNvSpPr>
            <a:spLocks noGrp="1" noChangeArrowheads="1"/>
          </p:cNvSpPr>
          <p:nvPr>
            <p:ph type="title"/>
          </p:nvPr>
        </p:nvSpPr>
        <p:spPr>
          <a:xfrm>
            <a:off x="304800" y="533400"/>
            <a:ext cx="8534400" cy="197856"/>
          </a:xfrm>
        </p:spPr>
        <p:txBody>
          <a:bodyPr/>
          <a:lstStyle/>
          <a:p>
            <a:pPr marL="838083" indent="-838083"/>
            <a:r>
              <a:rPr lang="en-US" altLang="da-DK" b="1">
                <a:latin typeface="Arial" charset="0"/>
              </a:rPr>
              <a:t>1.	Motivation and Introduction</a:t>
            </a:r>
          </a:p>
        </p:txBody>
      </p:sp>
      <p:pic>
        <p:nvPicPr>
          <p:cNvPr id="441351" name="Picture 7" descr="whatw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57400"/>
            <a:ext cx="3046413" cy="3657600"/>
          </a:xfrm>
          <a:prstGeom prst="rect">
            <a:avLst/>
          </a:prstGeom>
          <a:noFill/>
          <a:extLst>
            <a:ext uri="{909E8E84-426E-40DD-AFC4-6F175D3DCCD1}">
              <a14:hiddenFill xmlns:a14="http://schemas.microsoft.com/office/drawing/2010/main">
                <a:solidFill>
                  <a:srgbClr val="FFFFFF"/>
                </a:solidFill>
              </a14:hiddenFill>
            </a:ext>
          </a:extLst>
        </p:spPr>
      </p:pic>
      <p:sp>
        <p:nvSpPr>
          <p:cNvPr id="441352" name="WordArt 8" descr="Narrow vertical"/>
          <p:cNvSpPr>
            <a:spLocks noChangeArrowheads="1" noChangeShapeType="1" noTextEdit="1"/>
          </p:cNvSpPr>
          <p:nvPr/>
        </p:nvSpPr>
        <p:spPr bwMode="auto">
          <a:xfrm>
            <a:off x="5486400" y="2819401"/>
            <a:ext cx="3009900" cy="1084263"/>
          </a:xfrm>
          <a:prstGeom prst="rect">
            <a:avLst/>
          </a:prstGeom>
        </p:spPr>
        <p:txBody>
          <a:bodyPr wrap="none" lIns="91427" tIns="45713" rIns="91427" bIns="45713" fromWordArt="1">
            <a:prstTxWarp prst="textCurveUp">
              <a:avLst>
                <a:gd name="adj" fmla="val 40356"/>
              </a:avLst>
            </a:prstTxWarp>
          </a:bodyPr>
          <a:lstStyle/>
          <a:p>
            <a:r>
              <a:rPr lang="da-DK" sz="3600" kern="10">
                <a:ln w="12700">
                  <a:solidFill>
                    <a:srgbClr val="000000"/>
                  </a:solidFill>
                  <a:round/>
                  <a:headEnd type="none" w="sm" len="sm"/>
                  <a:tailEnd type="none" w="lg" len="lg"/>
                </a:ln>
                <a:pattFill prst="dashHorz">
                  <a:fgClr>
                    <a:srgbClr val="808080"/>
                  </a:fgClr>
                  <a:bgClr>
                    <a:srgbClr val="FFFF00"/>
                  </a:bgClr>
                </a:pattFill>
                <a:effectLst>
                  <a:outerShdw dist="45791" dir="2021404" algn="ctr" rotWithShape="0">
                    <a:srgbClr val="808080">
                      <a:alpha val="80000"/>
                    </a:srgbClr>
                  </a:outerShdw>
                </a:effectLst>
                <a:latin typeface="Arial Black"/>
              </a:rPr>
              <a:t>What? Why?</a:t>
            </a:r>
          </a:p>
        </p:txBody>
      </p:sp>
    </p:spTree>
    <p:extLst>
      <p:ext uri="{BB962C8B-B14F-4D97-AF65-F5344CB8AC3E}">
        <p14:creationId xmlns:p14="http://schemas.microsoft.com/office/powerpoint/2010/main" val="2360241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6A02A1B3-25FA-4F80-898B-A5BE1175B2B7}" type="slidenum">
              <a:rPr lang="zh-TW" altLang="en-US"/>
              <a:pPr/>
              <a:t>13</a:t>
            </a:fld>
            <a:endParaRPr lang="en-US" altLang="zh-TW"/>
          </a:p>
        </p:txBody>
      </p:sp>
      <p:sp>
        <p:nvSpPr>
          <p:cNvPr id="427010" name="Rectangle 2"/>
          <p:cNvSpPr>
            <a:spLocks noGrp="1" noChangeArrowheads="1"/>
          </p:cNvSpPr>
          <p:nvPr>
            <p:ph type="title"/>
          </p:nvPr>
        </p:nvSpPr>
        <p:spPr>
          <a:xfrm>
            <a:off x="338667" y="816428"/>
            <a:ext cx="7780110" cy="956306"/>
          </a:xfrm>
        </p:spPr>
        <p:txBody>
          <a:bodyPr/>
          <a:lstStyle/>
          <a:p>
            <a:r>
              <a:rPr lang="en-US" altLang="zh-TW" sz="3200" dirty="0">
                <a:ea typeface="新細明體" pitchFamily="18" charset="-120"/>
              </a:rPr>
              <a:t>Commercial Quantum Crypto products available on the market Today!</a:t>
            </a:r>
            <a:endParaRPr lang="en-US" altLang="zh-TW" sz="2400" dirty="0">
              <a:ea typeface="新細明體" pitchFamily="18" charset="-120"/>
            </a:endParaRPr>
          </a:p>
        </p:txBody>
      </p:sp>
      <p:pic>
        <p:nvPicPr>
          <p:cNvPr id="427011" name="Picture 3" descr="main_homepage_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1"/>
            <a:ext cx="3810000" cy="1858963"/>
          </a:xfrm>
          <a:prstGeom prst="rect">
            <a:avLst/>
          </a:prstGeom>
          <a:noFill/>
          <a:extLst>
            <a:ext uri="{909E8E84-426E-40DD-AFC4-6F175D3DCCD1}">
              <a14:hiddenFill xmlns:a14="http://schemas.microsoft.com/office/drawing/2010/main">
                <a:solidFill>
                  <a:srgbClr val="FFFFFF"/>
                </a:solidFill>
              </a14:hiddenFill>
            </a:ext>
          </a:extLst>
        </p:spPr>
      </p:pic>
      <p:sp>
        <p:nvSpPr>
          <p:cNvPr id="427012" name="Rectangle 4"/>
          <p:cNvSpPr>
            <a:spLocks noChangeArrowheads="1"/>
          </p:cNvSpPr>
          <p:nvPr/>
        </p:nvSpPr>
        <p:spPr bwMode="auto">
          <a:xfrm>
            <a:off x="4876800" y="3048001"/>
            <a:ext cx="38100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Char char="•"/>
            </a:pPr>
            <a:r>
              <a:rPr lang="en-US" altLang="zh-TW" sz="2000">
                <a:ea typeface="新細明體" pitchFamily="18" charset="-120"/>
              </a:rPr>
              <a:t>Distance over 100 km of</a:t>
            </a:r>
          </a:p>
          <a:p>
            <a:r>
              <a:rPr lang="en-US" altLang="zh-TW" sz="2000">
                <a:ea typeface="新細明體" pitchFamily="18" charset="-120"/>
              </a:rPr>
              <a:t>	commercial Telecom fibers.</a:t>
            </a:r>
          </a:p>
        </p:txBody>
      </p:sp>
      <p:pic>
        <p:nvPicPr>
          <p:cNvPr id="427013"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62000" y="4495800"/>
            <a:ext cx="3886200" cy="1524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27014" name="Text Box 6"/>
          <p:cNvSpPr txBox="1">
            <a:spLocks noChangeArrowheads="1"/>
          </p:cNvSpPr>
          <p:nvPr/>
        </p:nvSpPr>
        <p:spPr bwMode="auto">
          <a:xfrm>
            <a:off x="5334001" y="2286001"/>
            <a:ext cx="1472300" cy="369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l"/>
            <a:r>
              <a:rPr lang="en-US" altLang="zh-TW">
                <a:solidFill>
                  <a:srgbClr val="000000"/>
                </a:solidFill>
                <a:ea typeface="新細明體" pitchFamily="18" charset="-120"/>
              </a:rPr>
              <a:t>MAGIQ TECH.</a:t>
            </a:r>
          </a:p>
        </p:txBody>
      </p:sp>
      <p:sp>
        <p:nvSpPr>
          <p:cNvPr id="427015" name="Text Box 7"/>
          <p:cNvSpPr txBox="1">
            <a:spLocks noChangeArrowheads="1"/>
          </p:cNvSpPr>
          <p:nvPr/>
        </p:nvSpPr>
        <p:spPr bwMode="auto">
          <a:xfrm>
            <a:off x="5451476" y="5029201"/>
            <a:ext cx="1603041" cy="369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l"/>
            <a:r>
              <a:rPr lang="en-US" altLang="zh-TW">
                <a:solidFill>
                  <a:srgbClr val="000000"/>
                </a:solidFill>
                <a:ea typeface="新細明體" pitchFamily="18" charset="-120"/>
              </a:rPr>
              <a:t>ID QUANTIQUE</a:t>
            </a:r>
          </a:p>
        </p:txBody>
      </p:sp>
    </p:spTree>
    <p:extLst>
      <p:ext uri="{BB962C8B-B14F-4D97-AF65-F5344CB8AC3E}">
        <p14:creationId xmlns:p14="http://schemas.microsoft.com/office/powerpoint/2010/main" val="3191294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94E87456-4CE4-4474-95A3-DAE4A35C202A}" type="slidenum">
              <a:rPr lang="zh-TW" altLang="en-US"/>
              <a:pPr/>
              <a:t>14</a:t>
            </a:fld>
            <a:endParaRPr lang="en-US" altLang="zh-TW"/>
          </a:p>
        </p:txBody>
      </p:sp>
      <p:sp>
        <p:nvSpPr>
          <p:cNvPr id="438274" name="Rectangle 2"/>
          <p:cNvSpPr>
            <a:spLocks noGrp="1" noChangeArrowheads="1"/>
          </p:cNvSpPr>
          <p:nvPr>
            <p:ph type="title"/>
          </p:nvPr>
        </p:nvSpPr>
        <p:spPr>
          <a:xfrm>
            <a:off x="685800" y="609600"/>
            <a:ext cx="7772400" cy="478153"/>
          </a:xfrm>
        </p:spPr>
        <p:txBody>
          <a:bodyPr/>
          <a:lstStyle/>
          <a:p>
            <a:r>
              <a:rPr lang="en-US" altLang="da-DK" sz="3200">
                <a:latin typeface="Comic Sans MS" pitchFamily="66" charset="0"/>
              </a:rPr>
              <a:t>Bad News (for theorists)</a:t>
            </a:r>
          </a:p>
        </p:txBody>
      </p:sp>
      <p:sp>
        <p:nvSpPr>
          <p:cNvPr id="438275" name="Rectangle 3"/>
          <p:cNvSpPr>
            <a:spLocks noGrp="1" noChangeArrowheads="1"/>
          </p:cNvSpPr>
          <p:nvPr>
            <p:ph type="body" idx="4294967295"/>
          </p:nvPr>
        </p:nvSpPr>
        <p:spPr>
          <a:xfrm>
            <a:off x="685800" y="1600200"/>
            <a:ext cx="7391400" cy="4495800"/>
          </a:xfrm>
          <a:prstGeom prst="rect">
            <a:avLst/>
          </a:prstGeom>
        </p:spPr>
        <p:txBody>
          <a:bodyPr lIns="91427" tIns="45713" rIns="91427" bIns="45713"/>
          <a:lstStyle/>
          <a:p>
            <a:pPr algn="ctr">
              <a:buFontTx/>
              <a:buNone/>
            </a:pPr>
            <a:r>
              <a:rPr lang="en-US" altLang="da-DK">
                <a:latin typeface="Comic Sans MS" pitchFamily="66" charset="0"/>
              </a:rPr>
              <a:t>Theory of quantum key distribution (QKD) is </a:t>
            </a:r>
            <a:r>
              <a:rPr lang="en-US" altLang="da-DK" b="1">
                <a:latin typeface="Comic Sans MS" pitchFamily="66" charset="0"/>
              </a:rPr>
              <a:t>behind </a:t>
            </a:r>
            <a:r>
              <a:rPr lang="en-US" altLang="da-DK">
                <a:latin typeface="Comic Sans MS" pitchFamily="66" charset="0"/>
              </a:rPr>
              <a:t>experiments.</a:t>
            </a:r>
          </a:p>
          <a:p>
            <a:pPr algn="ctr">
              <a:buFontTx/>
              <a:buNone/>
            </a:pPr>
            <a:endParaRPr lang="en-US" altLang="da-DK">
              <a:latin typeface="Comic Sans MS" pitchFamily="66" charset="0"/>
            </a:endParaRPr>
          </a:p>
          <a:p>
            <a:pPr algn="ctr">
              <a:buFontTx/>
              <a:buNone/>
            </a:pPr>
            <a:endParaRPr lang="en-US" altLang="da-DK">
              <a:latin typeface="Comic Sans MS" pitchFamily="66" charset="0"/>
            </a:endParaRPr>
          </a:p>
          <a:p>
            <a:pPr algn="ctr">
              <a:buFontTx/>
              <a:buNone/>
            </a:pPr>
            <a:r>
              <a:rPr lang="en-US" altLang="da-DK">
                <a:solidFill>
                  <a:schemeClr val="tx2"/>
                </a:solidFill>
                <a:latin typeface="Comic Sans MS" pitchFamily="66" charset="0"/>
              </a:rPr>
              <a:t>Opportunity:</a:t>
            </a:r>
          </a:p>
          <a:p>
            <a:pPr>
              <a:buFontTx/>
              <a:buNone/>
            </a:pPr>
            <a:r>
              <a:rPr lang="en-US" altLang="da-DK">
                <a:latin typeface="Comic Sans MS" pitchFamily="66" charset="0"/>
              </a:rPr>
              <a:t>By developing theory, one can bridge gap between theory and practice.</a:t>
            </a:r>
          </a:p>
          <a:p>
            <a:pPr>
              <a:buFontTx/>
              <a:buNone/>
            </a:pPr>
            <a:endParaRPr lang="en-US" altLang="da-DK"/>
          </a:p>
          <a:p>
            <a:pPr>
              <a:buFontTx/>
              <a:buNone/>
            </a:pPr>
            <a:endParaRPr lang="en-US" altLang="da-DK"/>
          </a:p>
        </p:txBody>
      </p:sp>
    </p:spTree>
    <p:extLst>
      <p:ext uri="{BB962C8B-B14F-4D97-AF65-F5344CB8AC3E}">
        <p14:creationId xmlns:p14="http://schemas.microsoft.com/office/powerpoint/2010/main" val="1324536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75">
                                            <p:txEl>
                                              <p:pRg st="3" end="3"/>
                                            </p:txEl>
                                          </p:spTgt>
                                        </p:tgtEl>
                                        <p:attrNameLst>
                                          <p:attrName>style.visibility</p:attrName>
                                        </p:attrNameLst>
                                      </p:cBhvr>
                                      <p:to>
                                        <p:strVal val="visible"/>
                                      </p:to>
                                    </p:set>
                                    <p:animEffect transition="in" filter="blinds(horizontal)">
                                      <p:cBhvr>
                                        <p:cTn id="7" dur="500"/>
                                        <p:tgtEl>
                                          <p:spTgt spid="43827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8275">
                                            <p:txEl>
                                              <p:pRg st="4" end="4"/>
                                            </p:txEl>
                                          </p:spTgt>
                                        </p:tgtEl>
                                        <p:attrNameLst>
                                          <p:attrName>style.visibility</p:attrName>
                                        </p:attrNameLst>
                                      </p:cBhvr>
                                      <p:to>
                                        <p:strVal val="visible"/>
                                      </p:to>
                                    </p:set>
                                    <p:animEffect transition="in" filter="blinds(horizontal)">
                                      <p:cBhvr>
                                        <p:cTn id="10" dur="500"/>
                                        <p:tgtEl>
                                          <p:spTgt spid="438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610DE99F-2E82-4C2F-9A15-89B7768923CD}" type="slidenum">
              <a:rPr lang="zh-TW" altLang="en-US"/>
              <a:pPr/>
              <a:t>15</a:t>
            </a:fld>
            <a:endParaRPr lang="en-US" altLang="zh-TW"/>
          </a:p>
        </p:txBody>
      </p:sp>
      <p:pic>
        <p:nvPicPr>
          <p:cNvPr id="417796" name="Picture 4" descr="j0083511"/>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2895601" y="1219200"/>
            <a:ext cx="3295650" cy="43259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7801" name="Text Box 9"/>
          <p:cNvSpPr txBox="1">
            <a:spLocks noChangeArrowheads="1"/>
          </p:cNvSpPr>
          <p:nvPr/>
        </p:nvSpPr>
        <p:spPr bwMode="auto">
          <a:xfrm>
            <a:off x="1409700" y="5943601"/>
            <a:ext cx="4005237" cy="36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da-DK"/>
              <a:t>Theory and Experiment go hand in hand.</a:t>
            </a:r>
          </a:p>
        </p:txBody>
      </p:sp>
      <p:sp>
        <p:nvSpPr>
          <p:cNvPr id="417804" name="WordArt 12"/>
          <p:cNvSpPr>
            <a:spLocks noChangeArrowheads="1" noChangeShapeType="1" noTextEdit="1"/>
          </p:cNvSpPr>
          <p:nvPr/>
        </p:nvSpPr>
        <p:spPr bwMode="auto">
          <a:xfrm>
            <a:off x="2628900" y="342900"/>
            <a:ext cx="3924300" cy="647700"/>
          </a:xfrm>
          <a:prstGeom prst="rect">
            <a:avLst/>
          </a:prstGeom>
        </p:spPr>
        <p:txBody>
          <a:bodyPr wrap="none" lIns="91427" tIns="45713" rIns="91427" bIns="45713" fromWordArt="1">
            <a:prstTxWarp prst="textPlain">
              <a:avLst>
                <a:gd name="adj" fmla="val 50000"/>
              </a:avLst>
            </a:prstTxWarp>
          </a:bodyPr>
          <a:lstStyle/>
          <a:p>
            <a:r>
              <a:rPr lang="da-DK" sz="3600" kern="10">
                <a:ln w="12700">
                  <a:solidFill>
                    <a:srgbClr val="EAEAEA"/>
                  </a:solidFill>
                  <a:round/>
                  <a:headEnd type="none" w="sm" len="sm"/>
                  <a:tailEnd type="none" w="lg" len="lg"/>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rPr>
              <a:t>Happy Marriage</a:t>
            </a:r>
          </a:p>
        </p:txBody>
      </p:sp>
    </p:spTree>
    <p:extLst>
      <p:ext uri="{BB962C8B-B14F-4D97-AF65-F5344CB8AC3E}">
        <p14:creationId xmlns:p14="http://schemas.microsoft.com/office/powerpoint/2010/main" val="1146376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17796"/>
                                        </p:tgtEl>
                                        <p:attrNameLst>
                                          <p:attrName>style.visibility</p:attrName>
                                        </p:attrNameLst>
                                      </p:cBhvr>
                                      <p:to>
                                        <p:strVal val="visible"/>
                                      </p:to>
                                    </p:set>
                                    <p:anim calcmode="lin" valueType="num">
                                      <p:cBhvr>
                                        <p:cTn id="7" dur="500" fill="hold"/>
                                        <p:tgtEl>
                                          <p:spTgt spid="417796"/>
                                        </p:tgtEl>
                                        <p:attrNameLst>
                                          <p:attrName>ppt_w</p:attrName>
                                        </p:attrNameLst>
                                      </p:cBhvr>
                                      <p:tavLst>
                                        <p:tav tm="0">
                                          <p:val>
                                            <p:fltVal val="0"/>
                                          </p:val>
                                        </p:tav>
                                        <p:tav tm="100000">
                                          <p:val>
                                            <p:strVal val="#ppt_w"/>
                                          </p:val>
                                        </p:tav>
                                      </p:tavLst>
                                    </p:anim>
                                    <p:anim calcmode="lin" valueType="num">
                                      <p:cBhvr>
                                        <p:cTn id="8" dur="500" fill="hold"/>
                                        <p:tgtEl>
                                          <p:spTgt spid="4177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dsholder til diasnummer 4"/>
          <p:cNvSpPr>
            <a:spLocks noGrp="1"/>
          </p:cNvSpPr>
          <p:nvPr>
            <p:ph type="sldNum" sz="quarter" idx="12"/>
          </p:nvPr>
        </p:nvSpPr>
        <p:spPr/>
        <p:txBody>
          <a:bodyPr/>
          <a:lstStyle/>
          <a:p>
            <a:fld id="{23AC5E34-3E4D-488A-AABA-605A052AD43A}" type="slidenum">
              <a:rPr lang="zh-TW" altLang="en-US"/>
              <a:pPr/>
              <a:t>16</a:t>
            </a:fld>
            <a:endParaRPr lang="en-US" altLang="zh-TW"/>
          </a:p>
        </p:txBody>
      </p:sp>
      <p:sp>
        <p:nvSpPr>
          <p:cNvPr id="398402" name="Text Box 66"/>
          <p:cNvSpPr txBox="1">
            <a:spLocks noChangeArrowheads="1"/>
          </p:cNvSpPr>
          <p:nvPr/>
        </p:nvSpPr>
        <p:spPr bwMode="auto">
          <a:xfrm>
            <a:off x="762000" y="4892675"/>
            <a:ext cx="739140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pPr algn="l"/>
            <a:r>
              <a:rPr lang="en-US" altLang="da-DK"/>
              <a:t>To do so, they need to share a common random string</a:t>
            </a:r>
          </a:p>
          <a:p>
            <a:pPr algn="l"/>
            <a:r>
              <a:rPr lang="en-US" altLang="da-DK"/>
              <a:t>of number----key</a:t>
            </a:r>
          </a:p>
        </p:txBody>
      </p:sp>
      <p:sp>
        <p:nvSpPr>
          <p:cNvPr id="398338" name="Rectangle 2"/>
          <p:cNvSpPr>
            <a:spLocks noGrp="1" noChangeArrowheads="1"/>
          </p:cNvSpPr>
          <p:nvPr>
            <p:ph type="title"/>
          </p:nvPr>
        </p:nvSpPr>
        <p:spPr>
          <a:xfrm>
            <a:off x="990600" y="228600"/>
            <a:ext cx="7315200" cy="478153"/>
          </a:xfrm>
        </p:spPr>
        <p:txBody>
          <a:bodyPr/>
          <a:lstStyle/>
          <a:p>
            <a:r>
              <a:rPr lang="en-US" altLang="da-DK" sz="3200"/>
              <a:t>Key Distribution Problem</a:t>
            </a:r>
          </a:p>
        </p:txBody>
      </p:sp>
      <p:grpSp>
        <p:nvGrpSpPr>
          <p:cNvPr id="398339" name="Group 3"/>
          <p:cNvGrpSpPr>
            <a:grpSpLocks/>
          </p:cNvGrpSpPr>
          <p:nvPr/>
        </p:nvGrpSpPr>
        <p:grpSpPr bwMode="auto">
          <a:xfrm>
            <a:off x="1524000" y="1676400"/>
            <a:ext cx="838200" cy="762000"/>
            <a:chOff x="768" y="1776"/>
            <a:chExt cx="720" cy="720"/>
          </a:xfrm>
        </p:grpSpPr>
        <p:sp>
          <p:nvSpPr>
            <p:cNvPr id="398340" name="Freeform 4"/>
            <p:cNvSpPr>
              <a:spLocks/>
            </p:cNvSpPr>
            <p:nvPr/>
          </p:nvSpPr>
          <p:spPr bwMode="auto">
            <a:xfrm>
              <a:off x="768" y="1776"/>
              <a:ext cx="720" cy="720"/>
            </a:xfrm>
            <a:custGeom>
              <a:avLst/>
              <a:gdLst>
                <a:gd name="T0" fmla="*/ 672 w 1120"/>
                <a:gd name="T1" fmla="*/ 8 h 1080"/>
                <a:gd name="T2" fmla="*/ 528 w 1120"/>
                <a:gd name="T3" fmla="*/ 8 h 1080"/>
                <a:gd name="T4" fmla="*/ 432 w 1120"/>
                <a:gd name="T5" fmla="*/ 56 h 1080"/>
                <a:gd name="T6" fmla="*/ 288 w 1120"/>
                <a:gd name="T7" fmla="*/ 200 h 1080"/>
                <a:gd name="T8" fmla="*/ 144 w 1120"/>
                <a:gd name="T9" fmla="*/ 632 h 1080"/>
                <a:gd name="T10" fmla="*/ 0 w 1120"/>
                <a:gd name="T11" fmla="*/ 920 h 1080"/>
                <a:gd name="T12" fmla="*/ 144 w 1120"/>
                <a:gd name="T13" fmla="*/ 1064 h 1080"/>
                <a:gd name="T14" fmla="*/ 288 w 1120"/>
                <a:gd name="T15" fmla="*/ 1016 h 1080"/>
                <a:gd name="T16" fmla="*/ 384 w 1120"/>
                <a:gd name="T17" fmla="*/ 728 h 1080"/>
                <a:gd name="T18" fmla="*/ 480 w 1120"/>
                <a:gd name="T19" fmla="*/ 344 h 1080"/>
                <a:gd name="T20" fmla="*/ 528 w 1120"/>
                <a:gd name="T21" fmla="*/ 296 h 1080"/>
                <a:gd name="T22" fmla="*/ 672 w 1120"/>
                <a:gd name="T23" fmla="*/ 344 h 1080"/>
                <a:gd name="T24" fmla="*/ 960 w 1120"/>
                <a:gd name="T25" fmla="*/ 344 h 1080"/>
                <a:gd name="T26" fmla="*/ 1104 w 1120"/>
                <a:gd name="T27" fmla="*/ 248 h 1080"/>
                <a:gd name="T28" fmla="*/ 1056 w 1120"/>
                <a:gd name="T29" fmla="*/ 152 h 1080"/>
                <a:gd name="T30" fmla="*/ 864 w 1120"/>
                <a:gd name="T31" fmla="*/ 56 h 1080"/>
                <a:gd name="T32" fmla="*/ 672 w 1120"/>
                <a:gd name="T33" fmla="*/ 8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0" h="1080">
                  <a:moveTo>
                    <a:pt x="672" y="8"/>
                  </a:moveTo>
                  <a:cubicBezTo>
                    <a:pt x="616" y="0"/>
                    <a:pt x="568" y="0"/>
                    <a:pt x="528" y="8"/>
                  </a:cubicBezTo>
                  <a:cubicBezTo>
                    <a:pt x="488" y="16"/>
                    <a:pt x="472" y="24"/>
                    <a:pt x="432" y="56"/>
                  </a:cubicBezTo>
                  <a:cubicBezTo>
                    <a:pt x="392" y="88"/>
                    <a:pt x="336" y="104"/>
                    <a:pt x="288" y="200"/>
                  </a:cubicBezTo>
                  <a:cubicBezTo>
                    <a:pt x="240" y="296"/>
                    <a:pt x="192" y="512"/>
                    <a:pt x="144" y="632"/>
                  </a:cubicBezTo>
                  <a:cubicBezTo>
                    <a:pt x="96" y="752"/>
                    <a:pt x="0" y="848"/>
                    <a:pt x="0" y="920"/>
                  </a:cubicBezTo>
                  <a:cubicBezTo>
                    <a:pt x="0" y="992"/>
                    <a:pt x="96" y="1048"/>
                    <a:pt x="144" y="1064"/>
                  </a:cubicBezTo>
                  <a:cubicBezTo>
                    <a:pt x="192" y="1080"/>
                    <a:pt x="248" y="1072"/>
                    <a:pt x="288" y="1016"/>
                  </a:cubicBezTo>
                  <a:cubicBezTo>
                    <a:pt x="328" y="960"/>
                    <a:pt x="352" y="840"/>
                    <a:pt x="384" y="728"/>
                  </a:cubicBezTo>
                  <a:cubicBezTo>
                    <a:pt x="416" y="616"/>
                    <a:pt x="456" y="416"/>
                    <a:pt x="480" y="344"/>
                  </a:cubicBezTo>
                  <a:cubicBezTo>
                    <a:pt x="504" y="272"/>
                    <a:pt x="496" y="296"/>
                    <a:pt x="528" y="296"/>
                  </a:cubicBezTo>
                  <a:cubicBezTo>
                    <a:pt x="560" y="296"/>
                    <a:pt x="600" y="336"/>
                    <a:pt x="672" y="344"/>
                  </a:cubicBezTo>
                  <a:cubicBezTo>
                    <a:pt x="744" y="352"/>
                    <a:pt x="888" y="360"/>
                    <a:pt x="960" y="344"/>
                  </a:cubicBezTo>
                  <a:cubicBezTo>
                    <a:pt x="1032" y="328"/>
                    <a:pt x="1088" y="280"/>
                    <a:pt x="1104" y="248"/>
                  </a:cubicBezTo>
                  <a:cubicBezTo>
                    <a:pt x="1120" y="216"/>
                    <a:pt x="1096" y="184"/>
                    <a:pt x="1056" y="152"/>
                  </a:cubicBezTo>
                  <a:cubicBezTo>
                    <a:pt x="1016" y="120"/>
                    <a:pt x="928" y="80"/>
                    <a:pt x="864" y="56"/>
                  </a:cubicBezTo>
                  <a:cubicBezTo>
                    <a:pt x="800" y="32"/>
                    <a:pt x="728" y="16"/>
                    <a:pt x="672" y="8"/>
                  </a:cubicBezTo>
                  <a:close/>
                </a:path>
              </a:pathLst>
            </a:custGeom>
            <a:solidFill>
              <a:srgbClr val="00FF00"/>
            </a:solidFill>
            <a:ln w="53975" cap="flat" cmpd="sng">
              <a:solidFill>
                <a:srgbClr val="00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41" name="Freeform 5"/>
            <p:cNvSpPr>
              <a:spLocks/>
            </p:cNvSpPr>
            <p:nvPr/>
          </p:nvSpPr>
          <p:spPr bwMode="auto">
            <a:xfrm>
              <a:off x="1014" y="2006"/>
              <a:ext cx="434" cy="484"/>
            </a:xfrm>
            <a:custGeom>
              <a:avLst/>
              <a:gdLst>
                <a:gd name="T0" fmla="*/ 0 w 672"/>
                <a:gd name="T1" fmla="*/ 432 h 728"/>
                <a:gd name="T2" fmla="*/ 48 w 672"/>
                <a:gd name="T3" fmla="*/ 576 h 728"/>
                <a:gd name="T4" fmla="*/ 192 w 672"/>
                <a:gd name="T5" fmla="*/ 672 h 728"/>
                <a:gd name="T6" fmla="*/ 384 w 672"/>
                <a:gd name="T7" fmla="*/ 720 h 728"/>
                <a:gd name="T8" fmla="*/ 624 w 672"/>
                <a:gd name="T9" fmla="*/ 624 h 728"/>
                <a:gd name="T10" fmla="*/ 672 w 672"/>
                <a:gd name="T11" fmla="*/ 384 h 728"/>
                <a:gd name="T12" fmla="*/ 624 w 672"/>
                <a:gd name="T13" fmla="*/ 0 h 728"/>
              </a:gdLst>
              <a:ahLst/>
              <a:cxnLst>
                <a:cxn ang="0">
                  <a:pos x="T0" y="T1"/>
                </a:cxn>
                <a:cxn ang="0">
                  <a:pos x="T2" y="T3"/>
                </a:cxn>
                <a:cxn ang="0">
                  <a:pos x="T4" y="T5"/>
                </a:cxn>
                <a:cxn ang="0">
                  <a:pos x="T6" y="T7"/>
                </a:cxn>
                <a:cxn ang="0">
                  <a:pos x="T8" y="T9"/>
                </a:cxn>
                <a:cxn ang="0">
                  <a:pos x="T10" y="T11"/>
                </a:cxn>
                <a:cxn ang="0">
                  <a:pos x="T12" y="T13"/>
                </a:cxn>
              </a:cxnLst>
              <a:rect l="0" t="0" r="r" b="b"/>
              <a:pathLst>
                <a:path w="672" h="728">
                  <a:moveTo>
                    <a:pt x="0" y="432"/>
                  </a:moveTo>
                  <a:cubicBezTo>
                    <a:pt x="8" y="484"/>
                    <a:pt x="16" y="536"/>
                    <a:pt x="48" y="576"/>
                  </a:cubicBezTo>
                  <a:cubicBezTo>
                    <a:pt x="80" y="616"/>
                    <a:pt x="136" y="648"/>
                    <a:pt x="192" y="672"/>
                  </a:cubicBezTo>
                  <a:cubicBezTo>
                    <a:pt x="248" y="696"/>
                    <a:pt x="312" y="728"/>
                    <a:pt x="384" y="720"/>
                  </a:cubicBezTo>
                  <a:cubicBezTo>
                    <a:pt x="456" y="712"/>
                    <a:pt x="576" y="680"/>
                    <a:pt x="624" y="624"/>
                  </a:cubicBezTo>
                  <a:cubicBezTo>
                    <a:pt x="672" y="568"/>
                    <a:pt x="672" y="488"/>
                    <a:pt x="672" y="384"/>
                  </a:cubicBezTo>
                  <a:cubicBezTo>
                    <a:pt x="672" y="280"/>
                    <a:pt x="648" y="140"/>
                    <a:pt x="624" y="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42" name="Freeform 6"/>
            <p:cNvSpPr>
              <a:spLocks/>
            </p:cNvSpPr>
            <p:nvPr/>
          </p:nvSpPr>
          <p:spPr bwMode="auto">
            <a:xfrm>
              <a:off x="1138" y="2101"/>
              <a:ext cx="93" cy="32"/>
            </a:xfrm>
            <a:custGeom>
              <a:avLst/>
              <a:gdLst>
                <a:gd name="T0" fmla="*/ 0 w 144"/>
                <a:gd name="T1" fmla="*/ 0 h 56"/>
                <a:gd name="T2" fmla="*/ 48 w 144"/>
                <a:gd name="T3" fmla="*/ 48 h 56"/>
                <a:gd name="T4" fmla="*/ 144 w 144"/>
                <a:gd name="T5" fmla="*/ 48 h 56"/>
              </a:gdLst>
              <a:ahLst/>
              <a:cxnLst>
                <a:cxn ang="0">
                  <a:pos x="T0" y="T1"/>
                </a:cxn>
                <a:cxn ang="0">
                  <a:pos x="T2" y="T3"/>
                </a:cxn>
                <a:cxn ang="0">
                  <a:pos x="T4" y="T5"/>
                </a:cxn>
              </a:cxnLst>
              <a:rect l="0" t="0" r="r" b="b"/>
              <a:pathLst>
                <a:path w="144" h="56">
                  <a:moveTo>
                    <a:pt x="0" y="0"/>
                  </a:moveTo>
                  <a:cubicBezTo>
                    <a:pt x="12" y="20"/>
                    <a:pt x="24" y="40"/>
                    <a:pt x="48" y="48"/>
                  </a:cubicBezTo>
                  <a:cubicBezTo>
                    <a:pt x="72" y="56"/>
                    <a:pt x="128" y="48"/>
                    <a:pt x="144" y="48"/>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43" name="Freeform 7"/>
            <p:cNvSpPr>
              <a:spLocks/>
            </p:cNvSpPr>
            <p:nvPr/>
          </p:nvSpPr>
          <p:spPr bwMode="auto">
            <a:xfrm>
              <a:off x="1293" y="2101"/>
              <a:ext cx="92" cy="38"/>
            </a:xfrm>
            <a:custGeom>
              <a:avLst/>
              <a:gdLst>
                <a:gd name="T0" fmla="*/ 0 w 144"/>
                <a:gd name="T1" fmla="*/ 48 h 56"/>
                <a:gd name="T2" fmla="*/ 96 w 144"/>
                <a:gd name="T3" fmla="*/ 48 h 56"/>
                <a:gd name="T4" fmla="*/ 144 w 144"/>
                <a:gd name="T5" fmla="*/ 0 h 56"/>
              </a:gdLst>
              <a:ahLst/>
              <a:cxnLst>
                <a:cxn ang="0">
                  <a:pos x="T0" y="T1"/>
                </a:cxn>
                <a:cxn ang="0">
                  <a:pos x="T2" y="T3"/>
                </a:cxn>
                <a:cxn ang="0">
                  <a:pos x="T4" y="T5"/>
                </a:cxn>
              </a:cxnLst>
              <a:rect l="0" t="0" r="r" b="b"/>
              <a:pathLst>
                <a:path w="144" h="56">
                  <a:moveTo>
                    <a:pt x="0" y="48"/>
                  </a:moveTo>
                  <a:cubicBezTo>
                    <a:pt x="36" y="52"/>
                    <a:pt x="72" y="56"/>
                    <a:pt x="96" y="48"/>
                  </a:cubicBezTo>
                  <a:cubicBezTo>
                    <a:pt x="120" y="40"/>
                    <a:pt x="136" y="8"/>
                    <a:pt x="144" y="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44" name="Freeform 8"/>
            <p:cNvSpPr>
              <a:spLocks/>
            </p:cNvSpPr>
            <p:nvPr/>
          </p:nvSpPr>
          <p:spPr bwMode="auto">
            <a:xfrm>
              <a:off x="1262" y="2197"/>
              <a:ext cx="97" cy="112"/>
            </a:xfrm>
            <a:custGeom>
              <a:avLst/>
              <a:gdLst>
                <a:gd name="T0" fmla="*/ 48 w 152"/>
                <a:gd name="T1" fmla="*/ 0 h 168"/>
                <a:gd name="T2" fmla="*/ 144 w 152"/>
                <a:gd name="T3" fmla="*/ 144 h 168"/>
                <a:gd name="T4" fmla="*/ 0 w 152"/>
                <a:gd name="T5" fmla="*/ 144 h 168"/>
              </a:gdLst>
              <a:ahLst/>
              <a:cxnLst>
                <a:cxn ang="0">
                  <a:pos x="T0" y="T1"/>
                </a:cxn>
                <a:cxn ang="0">
                  <a:pos x="T2" y="T3"/>
                </a:cxn>
                <a:cxn ang="0">
                  <a:pos x="T4" y="T5"/>
                </a:cxn>
              </a:cxnLst>
              <a:rect l="0" t="0" r="r" b="b"/>
              <a:pathLst>
                <a:path w="152" h="168">
                  <a:moveTo>
                    <a:pt x="48" y="0"/>
                  </a:moveTo>
                  <a:cubicBezTo>
                    <a:pt x="100" y="60"/>
                    <a:pt x="152" y="120"/>
                    <a:pt x="144" y="144"/>
                  </a:cubicBezTo>
                  <a:cubicBezTo>
                    <a:pt x="136" y="168"/>
                    <a:pt x="68" y="156"/>
                    <a:pt x="0" y="144"/>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45" name="Freeform 9"/>
            <p:cNvSpPr>
              <a:spLocks/>
            </p:cNvSpPr>
            <p:nvPr/>
          </p:nvSpPr>
          <p:spPr bwMode="auto">
            <a:xfrm>
              <a:off x="1169" y="2325"/>
              <a:ext cx="216" cy="64"/>
            </a:xfrm>
            <a:custGeom>
              <a:avLst/>
              <a:gdLst>
                <a:gd name="T0" fmla="*/ 0 w 336"/>
                <a:gd name="T1" fmla="*/ 0 h 96"/>
                <a:gd name="T2" fmla="*/ 192 w 336"/>
                <a:gd name="T3" fmla="*/ 96 h 96"/>
                <a:gd name="T4" fmla="*/ 336 w 336"/>
                <a:gd name="T5" fmla="*/ 0 h 96"/>
              </a:gdLst>
              <a:ahLst/>
              <a:cxnLst>
                <a:cxn ang="0">
                  <a:pos x="T0" y="T1"/>
                </a:cxn>
                <a:cxn ang="0">
                  <a:pos x="T2" y="T3"/>
                </a:cxn>
                <a:cxn ang="0">
                  <a:pos x="T4" y="T5"/>
                </a:cxn>
              </a:cxnLst>
              <a:rect l="0" t="0" r="r" b="b"/>
              <a:pathLst>
                <a:path w="336" h="96">
                  <a:moveTo>
                    <a:pt x="0" y="0"/>
                  </a:moveTo>
                  <a:cubicBezTo>
                    <a:pt x="68" y="48"/>
                    <a:pt x="136" y="96"/>
                    <a:pt x="192" y="96"/>
                  </a:cubicBezTo>
                  <a:cubicBezTo>
                    <a:pt x="248" y="96"/>
                    <a:pt x="292" y="48"/>
                    <a:pt x="336" y="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grpSp>
        <p:nvGrpSpPr>
          <p:cNvPr id="398346" name="Group 10"/>
          <p:cNvGrpSpPr>
            <a:grpSpLocks/>
          </p:cNvGrpSpPr>
          <p:nvPr/>
        </p:nvGrpSpPr>
        <p:grpSpPr bwMode="auto">
          <a:xfrm>
            <a:off x="6096000" y="1600200"/>
            <a:ext cx="762000" cy="914400"/>
            <a:chOff x="4128" y="1680"/>
            <a:chExt cx="624" cy="864"/>
          </a:xfrm>
        </p:grpSpPr>
        <p:sp>
          <p:nvSpPr>
            <p:cNvPr id="398347" name="Freeform 11"/>
            <p:cNvSpPr>
              <a:spLocks/>
            </p:cNvSpPr>
            <p:nvPr/>
          </p:nvSpPr>
          <p:spPr bwMode="auto">
            <a:xfrm>
              <a:off x="4199" y="1994"/>
              <a:ext cx="454" cy="550"/>
            </a:xfrm>
            <a:custGeom>
              <a:avLst/>
              <a:gdLst>
                <a:gd name="T0" fmla="*/ 0 w 1024"/>
                <a:gd name="T1" fmla="*/ 0 h 1080"/>
                <a:gd name="T2" fmla="*/ 48 w 1024"/>
                <a:gd name="T3" fmla="*/ 384 h 1080"/>
                <a:gd name="T4" fmla="*/ 144 w 1024"/>
                <a:gd name="T5" fmla="*/ 816 h 1080"/>
                <a:gd name="T6" fmla="*/ 624 w 1024"/>
                <a:gd name="T7" fmla="*/ 1056 h 1080"/>
                <a:gd name="T8" fmla="*/ 960 w 1024"/>
                <a:gd name="T9" fmla="*/ 672 h 1080"/>
                <a:gd name="T10" fmla="*/ 1008 w 1024"/>
                <a:gd name="T11" fmla="*/ 0 h 1080"/>
              </a:gdLst>
              <a:ahLst/>
              <a:cxnLst>
                <a:cxn ang="0">
                  <a:pos x="T0" y="T1"/>
                </a:cxn>
                <a:cxn ang="0">
                  <a:pos x="T2" y="T3"/>
                </a:cxn>
                <a:cxn ang="0">
                  <a:pos x="T4" y="T5"/>
                </a:cxn>
                <a:cxn ang="0">
                  <a:pos x="T6" y="T7"/>
                </a:cxn>
                <a:cxn ang="0">
                  <a:pos x="T8" y="T9"/>
                </a:cxn>
                <a:cxn ang="0">
                  <a:pos x="T10" y="T11"/>
                </a:cxn>
              </a:cxnLst>
              <a:rect l="0" t="0" r="r" b="b"/>
              <a:pathLst>
                <a:path w="1024" h="1080">
                  <a:moveTo>
                    <a:pt x="0" y="0"/>
                  </a:moveTo>
                  <a:cubicBezTo>
                    <a:pt x="12" y="124"/>
                    <a:pt x="24" y="248"/>
                    <a:pt x="48" y="384"/>
                  </a:cubicBezTo>
                  <a:cubicBezTo>
                    <a:pt x="72" y="520"/>
                    <a:pt x="48" y="704"/>
                    <a:pt x="144" y="816"/>
                  </a:cubicBezTo>
                  <a:cubicBezTo>
                    <a:pt x="240" y="928"/>
                    <a:pt x="488" y="1080"/>
                    <a:pt x="624" y="1056"/>
                  </a:cubicBezTo>
                  <a:cubicBezTo>
                    <a:pt x="760" y="1032"/>
                    <a:pt x="896" y="848"/>
                    <a:pt x="960" y="672"/>
                  </a:cubicBezTo>
                  <a:cubicBezTo>
                    <a:pt x="1024" y="496"/>
                    <a:pt x="1016" y="248"/>
                    <a:pt x="1008" y="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48" name="Freeform 12"/>
            <p:cNvSpPr>
              <a:spLocks/>
            </p:cNvSpPr>
            <p:nvPr/>
          </p:nvSpPr>
          <p:spPr bwMode="auto">
            <a:xfrm>
              <a:off x="4284" y="2043"/>
              <a:ext cx="106" cy="0"/>
            </a:xfrm>
            <a:custGeom>
              <a:avLst/>
              <a:gdLst>
                <a:gd name="T0" fmla="*/ 0 w 240"/>
                <a:gd name="T1" fmla="*/ 0 h 1"/>
                <a:gd name="T2" fmla="*/ 48 w 240"/>
                <a:gd name="T3" fmla="*/ 0 h 1"/>
                <a:gd name="T4" fmla="*/ 192 w 240"/>
                <a:gd name="T5" fmla="*/ 0 h 1"/>
                <a:gd name="T6" fmla="*/ 240 w 240"/>
                <a:gd name="T7" fmla="*/ 0 h 1"/>
              </a:gdLst>
              <a:ahLst/>
              <a:cxnLst>
                <a:cxn ang="0">
                  <a:pos x="T0" y="T1"/>
                </a:cxn>
                <a:cxn ang="0">
                  <a:pos x="T2" y="T3"/>
                </a:cxn>
                <a:cxn ang="0">
                  <a:pos x="T4" y="T5"/>
                </a:cxn>
                <a:cxn ang="0">
                  <a:pos x="T6" y="T7"/>
                </a:cxn>
              </a:cxnLst>
              <a:rect l="0" t="0" r="r" b="b"/>
              <a:pathLst>
                <a:path w="240" h="1">
                  <a:moveTo>
                    <a:pt x="0" y="0"/>
                  </a:moveTo>
                  <a:cubicBezTo>
                    <a:pt x="8" y="0"/>
                    <a:pt x="16" y="0"/>
                    <a:pt x="48" y="0"/>
                  </a:cubicBezTo>
                  <a:cubicBezTo>
                    <a:pt x="80" y="0"/>
                    <a:pt x="160" y="0"/>
                    <a:pt x="192" y="0"/>
                  </a:cubicBezTo>
                  <a:cubicBezTo>
                    <a:pt x="224" y="0"/>
                    <a:pt x="232" y="0"/>
                    <a:pt x="240" y="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49" name="Freeform 13"/>
            <p:cNvSpPr>
              <a:spLocks/>
            </p:cNvSpPr>
            <p:nvPr/>
          </p:nvSpPr>
          <p:spPr bwMode="auto">
            <a:xfrm>
              <a:off x="4475" y="2043"/>
              <a:ext cx="86" cy="0"/>
            </a:xfrm>
            <a:custGeom>
              <a:avLst/>
              <a:gdLst>
                <a:gd name="T0" fmla="*/ 0 w 192"/>
                <a:gd name="T1" fmla="*/ 0 h 1"/>
                <a:gd name="T2" fmla="*/ 192 w 192"/>
                <a:gd name="T3" fmla="*/ 0 h 1"/>
              </a:gdLst>
              <a:ahLst/>
              <a:cxnLst>
                <a:cxn ang="0">
                  <a:pos x="T0" y="T1"/>
                </a:cxn>
                <a:cxn ang="0">
                  <a:pos x="T2" y="T3"/>
                </a:cxn>
              </a:cxnLst>
              <a:rect l="0" t="0" r="r" b="b"/>
              <a:pathLst>
                <a:path w="192" h="1">
                  <a:moveTo>
                    <a:pt x="0" y="0"/>
                  </a:moveTo>
                  <a:cubicBezTo>
                    <a:pt x="0" y="0"/>
                    <a:pt x="96" y="0"/>
                    <a:pt x="192" y="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50" name="Oval 14"/>
            <p:cNvSpPr>
              <a:spLocks noChangeArrowheads="1"/>
            </p:cNvSpPr>
            <p:nvPr/>
          </p:nvSpPr>
          <p:spPr bwMode="auto">
            <a:xfrm>
              <a:off x="4284" y="2092"/>
              <a:ext cx="106" cy="49"/>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398351" name="Oval 15"/>
            <p:cNvSpPr>
              <a:spLocks noChangeArrowheads="1"/>
            </p:cNvSpPr>
            <p:nvPr/>
          </p:nvSpPr>
          <p:spPr bwMode="auto">
            <a:xfrm>
              <a:off x="4475" y="2092"/>
              <a:ext cx="107" cy="49"/>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398352" name="Freeform 16"/>
            <p:cNvSpPr>
              <a:spLocks/>
            </p:cNvSpPr>
            <p:nvPr/>
          </p:nvSpPr>
          <p:spPr bwMode="auto">
            <a:xfrm>
              <a:off x="4401" y="2165"/>
              <a:ext cx="74" cy="147"/>
            </a:xfrm>
            <a:custGeom>
              <a:avLst/>
              <a:gdLst>
                <a:gd name="T0" fmla="*/ 72 w 168"/>
                <a:gd name="T1" fmla="*/ 0 h 288"/>
                <a:gd name="T2" fmla="*/ 24 w 168"/>
                <a:gd name="T3" fmla="*/ 240 h 288"/>
                <a:gd name="T4" fmla="*/ 24 w 168"/>
                <a:gd name="T5" fmla="*/ 288 h 288"/>
                <a:gd name="T6" fmla="*/ 168 w 168"/>
                <a:gd name="T7" fmla="*/ 240 h 288"/>
              </a:gdLst>
              <a:ahLst/>
              <a:cxnLst>
                <a:cxn ang="0">
                  <a:pos x="T0" y="T1"/>
                </a:cxn>
                <a:cxn ang="0">
                  <a:pos x="T2" y="T3"/>
                </a:cxn>
                <a:cxn ang="0">
                  <a:pos x="T4" y="T5"/>
                </a:cxn>
                <a:cxn ang="0">
                  <a:pos x="T6" y="T7"/>
                </a:cxn>
              </a:cxnLst>
              <a:rect l="0" t="0" r="r" b="b"/>
              <a:pathLst>
                <a:path w="168" h="288">
                  <a:moveTo>
                    <a:pt x="72" y="0"/>
                  </a:moveTo>
                  <a:cubicBezTo>
                    <a:pt x="52" y="96"/>
                    <a:pt x="32" y="192"/>
                    <a:pt x="24" y="240"/>
                  </a:cubicBezTo>
                  <a:cubicBezTo>
                    <a:pt x="16" y="288"/>
                    <a:pt x="0" y="288"/>
                    <a:pt x="24" y="288"/>
                  </a:cubicBezTo>
                  <a:cubicBezTo>
                    <a:pt x="48" y="288"/>
                    <a:pt x="144" y="248"/>
                    <a:pt x="168" y="24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53" name="Freeform 17"/>
            <p:cNvSpPr>
              <a:spLocks/>
            </p:cNvSpPr>
            <p:nvPr/>
          </p:nvSpPr>
          <p:spPr bwMode="auto">
            <a:xfrm>
              <a:off x="4348" y="2336"/>
              <a:ext cx="191" cy="86"/>
            </a:xfrm>
            <a:custGeom>
              <a:avLst/>
              <a:gdLst>
                <a:gd name="T0" fmla="*/ 0 w 432"/>
                <a:gd name="T1" fmla="*/ 0 h 168"/>
                <a:gd name="T2" fmla="*/ 144 w 432"/>
                <a:gd name="T3" fmla="*/ 144 h 168"/>
                <a:gd name="T4" fmla="*/ 336 w 432"/>
                <a:gd name="T5" fmla="*/ 144 h 168"/>
                <a:gd name="T6" fmla="*/ 432 w 432"/>
                <a:gd name="T7" fmla="*/ 0 h 168"/>
              </a:gdLst>
              <a:ahLst/>
              <a:cxnLst>
                <a:cxn ang="0">
                  <a:pos x="T0" y="T1"/>
                </a:cxn>
                <a:cxn ang="0">
                  <a:pos x="T2" y="T3"/>
                </a:cxn>
                <a:cxn ang="0">
                  <a:pos x="T4" y="T5"/>
                </a:cxn>
                <a:cxn ang="0">
                  <a:pos x="T6" y="T7"/>
                </a:cxn>
              </a:cxnLst>
              <a:rect l="0" t="0" r="r" b="b"/>
              <a:pathLst>
                <a:path w="432" h="168">
                  <a:moveTo>
                    <a:pt x="0" y="0"/>
                  </a:moveTo>
                  <a:cubicBezTo>
                    <a:pt x="44" y="60"/>
                    <a:pt x="88" y="120"/>
                    <a:pt x="144" y="144"/>
                  </a:cubicBezTo>
                  <a:cubicBezTo>
                    <a:pt x="200" y="168"/>
                    <a:pt x="288" y="168"/>
                    <a:pt x="336" y="144"/>
                  </a:cubicBezTo>
                  <a:cubicBezTo>
                    <a:pt x="384" y="120"/>
                    <a:pt x="408" y="60"/>
                    <a:pt x="432" y="0"/>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54" name="Freeform 18"/>
            <p:cNvSpPr>
              <a:spLocks/>
            </p:cNvSpPr>
            <p:nvPr/>
          </p:nvSpPr>
          <p:spPr bwMode="auto">
            <a:xfrm>
              <a:off x="4142" y="1680"/>
              <a:ext cx="557" cy="342"/>
            </a:xfrm>
            <a:custGeom>
              <a:avLst/>
              <a:gdLst>
                <a:gd name="T0" fmla="*/ 608 w 1256"/>
                <a:gd name="T1" fmla="*/ 40 h 672"/>
                <a:gd name="T2" fmla="*/ 272 w 1256"/>
                <a:gd name="T3" fmla="*/ 88 h 672"/>
                <a:gd name="T4" fmla="*/ 32 w 1256"/>
                <a:gd name="T5" fmla="*/ 328 h 672"/>
                <a:gd name="T6" fmla="*/ 80 w 1256"/>
                <a:gd name="T7" fmla="*/ 616 h 672"/>
                <a:gd name="T8" fmla="*/ 272 w 1256"/>
                <a:gd name="T9" fmla="*/ 568 h 672"/>
                <a:gd name="T10" fmla="*/ 608 w 1256"/>
                <a:gd name="T11" fmla="*/ 520 h 672"/>
                <a:gd name="T12" fmla="*/ 1136 w 1256"/>
                <a:gd name="T13" fmla="*/ 616 h 672"/>
                <a:gd name="T14" fmla="*/ 1232 w 1256"/>
                <a:gd name="T15" fmla="*/ 616 h 672"/>
                <a:gd name="T16" fmla="*/ 1184 w 1256"/>
                <a:gd name="T17" fmla="*/ 280 h 672"/>
                <a:gd name="T18" fmla="*/ 800 w 1256"/>
                <a:gd name="T19" fmla="*/ 40 h 672"/>
                <a:gd name="T20" fmla="*/ 608 w 1256"/>
                <a:gd name="T21" fmla="*/ 4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6" h="672">
                  <a:moveTo>
                    <a:pt x="608" y="40"/>
                  </a:moveTo>
                  <a:cubicBezTo>
                    <a:pt x="520" y="48"/>
                    <a:pt x="368" y="40"/>
                    <a:pt x="272" y="88"/>
                  </a:cubicBezTo>
                  <a:cubicBezTo>
                    <a:pt x="176" y="136"/>
                    <a:pt x="64" y="240"/>
                    <a:pt x="32" y="328"/>
                  </a:cubicBezTo>
                  <a:cubicBezTo>
                    <a:pt x="0" y="416"/>
                    <a:pt x="40" y="576"/>
                    <a:pt x="80" y="616"/>
                  </a:cubicBezTo>
                  <a:cubicBezTo>
                    <a:pt x="120" y="656"/>
                    <a:pt x="184" y="584"/>
                    <a:pt x="272" y="568"/>
                  </a:cubicBezTo>
                  <a:cubicBezTo>
                    <a:pt x="360" y="552"/>
                    <a:pt x="464" y="512"/>
                    <a:pt x="608" y="520"/>
                  </a:cubicBezTo>
                  <a:cubicBezTo>
                    <a:pt x="752" y="528"/>
                    <a:pt x="1032" y="600"/>
                    <a:pt x="1136" y="616"/>
                  </a:cubicBezTo>
                  <a:cubicBezTo>
                    <a:pt x="1240" y="632"/>
                    <a:pt x="1224" y="672"/>
                    <a:pt x="1232" y="616"/>
                  </a:cubicBezTo>
                  <a:cubicBezTo>
                    <a:pt x="1240" y="560"/>
                    <a:pt x="1256" y="376"/>
                    <a:pt x="1184" y="280"/>
                  </a:cubicBezTo>
                  <a:cubicBezTo>
                    <a:pt x="1112" y="184"/>
                    <a:pt x="896" y="80"/>
                    <a:pt x="800" y="40"/>
                  </a:cubicBezTo>
                  <a:cubicBezTo>
                    <a:pt x="704" y="0"/>
                    <a:pt x="696" y="32"/>
                    <a:pt x="608" y="40"/>
                  </a:cubicBezTo>
                  <a:close/>
                </a:path>
              </a:pathLst>
            </a:custGeom>
            <a:solidFill>
              <a:srgbClr val="993300"/>
            </a:solidFill>
            <a:ln w="28575" cap="flat" cmpd="sng">
              <a:solidFill>
                <a:srgbClr val="99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55" name="Freeform 19"/>
            <p:cNvSpPr>
              <a:spLocks/>
            </p:cNvSpPr>
            <p:nvPr/>
          </p:nvSpPr>
          <p:spPr bwMode="auto">
            <a:xfrm>
              <a:off x="4128" y="2063"/>
              <a:ext cx="92" cy="228"/>
            </a:xfrm>
            <a:custGeom>
              <a:avLst/>
              <a:gdLst>
                <a:gd name="T0" fmla="*/ 160 w 208"/>
                <a:gd name="T1" fmla="*/ 8 h 448"/>
                <a:gd name="T2" fmla="*/ 112 w 208"/>
                <a:gd name="T3" fmla="*/ 8 h 448"/>
                <a:gd name="T4" fmla="*/ 16 w 208"/>
                <a:gd name="T5" fmla="*/ 56 h 448"/>
                <a:gd name="T6" fmla="*/ 16 w 208"/>
                <a:gd name="T7" fmla="*/ 248 h 448"/>
                <a:gd name="T8" fmla="*/ 64 w 208"/>
                <a:gd name="T9" fmla="*/ 392 h 448"/>
                <a:gd name="T10" fmla="*/ 112 w 208"/>
                <a:gd name="T11" fmla="*/ 440 h 448"/>
                <a:gd name="T12" fmla="*/ 208 w 208"/>
                <a:gd name="T13" fmla="*/ 344 h 448"/>
              </a:gdLst>
              <a:ahLst/>
              <a:cxnLst>
                <a:cxn ang="0">
                  <a:pos x="T0" y="T1"/>
                </a:cxn>
                <a:cxn ang="0">
                  <a:pos x="T2" y="T3"/>
                </a:cxn>
                <a:cxn ang="0">
                  <a:pos x="T4" y="T5"/>
                </a:cxn>
                <a:cxn ang="0">
                  <a:pos x="T6" y="T7"/>
                </a:cxn>
                <a:cxn ang="0">
                  <a:pos x="T8" y="T9"/>
                </a:cxn>
                <a:cxn ang="0">
                  <a:pos x="T10" y="T11"/>
                </a:cxn>
                <a:cxn ang="0">
                  <a:pos x="T12" y="T13"/>
                </a:cxn>
              </a:cxnLst>
              <a:rect l="0" t="0" r="r" b="b"/>
              <a:pathLst>
                <a:path w="208" h="448">
                  <a:moveTo>
                    <a:pt x="160" y="8"/>
                  </a:moveTo>
                  <a:cubicBezTo>
                    <a:pt x="148" y="4"/>
                    <a:pt x="136" y="0"/>
                    <a:pt x="112" y="8"/>
                  </a:cubicBezTo>
                  <a:cubicBezTo>
                    <a:pt x="88" y="16"/>
                    <a:pt x="32" y="16"/>
                    <a:pt x="16" y="56"/>
                  </a:cubicBezTo>
                  <a:cubicBezTo>
                    <a:pt x="0" y="96"/>
                    <a:pt x="8" y="192"/>
                    <a:pt x="16" y="248"/>
                  </a:cubicBezTo>
                  <a:cubicBezTo>
                    <a:pt x="24" y="304"/>
                    <a:pt x="48" y="360"/>
                    <a:pt x="64" y="392"/>
                  </a:cubicBezTo>
                  <a:cubicBezTo>
                    <a:pt x="80" y="424"/>
                    <a:pt x="88" y="448"/>
                    <a:pt x="112" y="440"/>
                  </a:cubicBezTo>
                  <a:cubicBezTo>
                    <a:pt x="136" y="432"/>
                    <a:pt x="192" y="360"/>
                    <a:pt x="208" y="344"/>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56" name="Freeform 20"/>
            <p:cNvSpPr>
              <a:spLocks/>
            </p:cNvSpPr>
            <p:nvPr/>
          </p:nvSpPr>
          <p:spPr bwMode="auto">
            <a:xfrm>
              <a:off x="4646" y="2030"/>
              <a:ext cx="106" cy="261"/>
            </a:xfrm>
            <a:custGeom>
              <a:avLst/>
              <a:gdLst>
                <a:gd name="T0" fmla="*/ 0 w 240"/>
                <a:gd name="T1" fmla="*/ 72 h 512"/>
                <a:gd name="T2" fmla="*/ 144 w 240"/>
                <a:gd name="T3" fmla="*/ 24 h 512"/>
                <a:gd name="T4" fmla="*/ 240 w 240"/>
                <a:gd name="T5" fmla="*/ 216 h 512"/>
                <a:gd name="T6" fmla="*/ 144 w 240"/>
                <a:gd name="T7" fmla="*/ 456 h 512"/>
                <a:gd name="T8" fmla="*/ 96 w 240"/>
                <a:gd name="T9" fmla="*/ 504 h 512"/>
                <a:gd name="T10" fmla="*/ 0 w 240"/>
                <a:gd name="T11" fmla="*/ 408 h 512"/>
              </a:gdLst>
              <a:ahLst/>
              <a:cxnLst>
                <a:cxn ang="0">
                  <a:pos x="T0" y="T1"/>
                </a:cxn>
                <a:cxn ang="0">
                  <a:pos x="T2" y="T3"/>
                </a:cxn>
                <a:cxn ang="0">
                  <a:pos x="T4" y="T5"/>
                </a:cxn>
                <a:cxn ang="0">
                  <a:pos x="T6" y="T7"/>
                </a:cxn>
                <a:cxn ang="0">
                  <a:pos x="T8" y="T9"/>
                </a:cxn>
                <a:cxn ang="0">
                  <a:pos x="T10" y="T11"/>
                </a:cxn>
              </a:cxnLst>
              <a:rect l="0" t="0" r="r" b="b"/>
              <a:pathLst>
                <a:path w="240" h="512">
                  <a:moveTo>
                    <a:pt x="0" y="72"/>
                  </a:moveTo>
                  <a:cubicBezTo>
                    <a:pt x="52" y="36"/>
                    <a:pt x="104" y="0"/>
                    <a:pt x="144" y="24"/>
                  </a:cubicBezTo>
                  <a:cubicBezTo>
                    <a:pt x="184" y="48"/>
                    <a:pt x="240" y="144"/>
                    <a:pt x="240" y="216"/>
                  </a:cubicBezTo>
                  <a:cubicBezTo>
                    <a:pt x="240" y="288"/>
                    <a:pt x="168" y="408"/>
                    <a:pt x="144" y="456"/>
                  </a:cubicBezTo>
                  <a:cubicBezTo>
                    <a:pt x="120" y="504"/>
                    <a:pt x="120" y="512"/>
                    <a:pt x="96" y="504"/>
                  </a:cubicBezTo>
                  <a:cubicBezTo>
                    <a:pt x="72" y="496"/>
                    <a:pt x="36" y="452"/>
                    <a:pt x="0" y="408"/>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sp>
        <p:nvSpPr>
          <p:cNvPr id="398357" name="Text Box 21"/>
          <p:cNvSpPr txBox="1">
            <a:spLocks noChangeArrowheads="1"/>
          </p:cNvSpPr>
          <p:nvPr/>
        </p:nvSpPr>
        <p:spPr bwMode="auto">
          <a:xfrm>
            <a:off x="1676400" y="2514601"/>
            <a:ext cx="636687" cy="36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l"/>
            <a:r>
              <a:rPr lang="en-US" altLang="da-DK"/>
              <a:t>Alice</a:t>
            </a:r>
          </a:p>
        </p:txBody>
      </p:sp>
      <p:sp>
        <p:nvSpPr>
          <p:cNvPr id="398358" name="Text Box 22"/>
          <p:cNvSpPr txBox="1">
            <a:spLocks noChangeArrowheads="1"/>
          </p:cNvSpPr>
          <p:nvPr/>
        </p:nvSpPr>
        <p:spPr bwMode="auto">
          <a:xfrm>
            <a:off x="6096001" y="2514601"/>
            <a:ext cx="553330" cy="36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l"/>
            <a:r>
              <a:rPr lang="en-US" altLang="da-DK"/>
              <a:t>Bob</a:t>
            </a:r>
          </a:p>
        </p:txBody>
      </p:sp>
      <p:sp>
        <p:nvSpPr>
          <p:cNvPr id="398359" name="AutoShape 23"/>
          <p:cNvSpPr>
            <a:spLocks noChangeArrowheads="1"/>
          </p:cNvSpPr>
          <p:nvPr/>
        </p:nvSpPr>
        <p:spPr bwMode="auto">
          <a:xfrm rot="-5400000">
            <a:off x="3048000" y="2209800"/>
            <a:ext cx="3048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4925">
            <a:solidFill>
              <a:srgbClr val="000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da-DK"/>
          </a:p>
        </p:txBody>
      </p:sp>
      <p:sp>
        <p:nvSpPr>
          <p:cNvPr id="398360" name="AutoShape 24"/>
          <p:cNvSpPr>
            <a:spLocks noChangeArrowheads="1"/>
          </p:cNvSpPr>
          <p:nvPr/>
        </p:nvSpPr>
        <p:spPr bwMode="auto">
          <a:xfrm rot="5400000" flipH="1">
            <a:off x="5410200" y="2209800"/>
            <a:ext cx="3048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4925">
            <a:solidFill>
              <a:srgbClr val="000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da-DK"/>
          </a:p>
        </p:txBody>
      </p:sp>
      <p:sp>
        <p:nvSpPr>
          <p:cNvPr id="398361" name="Line 25"/>
          <p:cNvSpPr>
            <a:spLocks noChangeShapeType="1"/>
          </p:cNvSpPr>
          <p:nvPr/>
        </p:nvSpPr>
        <p:spPr bwMode="auto">
          <a:xfrm>
            <a:off x="3352800" y="2362200"/>
            <a:ext cx="2057400" cy="0"/>
          </a:xfrm>
          <a:prstGeom prst="line">
            <a:avLst/>
          </a:prstGeom>
          <a:noFill/>
          <a:ln w="349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da-DK"/>
          </a:p>
        </p:txBody>
      </p:sp>
      <p:sp>
        <p:nvSpPr>
          <p:cNvPr id="398362" name="Line 26"/>
          <p:cNvSpPr>
            <a:spLocks noChangeShapeType="1"/>
          </p:cNvSpPr>
          <p:nvPr/>
        </p:nvSpPr>
        <p:spPr bwMode="auto">
          <a:xfrm flipV="1">
            <a:off x="2438400" y="2133600"/>
            <a:ext cx="304800" cy="2286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da-DK"/>
          </a:p>
        </p:txBody>
      </p:sp>
      <p:sp>
        <p:nvSpPr>
          <p:cNvPr id="398363" name="Line 27"/>
          <p:cNvSpPr>
            <a:spLocks noChangeShapeType="1"/>
          </p:cNvSpPr>
          <p:nvPr/>
        </p:nvSpPr>
        <p:spPr bwMode="auto">
          <a:xfrm flipV="1">
            <a:off x="2514601" y="2357438"/>
            <a:ext cx="309563" cy="809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da-DK"/>
          </a:p>
        </p:txBody>
      </p:sp>
      <p:sp>
        <p:nvSpPr>
          <p:cNvPr id="398364" name="Line 28"/>
          <p:cNvSpPr>
            <a:spLocks noChangeShapeType="1"/>
          </p:cNvSpPr>
          <p:nvPr/>
        </p:nvSpPr>
        <p:spPr bwMode="auto">
          <a:xfrm>
            <a:off x="2439988" y="2513014"/>
            <a:ext cx="384176" cy="7302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da-DK"/>
          </a:p>
        </p:txBody>
      </p:sp>
      <p:sp>
        <p:nvSpPr>
          <p:cNvPr id="398365" name="Freeform 29"/>
          <p:cNvSpPr>
            <a:spLocks/>
          </p:cNvSpPr>
          <p:nvPr/>
        </p:nvSpPr>
        <p:spPr bwMode="auto">
          <a:xfrm flipV="1">
            <a:off x="3505200" y="2057400"/>
            <a:ext cx="533400" cy="304800"/>
          </a:xfrm>
          <a:custGeom>
            <a:avLst/>
            <a:gdLst>
              <a:gd name="T0" fmla="*/ 0 w 384"/>
              <a:gd name="T1" fmla="*/ 0 h 288"/>
              <a:gd name="T2" fmla="*/ 288 w 384"/>
              <a:gd name="T3" fmla="*/ 96 h 288"/>
              <a:gd name="T4" fmla="*/ 384 w 384"/>
              <a:gd name="T5" fmla="*/ 288 h 288"/>
            </a:gdLst>
            <a:ahLst/>
            <a:cxnLst>
              <a:cxn ang="0">
                <a:pos x="T0" y="T1"/>
              </a:cxn>
              <a:cxn ang="0">
                <a:pos x="T2" y="T3"/>
              </a:cxn>
              <a:cxn ang="0">
                <a:pos x="T4" y="T5"/>
              </a:cxn>
            </a:cxnLst>
            <a:rect l="0" t="0" r="r" b="b"/>
            <a:pathLst>
              <a:path w="384" h="288">
                <a:moveTo>
                  <a:pt x="0" y="0"/>
                </a:moveTo>
                <a:cubicBezTo>
                  <a:pt x="112" y="24"/>
                  <a:pt x="224" y="48"/>
                  <a:pt x="288" y="96"/>
                </a:cubicBezTo>
                <a:cubicBezTo>
                  <a:pt x="352" y="144"/>
                  <a:pt x="368" y="256"/>
                  <a:pt x="384" y="288"/>
                </a:cubicBezTo>
              </a:path>
            </a:pathLst>
          </a:custGeom>
          <a:noFill/>
          <a:ln w="63500" cap="flat"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da-DK"/>
          </a:p>
        </p:txBody>
      </p:sp>
      <p:grpSp>
        <p:nvGrpSpPr>
          <p:cNvPr id="398366" name="Group 30"/>
          <p:cNvGrpSpPr>
            <a:grpSpLocks/>
          </p:cNvGrpSpPr>
          <p:nvPr/>
        </p:nvGrpSpPr>
        <p:grpSpPr bwMode="auto">
          <a:xfrm>
            <a:off x="3733800" y="1447800"/>
            <a:ext cx="1600200" cy="762000"/>
            <a:chOff x="2256" y="1776"/>
            <a:chExt cx="1200" cy="624"/>
          </a:xfrm>
        </p:grpSpPr>
        <p:sp>
          <p:nvSpPr>
            <p:cNvPr id="398367" name="AutoShape 31"/>
            <p:cNvSpPr>
              <a:spLocks noChangeArrowheads="1"/>
            </p:cNvSpPr>
            <p:nvPr/>
          </p:nvSpPr>
          <p:spPr bwMode="auto">
            <a:xfrm>
              <a:off x="2256" y="1776"/>
              <a:ext cx="1200" cy="624"/>
            </a:xfrm>
            <a:prstGeom prst="cloudCallout">
              <a:avLst>
                <a:gd name="adj1" fmla="val -40417"/>
                <a:gd name="adj2" fmla="val 37981"/>
              </a:avLst>
            </a:prstGeom>
            <a:noFill/>
            <a:ln w="28575">
              <a:solidFill>
                <a:schemeClr val="tx2"/>
              </a:solidFill>
              <a:round/>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ltLang="da-DK"/>
            </a:p>
          </p:txBody>
        </p:sp>
        <p:sp>
          <p:nvSpPr>
            <p:cNvPr id="398368" name="Text Box 32"/>
            <p:cNvSpPr txBox="1">
              <a:spLocks noChangeArrowheads="1"/>
            </p:cNvSpPr>
            <p:nvPr/>
          </p:nvSpPr>
          <p:spPr bwMode="auto">
            <a:xfrm>
              <a:off x="2592" y="1920"/>
              <a:ext cx="515" cy="4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da-DK" sz="2800">
                  <a:solidFill>
                    <a:schemeClr val="tx2"/>
                  </a:solidFill>
                </a:rPr>
                <a:t>Eve</a:t>
              </a:r>
            </a:p>
          </p:txBody>
        </p:sp>
      </p:grpSp>
      <p:sp>
        <p:nvSpPr>
          <p:cNvPr id="398395" name="Text Box 59"/>
          <p:cNvSpPr txBox="1">
            <a:spLocks noChangeArrowheads="1"/>
          </p:cNvSpPr>
          <p:nvPr/>
        </p:nvSpPr>
        <p:spPr bwMode="auto">
          <a:xfrm>
            <a:off x="762000" y="3810001"/>
            <a:ext cx="674370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pPr algn="l"/>
            <a:r>
              <a:rPr lang="en-US" altLang="da-DK"/>
              <a:t>Alice and Bob would like to communicate in absolute</a:t>
            </a:r>
          </a:p>
          <a:p>
            <a:pPr algn="l"/>
            <a:r>
              <a:rPr lang="en-US" altLang="da-DK"/>
              <a:t>security in the presence of an eavesdropper, Eve.</a:t>
            </a:r>
          </a:p>
        </p:txBody>
      </p:sp>
      <p:grpSp>
        <p:nvGrpSpPr>
          <p:cNvPr id="398396" name="Group 60"/>
          <p:cNvGrpSpPr>
            <a:grpSpLocks/>
          </p:cNvGrpSpPr>
          <p:nvPr/>
        </p:nvGrpSpPr>
        <p:grpSpPr bwMode="auto">
          <a:xfrm>
            <a:off x="3124200" y="5410200"/>
            <a:ext cx="1295400" cy="228600"/>
            <a:chOff x="1584" y="3216"/>
            <a:chExt cx="1008" cy="240"/>
          </a:xfrm>
        </p:grpSpPr>
        <p:sp>
          <p:nvSpPr>
            <p:cNvPr id="398397" name="Oval 61"/>
            <p:cNvSpPr>
              <a:spLocks noChangeArrowheads="1"/>
            </p:cNvSpPr>
            <p:nvPr/>
          </p:nvSpPr>
          <p:spPr bwMode="auto">
            <a:xfrm>
              <a:off x="1584" y="3216"/>
              <a:ext cx="288" cy="240"/>
            </a:xfrm>
            <a:prstGeom prst="ellipse">
              <a:avLst/>
            </a:prstGeom>
            <a:noFill/>
            <a:ln w="92075">
              <a:solidFill>
                <a:srgbClr val="008000"/>
              </a:solidFill>
              <a:round/>
              <a:headEnd type="none" w="sm" len="sm"/>
              <a:tailEnd type="none" w="med"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398398" name="Line 62"/>
            <p:cNvSpPr>
              <a:spLocks noChangeShapeType="1"/>
            </p:cNvSpPr>
            <p:nvPr/>
          </p:nvSpPr>
          <p:spPr bwMode="auto">
            <a:xfrm>
              <a:off x="1824" y="3312"/>
              <a:ext cx="768" cy="0"/>
            </a:xfrm>
            <a:prstGeom prst="line">
              <a:avLst/>
            </a:prstGeom>
            <a:noFill/>
            <a:ln w="92075">
              <a:solidFill>
                <a:srgbClr val="008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8399" name="Rectangle 63"/>
            <p:cNvSpPr>
              <a:spLocks noChangeArrowheads="1"/>
            </p:cNvSpPr>
            <p:nvPr/>
          </p:nvSpPr>
          <p:spPr bwMode="auto">
            <a:xfrm>
              <a:off x="2064" y="3312"/>
              <a:ext cx="48" cy="144"/>
            </a:xfrm>
            <a:prstGeom prst="rect">
              <a:avLst/>
            </a:prstGeom>
            <a:noFill/>
            <a:ln w="57150">
              <a:solidFill>
                <a:srgbClr val="008000"/>
              </a:solidFill>
              <a:miter lim="800000"/>
              <a:headEnd type="none" w="sm" len="sm"/>
              <a:tailEnd type="none" w="med"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398400" name="Rectangle 64"/>
            <p:cNvSpPr>
              <a:spLocks noChangeArrowheads="1"/>
            </p:cNvSpPr>
            <p:nvPr/>
          </p:nvSpPr>
          <p:spPr bwMode="auto">
            <a:xfrm>
              <a:off x="2400" y="3312"/>
              <a:ext cx="48" cy="144"/>
            </a:xfrm>
            <a:prstGeom prst="rect">
              <a:avLst/>
            </a:prstGeom>
            <a:noFill/>
            <a:ln w="57150">
              <a:solidFill>
                <a:srgbClr val="008000"/>
              </a:solidFill>
              <a:miter lim="800000"/>
              <a:headEnd type="none" w="sm" len="sm"/>
              <a:tailEnd type="none" w="med"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Tree>
    <p:extLst>
      <p:ext uri="{BB962C8B-B14F-4D97-AF65-F5344CB8AC3E}">
        <p14:creationId xmlns:p14="http://schemas.microsoft.com/office/powerpoint/2010/main" val="626444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98395">
                                            <p:txEl>
                                              <p:pRg st="0" end="0"/>
                                            </p:txEl>
                                          </p:spTgt>
                                        </p:tgtEl>
                                        <p:attrNameLst>
                                          <p:attrName>style.visibility</p:attrName>
                                        </p:attrNameLst>
                                      </p:cBhvr>
                                      <p:to>
                                        <p:strVal val="visible"/>
                                      </p:to>
                                    </p:set>
                                    <p:animEffect transition="in" filter="slide(fromBottom)">
                                      <p:cBhvr>
                                        <p:cTn id="7" dur="500"/>
                                        <p:tgtEl>
                                          <p:spTgt spid="39839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98395">
                                            <p:txEl>
                                              <p:pRg st="1" end="1"/>
                                            </p:txEl>
                                          </p:spTgt>
                                        </p:tgtEl>
                                        <p:attrNameLst>
                                          <p:attrName>style.visibility</p:attrName>
                                        </p:attrNameLst>
                                      </p:cBhvr>
                                      <p:to>
                                        <p:strVal val="visible"/>
                                      </p:to>
                                    </p:set>
                                    <p:animEffect transition="in" filter="slide(fromBottom)">
                                      <p:cBhvr>
                                        <p:cTn id="10" dur="500"/>
                                        <p:tgtEl>
                                          <p:spTgt spid="3983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398396"/>
                                        </p:tgtEl>
                                        <p:attrNameLst>
                                          <p:attrName>style.visibility</p:attrName>
                                        </p:attrNameLst>
                                      </p:cBhvr>
                                      <p:to>
                                        <p:strVal val="visible"/>
                                      </p:to>
                                    </p:set>
                                    <p:animEffect transition="in" filter="randombar(horizontal)">
                                      <p:cBhvr>
                                        <p:cTn id="15" dur="500"/>
                                        <p:tgtEl>
                                          <p:spTgt spid="39839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98402"/>
                                        </p:tgtEl>
                                        <p:attrNameLst>
                                          <p:attrName>style.visibility</p:attrName>
                                        </p:attrNameLst>
                                      </p:cBhvr>
                                      <p:to>
                                        <p:strVal val="visible"/>
                                      </p:to>
                                    </p:set>
                                    <p:animEffect transition="in" filter="randombar(horizontal)">
                                      <p:cBhvr>
                                        <p:cTn id="18" dur="500"/>
                                        <p:tgtEl>
                                          <p:spTgt spid="398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4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9A00E028-BB1D-45E0-9FF9-8A907789FCE4}" type="slidenum">
              <a:rPr lang="zh-TW" altLang="en-US"/>
              <a:pPr/>
              <a:t>17</a:t>
            </a:fld>
            <a:endParaRPr lang="en-US" altLang="zh-TW"/>
          </a:p>
        </p:txBody>
      </p:sp>
      <p:sp>
        <p:nvSpPr>
          <p:cNvPr id="379906" name="Rectangle 2"/>
          <p:cNvSpPr>
            <a:spLocks noGrp="1" noChangeArrowheads="1"/>
          </p:cNvSpPr>
          <p:nvPr>
            <p:ph type="title"/>
          </p:nvPr>
        </p:nvSpPr>
        <p:spPr>
          <a:xfrm>
            <a:off x="1752600" y="152400"/>
            <a:ext cx="6477000" cy="428689"/>
          </a:xfrm>
        </p:spPr>
        <p:txBody>
          <a:bodyPr/>
          <a:lstStyle/>
          <a:p>
            <a:r>
              <a:rPr lang="en-US" altLang="zh-TW" sz="2800">
                <a:latin typeface="Arial" charset="0"/>
                <a:ea typeface="新細明體" pitchFamily="18" charset="-120"/>
              </a:rPr>
              <a:t>Bennett and Brassard’s scheme (BB84)</a:t>
            </a:r>
          </a:p>
        </p:txBody>
      </p:sp>
      <p:sp>
        <p:nvSpPr>
          <p:cNvPr id="379907" name="Rectangle 3"/>
          <p:cNvSpPr>
            <a:spLocks noGrp="1" noChangeArrowheads="1"/>
          </p:cNvSpPr>
          <p:nvPr>
            <p:ph type="body" idx="4294967295"/>
          </p:nvPr>
        </p:nvSpPr>
        <p:spPr>
          <a:xfrm>
            <a:off x="533400" y="2362200"/>
            <a:ext cx="8229600" cy="2286000"/>
          </a:xfrm>
          <a:prstGeom prst="rect">
            <a:avLst/>
          </a:prstGeom>
        </p:spPr>
        <p:txBody>
          <a:bodyPr lIns="91427" tIns="45713" rIns="91427" bIns="45713"/>
          <a:lstStyle/>
          <a:p>
            <a:pPr marL="457136" indent="-457136">
              <a:lnSpc>
                <a:spcPct val="90000"/>
              </a:lnSpc>
            </a:pPr>
            <a:r>
              <a:rPr lang="en-US" altLang="zh-TW">
                <a:ea typeface="新細明體" pitchFamily="18" charset="-120"/>
              </a:rPr>
              <a:t>ASSSUMPTIONS:</a:t>
            </a:r>
          </a:p>
          <a:p>
            <a:pPr marL="457136" indent="-457136">
              <a:lnSpc>
                <a:spcPct val="90000"/>
              </a:lnSpc>
              <a:buFontTx/>
              <a:buAutoNum type="arabicPeriod"/>
            </a:pPr>
            <a:r>
              <a:rPr lang="en-US" altLang="zh-TW">
                <a:latin typeface="Arial" charset="0"/>
                <a:ea typeface="新細明體" pitchFamily="18" charset="-120"/>
              </a:rPr>
              <a:t>Source: Emits </a:t>
            </a:r>
            <a:r>
              <a:rPr lang="en-US" altLang="zh-TW" u="sng">
                <a:solidFill>
                  <a:srgbClr val="FF0000"/>
                </a:solidFill>
                <a:latin typeface="Arial" charset="0"/>
                <a:ea typeface="新細明體" pitchFamily="18" charset="-120"/>
              </a:rPr>
              <a:t>perfect</a:t>
            </a:r>
            <a:r>
              <a:rPr lang="en-US" altLang="zh-TW">
                <a:latin typeface="Arial" charset="0"/>
                <a:ea typeface="新細明體" pitchFamily="18" charset="-120"/>
              </a:rPr>
              <a:t> single photons. (No multi-photons)</a:t>
            </a:r>
          </a:p>
          <a:p>
            <a:pPr marL="457136" indent="-457136">
              <a:lnSpc>
                <a:spcPct val="90000"/>
              </a:lnSpc>
              <a:buFontTx/>
              <a:buAutoNum type="arabicPeriod"/>
            </a:pPr>
            <a:r>
              <a:rPr lang="en-US" altLang="zh-TW">
                <a:latin typeface="Arial" charset="0"/>
                <a:ea typeface="新細明體" pitchFamily="18" charset="-120"/>
              </a:rPr>
              <a:t>Channel: noisy but </a:t>
            </a:r>
            <a:r>
              <a:rPr lang="en-US" altLang="zh-TW" u="sng">
                <a:solidFill>
                  <a:srgbClr val="FF0000"/>
                </a:solidFill>
                <a:latin typeface="Arial" charset="0"/>
                <a:ea typeface="新細明體" pitchFamily="18" charset="-120"/>
              </a:rPr>
              <a:t>lossless</a:t>
            </a:r>
            <a:r>
              <a:rPr lang="en-US" altLang="zh-TW">
                <a:latin typeface="Arial" charset="0"/>
                <a:ea typeface="新細明體" pitchFamily="18" charset="-120"/>
              </a:rPr>
              <a:t>. (No absorption in channel)</a:t>
            </a:r>
          </a:p>
          <a:p>
            <a:pPr marL="457136" indent="-457136">
              <a:lnSpc>
                <a:spcPct val="90000"/>
              </a:lnSpc>
              <a:buFontTx/>
              <a:buAutoNum type="arabicPeriod"/>
            </a:pPr>
            <a:r>
              <a:rPr lang="en-US" altLang="zh-TW">
                <a:latin typeface="Arial" charset="0"/>
                <a:ea typeface="新細明體" pitchFamily="18" charset="-120"/>
              </a:rPr>
              <a:t>Detectors: a) </a:t>
            </a:r>
            <a:r>
              <a:rPr lang="en-US" altLang="zh-TW" u="sng">
                <a:solidFill>
                  <a:srgbClr val="FF0000"/>
                </a:solidFill>
                <a:latin typeface="Arial" charset="0"/>
                <a:ea typeface="新細明體" pitchFamily="18" charset="-120"/>
              </a:rPr>
              <a:t>Perfect </a:t>
            </a:r>
            <a:r>
              <a:rPr lang="en-US" altLang="zh-TW">
                <a:latin typeface="Arial" charset="0"/>
                <a:ea typeface="新細明體" pitchFamily="18" charset="-120"/>
              </a:rPr>
              <a:t>detection efficiency. (100 %)</a:t>
            </a:r>
          </a:p>
          <a:p>
            <a:pPr marL="457136" indent="-457136">
              <a:lnSpc>
                <a:spcPct val="90000"/>
              </a:lnSpc>
              <a:buFontTx/>
              <a:buAutoNum type="arabicPeriod"/>
            </a:pPr>
            <a:r>
              <a:rPr lang="en-US" altLang="zh-TW">
                <a:latin typeface="Arial" charset="0"/>
                <a:ea typeface="新細明體" pitchFamily="18" charset="-120"/>
              </a:rPr>
              <a:t>Basis Alignment: </a:t>
            </a:r>
            <a:r>
              <a:rPr lang="en-US" altLang="zh-TW" u="sng">
                <a:solidFill>
                  <a:srgbClr val="FF0000"/>
                </a:solidFill>
                <a:latin typeface="Arial" charset="0"/>
                <a:ea typeface="新細明體" pitchFamily="18" charset="-120"/>
              </a:rPr>
              <a:t>Perfect</a:t>
            </a:r>
            <a:r>
              <a:rPr lang="en-US" altLang="zh-TW">
                <a:latin typeface="Arial" charset="0"/>
                <a:ea typeface="新細明體" pitchFamily="18" charset="-120"/>
              </a:rPr>
              <a:t>. (Angle between X and Z basis 					is exactly 45 degrees.)</a:t>
            </a:r>
          </a:p>
        </p:txBody>
      </p:sp>
      <p:grpSp>
        <p:nvGrpSpPr>
          <p:cNvPr id="379925" name="Group 21"/>
          <p:cNvGrpSpPr>
            <a:grpSpLocks/>
          </p:cNvGrpSpPr>
          <p:nvPr/>
        </p:nvGrpSpPr>
        <p:grpSpPr bwMode="auto">
          <a:xfrm>
            <a:off x="609600" y="1371600"/>
            <a:ext cx="7450138" cy="952499"/>
            <a:chOff x="384" y="864"/>
            <a:chExt cx="4693" cy="600"/>
          </a:xfrm>
        </p:grpSpPr>
        <p:grpSp>
          <p:nvGrpSpPr>
            <p:cNvPr id="379909" name="Group 5"/>
            <p:cNvGrpSpPr>
              <a:grpSpLocks/>
            </p:cNvGrpSpPr>
            <p:nvPr/>
          </p:nvGrpSpPr>
          <p:grpSpPr bwMode="auto">
            <a:xfrm>
              <a:off x="4272" y="912"/>
              <a:ext cx="273" cy="289"/>
              <a:chOff x="3904" y="1491"/>
              <a:chExt cx="272" cy="286"/>
            </a:xfrm>
          </p:grpSpPr>
          <p:sp>
            <p:nvSpPr>
              <p:cNvPr id="379910" name="Line 6"/>
              <p:cNvSpPr>
                <a:spLocks noChangeShapeType="1"/>
              </p:cNvSpPr>
              <p:nvPr/>
            </p:nvSpPr>
            <p:spPr bwMode="auto">
              <a:xfrm flipV="1">
                <a:off x="3904" y="1491"/>
                <a:ext cx="272" cy="286"/>
              </a:xfrm>
              <a:prstGeom prst="line">
                <a:avLst/>
              </a:prstGeom>
              <a:noFill/>
              <a:ln w="349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79911" name="Line 7"/>
              <p:cNvSpPr>
                <a:spLocks noChangeShapeType="1"/>
              </p:cNvSpPr>
              <p:nvPr/>
            </p:nvSpPr>
            <p:spPr bwMode="auto">
              <a:xfrm>
                <a:off x="3904" y="1491"/>
                <a:ext cx="272" cy="286"/>
              </a:xfrm>
              <a:prstGeom prst="line">
                <a:avLst/>
              </a:prstGeom>
              <a:noFill/>
              <a:ln w="349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sp>
          <p:nvSpPr>
            <p:cNvPr id="379912" name="Text Box 8"/>
            <p:cNvSpPr txBox="1">
              <a:spLocks noChangeArrowheads="1"/>
            </p:cNvSpPr>
            <p:nvPr/>
          </p:nvSpPr>
          <p:spPr bwMode="auto">
            <a:xfrm>
              <a:off x="528" y="1200"/>
              <a:ext cx="434" cy="23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381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a:ea typeface="新細明體" pitchFamily="18" charset="-120"/>
                </a:rPr>
                <a:t>Alice </a:t>
              </a:r>
            </a:p>
          </p:txBody>
        </p:sp>
        <p:sp>
          <p:nvSpPr>
            <p:cNvPr id="379913" name="Text Box 9"/>
            <p:cNvSpPr txBox="1">
              <a:spLocks noChangeArrowheads="1"/>
            </p:cNvSpPr>
            <p:nvPr/>
          </p:nvSpPr>
          <p:spPr bwMode="auto">
            <a:xfrm>
              <a:off x="4464" y="1231"/>
              <a:ext cx="349" cy="23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381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a:ea typeface="新細明體" pitchFamily="18" charset="-120"/>
                </a:rPr>
                <a:t>Bob</a:t>
              </a:r>
            </a:p>
          </p:txBody>
        </p:sp>
        <p:sp>
          <p:nvSpPr>
            <p:cNvPr id="379914" name="Line 10"/>
            <p:cNvSpPr>
              <a:spLocks noChangeShapeType="1"/>
            </p:cNvSpPr>
            <p:nvPr/>
          </p:nvSpPr>
          <p:spPr bwMode="auto">
            <a:xfrm>
              <a:off x="4713" y="1060"/>
              <a:ext cx="364" cy="0"/>
            </a:xfrm>
            <a:prstGeom prst="line">
              <a:avLst/>
            </a:prstGeom>
            <a:noFill/>
            <a:ln w="349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79915" name="Line 11"/>
            <p:cNvSpPr>
              <a:spLocks noChangeShapeType="1"/>
            </p:cNvSpPr>
            <p:nvPr/>
          </p:nvSpPr>
          <p:spPr bwMode="auto">
            <a:xfrm>
              <a:off x="4896" y="864"/>
              <a:ext cx="0" cy="388"/>
            </a:xfrm>
            <a:prstGeom prst="line">
              <a:avLst/>
            </a:prstGeom>
            <a:noFill/>
            <a:ln w="349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nvGrpSpPr>
            <p:cNvPr id="379916" name="Group 12"/>
            <p:cNvGrpSpPr>
              <a:grpSpLocks/>
            </p:cNvGrpSpPr>
            <p:nvPr/>
          </p:nvGrpSpPr>
          <p:grpSpPr bwMode="auto">
            <a:xfrm>
              <a:off x="384" y="864"/>
              <a:ext cx="1304" cy="340"/>
              <a:chOff x="3504" y="864"/>
              <a:chExt cx="1297" cy="337"/>
            </a:xfrm>
          </p:grpSpPr>
          <p:sp>
            <p:nvSpPr>
              <p:cNvPr id="379917" name="Line 13"/>
              <p:cNvSpPr>
                <a:spLocks noChangeShapeType="1"/>
              </p:cNvSpPr>
              <p:nvPr/>
            </p:nvSpPr>
            <p:spPr bwMode="auto">
              <a:xfrm flipV="1">
                <a:off x="3504" y="864"/>
                <a:ext cx="0" cy="337"/>
              </a:xfrm>
              <a:prstGeom prst="line">
                <a:avLst/>
              </a:prstGeom>
              <a:noFill/>
              <a:ln w="34925">
                <a:solidFill>
                  <a:schemeClr val="hlink"/>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79918" name="Line 14"/>
              <p:cNvSpPr>
                <a:spLocks noChangeShapeType="1"/>
              </p:cNvSpPr>
              <p:nvPr/>
            </p:nvSpPr>
            <p:spPr bwMode="auto">
              <a:xfrm rot="5400000" flipV="1">
                <a:off x="3816" y="840"/>
                <a:ext cx="1" cy="337"/>
              </a:xfrm>
              <a:prstGeom prst="line">
                <a:avLst/>
              </a:prstGeom>
              <a:noFill/>
              <a:ln w="34925">
                <a:solidFill>
                  <a:schemeClr val="hlink"/>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79919" name="Line 15"/>
              <p:cNvSpPr>
                <a:spLocks noChangeShapeType="1"/>
              </p:cNvSpPr>
              <p:nvPr/>
            </p:nvSpPr>
            <p:spPr bwMode="auto">
              <a:xfrm rot="2772515" flipV="1">
                <a:off x="4248" y="840"/>
                <a:ext cx="1" cy="337"/>
              </a:xfrm>
              <a:prstGeom prst="line">
                <a:avLst/>
              </a:prstGeom>
              <a:noFill/>
              <a:ln w="34925">
                <a:solidFill>
                  <a:schemeClr val="hlink"/>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79920" name="Line 16"/>
              <p:cNvSpPr>
                <a:spLocks noChangeShapeType="1"/>
              </p:cNvSpPr>
              <p:nvPr/>
            </p:nvSpPr>
            <p:spPr bwMode="auto">
              <a:xfrm rot="7731078" flipV="1">
                <a:off x="4632" y="840"/>
                <a:ext cx="1" cy="337"/>
              </a:xfrm>
              <a:prstGeom prst="line">
                <a:avLst/>
              </a:prstGeom>
              <a:noFill/>
              <a:ln w="34925">
                <a:solidFill>
                  <a:schemeClr val="hlink"/>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sp>
          <p:nvSpPr>
            <p:cNvPr id="379921" name="AutoShape 17"/>
            <p:cNvSpPr>
              <a:spLocks noChangeArrowheads="1"/>
            </p:cNvSpPr>
            <p:nvPr/>
          </p:nvSpPr>
          <p:spPr bwMode="auto">
            <a:xfrm rot="-5400000">
              <a:off x="2885" y="-149"/>
              <a:ext cx="49" cy="2363"/>
            </a:xfrm>
            <a:prstGeom prst="can">
              <a:avLst>
                <a:gd name="adj" fmla="val 183074"/>
              </a:avLst>
            </a:prstGeom>
            <a:noFill/>
            <a:ln w="22225">
              <a:solidFill>
                <a:srgbClr val="00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379923" name="Text Box 19"/>
          <p:cNvSpPr txBox="1">
            <a:spLocks noChangeArrowheads="1"/>
          </p:cNvSpPr>
          <p:nvPr/>
        </p:nvSpPr>
        <p:spPr bwMode="auto">
          <a:xfrm>
            <a:off x="1447800" y="6019801"/>
            <a:ext cx="5562600" cy="476260"/>
          </a:xfrm>
          <a:prstGeom prst="rect">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pPr algn="l">
              <a:lnSpc>
                <a:spcPct val="90000"/>
              </a:lnSpc>
              <a:spcBef>
                <a:spcPct val="20000"/>
              </a:spcBef>
            </a:pPr>
            <a:r>
              <a:rPr lang="en-US" altLang="zh-TW" sz="2800">
                <a:solidFill>
                  <a:srgbClr val="000000"/>
                </a:solidFill>
                <a:ea typeface="新細明體" pitchFamily="18" charset="-120"/>
              </a:rPr>
              <a:t>Conclusion: QKD is secure in theory.</a:t>
            </a:r>
            <a:endParaRPr lang="en-US" altLang="da-DK" sz="2800">
              <a:solidFill>
                <a:srgbClr val="000000"/>
              </a:solidFill>
              <a:ea typeface="新細明體" pitchFamily="18" charset="-120"/>
            </a:endParaRPr>
          </a:p>
        </p:txBody>
      </p:sp>
      <p:sp>
        <p:nvSpPr>
          <p:cNvPr id="379924" name="Text Box 20"/>
          <p:cNvSpPr txBox="1">
            <a:spLocks noChangeArrowheads="1"/>
          </p:cNvSpPr>
          <p:nvPr/>
        </p:nvSpPr>
        <p:spPr bwMode="auto">
          <a:xfrm>
            <a:off x="1295401" y="4800600"/>
            <a:ext cx="5565023" cy="89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zh-TW">
                <a:ea typeface="新細明體" pitchFamily="18" charset="-120"/>
              </a:rPr>
              <a:t>Assumptions lead to security proofs:</a:t>
            </a:r>
          </a:p>
          <a:p>
            <a:r>
              <a:rPr lang="en-US" altLang="zh-TW" sz="1700">
                <a:ea typeface="新細明體" pitchFamily="18" charset="-120"/>
              </a:rPr>
              <a:t>Mayers (BB84), Lo and Chau (quantum-computing protocol), </a:t>
            </a:r>
          </a:p>
          <a:p>
            <a:r>
              <a:rPr lang="en-US" altLang="zh-TW" sz="1700">
                <a:ea typeface="新細明體" pitchFamily="18" charset="-120"/>
              </a:rPr>
              <a:t>Biham et al. (BB84), Ben-Or (BB84), Shor-Preskill (BB84), …</a:t>
            </a:r>
            <a:endParaRPr lang="en-US" altLang="da-DK"/>
          </a:p>
        </p:txBody>
      </p:sp>
    </p:spTree>
    <p:extLst>
      <p:ext uri="{BB962C8B-B14F-4D97-AF65-F5344CB8AC3E}">
        <p14:creationId xmlns:p14="http://schemas.microsoft.com/office/powerpoint/2010/main" val="252630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Effect transition="in" filter="blinds(horizontal)">
                                      <p:cBhvr>
                                        <p:cTn id="7" dur="500"/>
                                        <p:tgtEl>
                                          <p:spTgt spid="3799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9907">
                                            <p:txEl>
                                              <p:pRg st="1" end="1"/>
                                            </p:txEl>
                                          </p:spTgt>
                                        </p:tgtEl>
                                        <p:attrNameLst>
                                          <p:attrName>style.visibility</p:attrName>
                                        </p:attrNameLst>
                                      </p:cBhvr>
                                      <p:to>
                                        <p:strVal val="visible"/>
                                      </p:to>
                                    </p:set>
                                    <p:animEffect transition="in" filter="blinds(horizontal)">
                                      <p:cBhvr>
                                        <p:cTn id="10" dur="500"/>
                                        <p:tgtEl>
                                          <p:spTgt spid="3799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9907">
                                            <p:txEl>
                                              <p:pRg st="2" end="2"/>
                                            </p:txEl>
                                          </p:spTgt>
                                        </p:tgtEl>
                                        <p:attrNameLst>
                                          <p:attrName>style.visibility</p:attrName>
                                        </p:attrNameLst>
                                      </p:cBhvr>
                                      <p:to>
                                        <p:strVal val="visible"/>
                                      </p:to>
                                    </p:set>
                                    <p:animEffect transition="in" filter="blinds(horizontal)">
                                      <p:cBhvr>
                                        <p:cTn id="13" dur="500"/>
                                        <p:tgtEl>
                                          <p:spTgt spid="3799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9907">
                                            <p:txEl>
                                              <p:pRg st="3" end="3"/>
                                            </p:txEl>
                                          </p:spTgt>
                                        </p:tgtEl>
                                        <p:attrNameLst>
                                          <p:attrName>style.visibility</p:attrName>
                                        </p:attrNameLst>
                                      </p:cBhvr>
                                      <p:to>
                                        <p:strVal val="visible"/>
                                      </p:to>
                                    </p:set>
                                    <p:animEffect transition="in" filter="blinds(horizontal)">
                                      <p:cBhvr>
                                        <p:cTn id="16" dur="500"/>
                                        <p:tgtEl>
                                          <p:spTgt spid="37990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animEffect transition="in" filter="blinds(horizontal)">
                                      <p:cBhvr>
                                        <p:cTn id="19" dur="500"/>
                                        <p:tgtEl>
                                          <p:spTgt spid="37990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79924"/>
                                        </p:tgtEl>
                                        <p:attrNameLst>
                                          <p:attrName>style.visibility</p:attrName>
                                        </p:attrNameLst>
                                      </p:cBhvr>
                                      <p:to>
                                        <p:strVal val="visible"/>
                                      </p:to>
                                    </p:set>
                                    <p:animEffect transition="in" filter="blinds(horizontal)">
                                      <p:cBhvr>
                                        <p:cTn id="24" dur="500"/>
                                        <p:tgtEl>
                                          <p:spTgt spid="37992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79923"/>
                                        </p:tgtEl>
                                        <p:attrNameLst>
                                          <p:attrName>style.visibility</p:attrName>
                                        </p:attrNameLst>
                                      </p:cBhvr>
                                      <p:to>
                                        <p:strVal val="visible"/>
                                      </p:to>
                                    </p:set>
                                    <p:animEffect transition="in" filter="blinds(horizontal)">
                                      <p:cBhvr>
                                        <p:cTn id="27" dur="500"/>
                                        <p:tgtEl>
                                          <p:spTgt spid="37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3" grpId="0" animBg="1"/>
      <p:bldP spid="3799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1C4AF1DA-A642-4038-B953-BC91C31E039B}" type="slidenum">
              <a:rPr lang="zh-TW" altLang="en-US"/>
              <a:pPr/>
              <a:t>18</a:t>
            </a:fld>
            <a:endParaRPr lang="en-US" altLang="zh-TW"/>
          </a:p>
        </p:txBody>
      </p:sp>
      <p:sp>
        <p:nvSpPr>
          <p:cNvPr id="396290" name="Rectangle 2"/>
          <p:cNvSpPr>
            <a:spLocks noGrp="1" noChangeArrowheads="1"/>
          </p:cNvSpPr>
          <p:nvPr>
            <p:ph type="title"/>
          </p:nvPr>
        </p:nvSpPr>
        <p:spPr>
          <a:xfrm>
            <a:off x="1143000" y="457200"/>
            <a:ext cx="6781800" cy="428689"/>
          </a:xfrm>
        </p:spPr>
        <p:txBody>
          <a:bodyPr/>
          <a:lstStyle/>
          <a:p>
            <a:r>
              <a:rPr lang="en-US" altLang="da-DK" sz="2800">
                <a:latin typeface="Arial" charset="0"/>
              </a:rPr>
              <a:t>Reminder: Quantum No-cloning Theorem</a:t>
            </a:r>
          </a:p>
        </p:txBody>
      </p:sp>
      <p:sp>
        <p:nvSpPr>
          <p:cNvPr id="396291" name="Rectangle 3"/>
          <p:cNvSpPr>
            <a:spLocks noGrp="1" noChangeArrowheads="1"/>
          </p:cNvSpPr>
          <p:nvPr>
            <p:ph type="body" idx="4294967295"/>
          </p:nvPr>
        </p:nvSpPr>
        <p:spPr>
          <a:xfrm>
            <a:off x="685800" y="1524000"/>
            <a:ext cx="7772400" cy="1676400"/>
          </a:xfrm>
          <a:prstGeom prst="rect">
            <a:avLst/>
          </a:prstGeom>
        </p:spPr>
        <p:txBody>
          <a:bodyPr lIns="91427" tIns="45713" rIns="91427" bIns="45713"/>
          <a:lstStyle/>
          <a:p>
            <a:r>
              <a:rPr lang="en-US" altLang="da-DK">
                <a:solidFill>
                  <a:srgbClr val="000000"/>
                </a:solidFill>
                <a:latin typeface="Arial" charset="0"/>
              </a:rPr>
              <a:t>An unknown quantum state </a:t>
            </a:r>
            <a:r>
              <a:rPr lang="en-US" altLang="da-DK" b="1">
                <a:solidFill>
                  <a:srgbClr val="000000"/>
                </a:solidFill>
                <a:latin typeface="Arial" charset="0"/>
              </a:rPr>
              <a:t>CANNOT</a:t>
            </a:r>
            <a:r>
              <a:rPr lang="en-US" altLang="da-DK">
                <a:solidFill>
                  <a:srgbClr val="000000"/>
                </a:solidFill>
                <a:latin typeface="Arial" charset="0"/>
              </a:rPr>
              <a:t> be cloned. Therefore, eavesdropper, Eve, cannot have the same information as Bob.</a:t>
            </a:r>
          </a:p>
          <a:p>
            <a:r>
              <a:rPr lang="en-US" altLang="da-DK" u="sng">
                <a:solidFill>
                  <a:schemeClr val="tx2"/>
                </a:solidFill>
                <a:latin typeface="Arial" charset="0"/>
              </a:rPr>
              <a:t>Single-photon</a:t>
            </a:r>
            <a:r>
              <a:rPr lang="en-US" altLang="da-DK">
                <a:solidFill>
                  <a:srgbClr val="000000"/>
                </a:solidFill>
                <a:latin typeface="Arial" charset="0"/>
              </a:rPr>
              <a:t> signals are secure. </a:t>
            </a:r>
          </a:p>
        </p:txBody>
      </p:sp>
      <p:sp>
        <p:nvSpPr>
          <p:cNvPr id="396296" name="Line 8"/>
          <p:cNvSpPr>
            <a:spLocks noChangeShapeType="1"/>
          </p:cNvSpPr>
          <p:nvPr/>
        </p:nvSpPr>
        <p:spPr bwMode="auto">
          <a:xfrm>
            <a:off x="1295400" y="4648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da-DK"/>
          </a:p>
        </p:txBody>
      </p:sp>
      <p:sp>
        <p:nvSpPr>
          <p:cNvPr id="396305" name="Line 17"/>
          <p:cNvSpPr>
            <a:spLocks noChangeShapeType="1"/>
          </p:cNvSpPr>
          <p:nvPr/>
        </p:nvSpPr>
        <p:spPr bwMode="auto">
          <a:xfrm>
            <a:off x="7162800" y="4648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da-DK"/>
          </a:p>
        </p:txBody>
      </p:sp>
      <p:grpSp>
        <p:nvGrpSpPr>
          <p:cNvPr id="396315" name="Group 27"/>
          <p:cNvGrpSpPr>
            <a:grpSpLocks/>
          </p:cNvGrpSpPr>
          <p:nvPr/>
        </p:nvGrpSpPr>
        <p:grpSpPr bwMode="auto">
          <a:xfrm>
            <a:off x="914400" y="3733800"/>
            <a:ext cx="7162800" cy="2057400"/>
            <a:chOff x="576" y="2352"/>
            <a:chExt cx="4512" cy="1296"/>
          </a:xfrm>
        </p:grpSpPr>
        <p:sp>
          <p:nvSpPr>
            <p:cNvPr id="396292" name="Text Box 4"/>
            <p:cNvSpPr txBox="1">
              <a:spLocks noChangeArrowheads="1"/>
            </p:cNvSpPr>
            <p:nvPr/>
          </p:nvSpPr>
          <p:spPr bwMode="auto">
            <a:xfrm>
              <a:off x="1056" y="2352"/>
              <a:ext cx="1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da-DK" i="1"/>
                <a:t>a</a:t>
              </a:r>
            </a:p>
          </p:txBody>
        </p:sp>
        <p:sp>
          <p:nvSpPr>
            <p:cNvPr id="396293" name="Rectangle 5"/>
            <p:cNvSpPr>
              <a:spLocks noChangeArrowheads="1"/>
            </p:cNvSpPr>
            <p:nvPr/>
          </p:nvSpPr>
          <p:spPr bwMode="auto">
            <a:xfrm>
              <a:off x="3552" y="235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da-DK" i="1"/>
                <a:t>a</a:t>
              </a:r>
            </a:p>
          </p:txBody>
        </p:sp>
        <p:sp>
          <p:nvSpPr>
            <p:cNvPr id="396294" name="Rectangle 6"/>
            <p:cNvSpPr>
              <a:spLocks noChangeArrowheads="1"/>
            </p:cNvSpPr>
            <p:nvPr/>
          </p:nvSpPr>
          <p:spPr bwMode="auto">
            <a:xfrm>
              <a:off x="4800" y="2352"/>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da-DK" i="1"/>
                <a:t>a</a:t>
              </a:r>
            </a:p>
          </p:txBody>
        </p:sp>
        <p:sp>
          <p:nvSpPr>
            <p:cNvPr id="396295" name="Line 7"/>
            <p:cNvSpPr>
              <a:spLocks noChangeShapeType="1"/>
            </p:cNvSpPr>
            <p:nvPr/>
          </p:nvSpPr>
          <p:spPr bwMode="auto">
            <a:xfrm flipH="1">
              <a:off x="576" y="2688"/>
              <a:ext cx="816" cy="96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297" name="Line 9"/>
            <p:cNvSpPr>
              <a:spLocks noChangeShapeType="1"/>
            </p:cNvSpPr>
            <p:nvPr/>
          </p:nvSpPr>
          <p:spPr bwMode="auto">
            <a:xfrm>
              <a:off x="960" y="2592"/>
              <a:ext cx="0" cy="105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298" name="Arc 10"/>
            <p:cNvSpPr>
              <a:spLocks/>
            </p:cNvSpPr>
            <p:nvPr/>
          </p:nvSpPr>
          <p:spPr bwMode="auto">
            <a:xfrm>
              <a:off x="960" y="2884"/>
              <a:ext cx="185" cy="677"/>
            </a:xfrm>
            <a:custGeom>
              <a:avLst/>
              <a:gdLst>
                <a:gd name="G0" fmla="+- 0 0 0"/>
                <a:gd name="G1" fmla="+- 21596 0 0"/>
                <a:gd name="G2" fmla="+- 21600 0 0"/>
                <a:gd name="T0" fmla="*/ 420 w 6916"/>
                <a:gd name="T1" fmla="*/ 0 h 21596"/>
                <a:gd name="T2" fmla="*/ 6916 w 6916"/>
                <a:gd name="T3" fmla="*/ 1133 h 21596"/>
                <a:gd name="T4" fmla="*/ 0 w 6916"/>
                <a:gd name="T5" fmla="*/ 21596 h 21596"/>
              </a:gdLst>
              <a:ahLst/>
              <a:cxnLst>
                <a:cxn ang="0">
                  <a:pos x="T0" y="T1"/>
                </a:cxn>
                <a:cxn ang="0">
                  <a:pos x="T2" y="T3"/>
                </a:cxn>
                <a:cxn ang="0">
                  <a:pos x="T4" y="T5"/>
                </a:cxn>
              </a:cxnLst>
              <a:rect l="0" t="0" r="r" b="b"/>
              <a:pathLst>
                <a:path w="6916" h="21596" fill="none" extrusionOk="0">
                  <a:moveTo>
                    <a:pt x="419" y="0"/>
                  </a:moveTo>
                  <a:cubicBezTo>
                    <a:pt x="2630" y="43"/>
                    <a:pt x="4821" y="425"/>
                    <a:pt x="6915" y="1133"/>
                  </a:cubicBezTo>
                </a:path>
                <a:path w="6916" h="21596" stroke="0" extrusionOk="0">
                  <a:moveTo>
                    <a:pt x="419" y="0"/>
                  </a:moveTo>
                  <a:cubicBezTo>
                    <a:pt x="2630" y="43"/>
                    <a:pt x="4821" y="425"/>
                    <a:pt x="6915" y="1133"/>
                  </a:cubicBezTo>
                  <a:lnTo>
                    <a:pt x="0" y="215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nvGrpSpPr>
            <p:cNvPr id="396299" name="Group 11"/>
            <p:cNvGrpSpPr>
              <a:grpSpLocks/>
            </p:cNvGrpSpPr>
            <p:nvPr/>
          </p:nvGrpSpPr>
          <p:grpSpPr bwMode="auto">
            <a:xfrm>
              <a:off x="3072" y="2592"/>
              <a:ext cx="816" cy="1056"/>
              <a:chOff x="624" y="1872"/>
              <a:chExt cx="816" cy="1056"/>
            </a:xfrm>
          </p:grpSpPr>
          <p:sp>
            <p:nvSpPr>
              <p:cNvPr id="396300" name="Line 12"/>
              <p:cNvSpPr>
                <a:spLocks noChangeShapeType="1"/>
              </p:cNvSpPr>
              <p:nvPr/>
            </p:nvSpPr>
            <p:spPr bwMode="auto">
              <a:xfrm flipH="1">
                <a:off x="624" y="1968"/>
                <a:ext cx="816" cy="96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301" name="Line 13"/>
              <p:cNvSpPr>
                <a:spLocks noChangeShapeType="1"/>
              </p:cNvSpPr>
              <p:nvPr/>
            </p:nvSpPr>
            <p:spPr bwMode="auto">
              <a:xfrm>
                <a:off x="960" y="2160"/>
                <a:ext cx="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302" name="Line 14"/>
              <p:cNvSpPr>
                <a:spLocks noChangeShapeType="1"/>
              </p:cNvSpPr>
              <p:nvPr/>
            </p:nvSpPr>
            <p:spPr bwMode="auto">
              <a:xfrm>
                <a:off x="1008" y="1872"/>
                <a:ext cx="0" cy="1056"/>
              </a:xfrm>
              <a:prstGeom prst="line">
                <a:avLst/>
              </a:prstGeom>
              <a:noFill/>
              <a:ln w="952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303" name="Arc 15"/>
              <p:cNvSpPr>
                <a:spLocks/>
              </p:cNvSpPr>
              <p:nvPr/>
            </p:nvSpPr>
            <p:spPr bwMode="auto">
              <a:xfrm>
                <a:off x="1008" y="2164"/>
                <a:ext cx="185" cy="677"/>
              </a:xfrm>
              <a:custGeom>
                <a:avLst/>
                <a:gdLst>
                  <a:gd name="G0" fmla="+- 0 0 0"/>
                  <a:gd name="G1" fmla="+- 21596 0 0"/>
                  <a:gd name="G2" fmla="+- 21600 0 0"/>
                  <a:gd name="T0" fmla="*/ 420 w 6916"/>
                  <a:gd name="T1" fmla="*/ 0 h 21596"/>
                  <a:gd name="T2" fmla="*/ 6916 w 6916"/>
                  <a:gd name="T3" fmla="*/ 1133 h 21596"/>
                  <a:gd name="T4" fmla="*/ 0 w 6916"/>
                  <a:gd name="T5" fmla="*/ 21596 h 21596"/>
                </a:gdLst>
                <a:ahLst/>
                <a:cxnLst>
                  <a:cxn ang="0">
                    <a:pos x="T0" y="T1"/>
                  </a:cxn>
                  <a:cxn ang="0">
                    <a:pos x="T2" y="T3"/>
                  </a:cxn>
                  <a:cxn ang="0">
                    <a:pos x="T4" y="T5"/>
                  </a:cxn>
                </a:cxnLst>
                <a:rect l="0" t="0" r="r" b="b"/>
                <a:pathLst>
                  <a:path w="6916" h="21596" fill="none" extrusionOk="0">
                    <a:moveTo>
                      <a:pt x="419" y="0"/>
                    </a:moveTo>
                    <a:cubicBezTo>
                      <a:pt x="2630" y="43"/>
                      <a:pt x="4821" y="425"/>
                      <a:pt x="6915" y="1133"/>
                    </a:cubicBezTo>
                  </a:path>
                  <a:path w="6916" h="21596" stroke="0" extrusionOk="0">
                    <a:moveTo>
                      <a:pt x="419" y="0"/>
                    </a:moveTo>
                    <a:cubicBezTo>
                      <a:pt x="2630" y="43"/>
                      <a:pt x="4821" y="425"/>
                      <a:pt x="6915" y="1133"/>
                    </a:cubicBezTo>
                    <a:lnTo>
                      <a:pt x="0" y="21596"/>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396304" name="Line 16"/>
            <p:cNvSpPr>
              <a:spLocks noChangeShapeType="1"/>
            </p:cNvSpPr>
            <p:nvPr/>
          </p:nvSpPr>
          <p:spPr bwMode="auto">
            <a:xfrm flipH="1">
              <a:off x="4272" y="2688"/>
              <a:ext cx="816" cy="96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306" name="Line 18"/>
            <p:cNvSpPr>
              <a:spLocks noChangeShapeType="1"/>
            </p:cNvSpPr>
            <p:nvPr/>
          </p:nvSpPr>
          <p:spPr bwMode="auto">
            <a:xfrm>
              <a:off x="4656" y="2592"/>
              <a:ext cx="0" cy="105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307" name="Arc 19"/>
            <p:cNvSpPr>
              <a:spLocks/>
            </p:cNvSpPr>
            <p:nvPr/>
          </p:nvSpPr>
          <p:spPr bwMode="auto">
            <a:xfrm>
              <a:off x="4656" y="2884"/>
              <a:ext cx="185" cy="677"/>
            </a:xfrm>
            <a:custGeom>
              <a:avLst/>
              <a:gdLst>
                <a:gd name="G0" fmla="+- 0 0 0"/>
                <a:gd name="G1" fmla="+- 21596 0 0"/>
                <a:gd name="G2" fmla="+- 21600 0 0"/>
                <a:gd name="T0" fmla="*/ 420 w 6916"/>
                <a:gd name="T1" fmla="*/ 0 h 21596"/>
                <a:gd name="T2" fmla="*/ 6916 w 6916"/>
                <a:gd name="T3" fmla="*/ 1133 h 21596"/>
                <a:gd name="T4" fmla="*/ 0 w 6916"/>
                <a:gd name="T5" fmla="*/ 21596 h 21596"/>
              </a:gdLst>
              <a:ahLst/>
              <a:cxnLst>
                <a:cxn ang="0">
                  <a:pos x="T0" y="T1"/>
                </a:cxn>
                <a:cxn ang="0">
                  <a:pos x="T2" y="T3"/>
                </a:cxn>
                <a:cxn ang="0">
                  <a:pos x="T4" y="T5"/>
                </a:cxn>
              </a:cxnLst>
              <a:rect l="0" t="0" r="r" b="b"/>
              <a:pathLst>
                <a:path w="6916" h="21596" fill="none" extrusionOk="0">
                  <a:moveTo>
                    <a:pt x="419" y="0"/>
                  </a:moveTo>
                  <a:cubicBezTo>
                    <a:pt x="2630" y="43"/>
                    <a:pt x="4821" y="425"/>
                    <a:pt x="6915" y="1133"/>
                  </a:cubicBezTo>
                </a:path>
                <a:path w="6916" h="21596" stroke="0" extrusionOk="0">
                  <a:moveTo>
                    <a:pt x="419" y="0"/>
                  </a:moveTo>
                  <a:cubicBezTo>
                    <a:pt x="2630" y="43"/>
                    <a:pt x="4821" y="425"/>
                    <a:pt x="6915" y="1133"/>
                  </a:cubicBezTo>
                  <a:lnTo>
                    <a:pt x="0" y="215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396308" name="Line 20"/>
            <p:cNvSpPr>
              <a:spLocks noChangeShapeType="1"/>
            </p:cNvSpPr>
            <p:nvPr/>
          </p:nvSpPr>
          <p:spPr bwMode="auto">
            <a:xfrm>
              <a:off x="1536" y="3120"/>
              <a:ext cx="1248"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grpSp>
        <p:nvGrpSpPr>
          <p:cNvPr id="396314" name="Group 26"/>
          <p:cNvGrpSpPr>
            <a:grpSpLocks/>
          </p:cNvGrpSpPr>
          <p:nvPr/>
        </p:nvGrpSpPr>
        <p:grpSpPr bwMode="auto">
          <a:xfrm>
            <a:off x="2514600" y="4572000"/>
            <a:ext cx="1314450" cy="1665288"/>
            <a:chOff x="1584" y="2880"/>
            <a:chExt cx="828" cy="1049"/>
          </a:xfrm>
        </p:grpSpPr>
        <p:sp>
          <p:nvSpPr>
            <p:cNvPr id="396309" name="Line 21"/>
            <p:cNvSpPr>
              <a:spLocks noChangeShapeType="1"/>
            </p:cNvSpPr>
            <p:nvPr/>
          </p:nvSpPr>
          <p:spPr bwMode="auto">
            <a:xfrm>
              <a:off x="1920" y="2880"/>
              <a:ext cx="480" cy="528"/>
            </a:xfrm>
            <a:prstGeom prst="line">
              <a:avLst/>
            </a:prstGeom>
            <a:noFill/>
            <a:ln w="152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310" name="Line 22"/>
            <p:cNvSpPr>
              <a:spLocks noChangeShapeType="1"/>
            </p:cNvSpPr>
            <p:nvPr/>
          </p:nvSpPr>
          <p:spPr bwMode="auto">
            <a:xfrm flipH="1">
              <a:off x="1872" y="2880"/>
              <a:ext cx="528" cy="528"/>
            </a:xfrm>
            <a:prstGeom prst="line">
              <a:avLst/>
            </a:prstGeom>
            <a:noFill/>
            <a:ln w="152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6311" name="Text Box 23"/>
            <p:cNvSpPr txBox="1">
              <a:spLocks noChangeArrowheads="1"/>
            </p:cNvSpPr>
            <p:nvPr/>
          </p:nvSpPr>
          <p:spPr bwMode="auto">
            <a:xfrm>
              <a:off x="1584" y="3696"/>
              <a:ext cx="8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da-DK">
                  <a:solidFill>
                    <a:schemeClr val="tx2"/>
                  </a:solidFill>
                </a:rPr>
                <a:t>IMPOSSIBLE</a:t>
              </a:r>
            </a:p>
          </p:txBody>
        </p:sp>
      </p:grpSp>
    </p:spTree>
    <p:extLst>
      <p:ext uri="{BB962C8B-B14F-4D97-AF65-F5344CB8AC3E}">
        <p14:creationId xmlns:p14="http://schemas.microsoft.com/office/powerpoint/2010/main" val="1161087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396315"/>
                                        </p:tgtEl>
                                        <p:attrNameLst>
                                          <p:attrName>style.visibility</p:attrName>
                                        </p:attrNameLst>
                                      </p:cBhvr>
                                      <p:to>
                                        <p:strVal val="visible"/>
                                      </p:to>
                                    </p:set>
                                    <p:anim calcmode="lin" valueType="num">
                                      <p:cBhvr>
                                        <p:cTn id="7" dur="1000" fill="hold"/>
                                        <p:tgtEl>
                                          <p:spTgt spid="396315"/>
                                        </p:tgtEl>
                                        <p:attrNameLst>
                                          <p:attrName>ppt_w</p:attrName>
                                        </p:attrNameLst>
                                      </p:cBhvr>
                                      <p:tavLst>
                                        <p:tav tm="0">
                                          <p:val>
                                            <p:fltVal val="0"/>
                                          </p:val>
                                        </p:tav>
                                        <p:tav tm="100000">
                                          <p:val>
                                            <p:strVal val="#ppt_w"/>
                                          </p:val>
                                        </p:tav>
                                      </p:tavLst>
                                    </p:anim>
                                    <p:anim calcmode="lin" valueType="num">
                                      <p:cBhvr>
                                        <p:cTn id="8" dur="1000" fill="hold"/>
                                        <p:tgtEl>
                                          <p:spTgt spid="396315"/>
                                        </p:tgtEl>
                                        <p:attrNameLst>
                                          <p:attrName>ppt_h</p:attrName>
                                        </p:attrNameLst>
                                      </p:cBhvr>
                                      <p:tavLst>
                                        <p:tav tm="0">
                                          <p:val>
                                            <p:fltVal val="0"/>
                                          </p:val>
                                        </p:tav>
                                        <p:tav tm="100000">
                                          <p:val>
                                            <p:strVal val="#ppt_h"/>
                                          </p:val>
                                        </p:tav>
                                      </p:tavLst>
                                    </p:anim>
                                    <p:anim calcmode="lin" valueType="num">
                                      <p:cBhvr>
                                        <p:cTn id="9" dur="1000" fill="hold"/>
                                        <p:tgtEl>
                                          <p:spTgt spid="396315"/>
                                        </p:tgtEl>
                                        <p:attrNameLst>
                                          <p:attrName>style.rotation</p:attrName>
                                        </p:attrNameLst>
                                      </p:cBhvr>
                                      <p:tavLst>
                                        <p:tav tm="0">
                                          <p:val>
                                            <p:fltVal val="90"/>
                                          </p:val>
                                        </p:tav>
                                        <p:tav tm="100000">
                                          <p:val>
                                            <p:fltVal val="0"/>
                                          </p:val>
                                        </p:tav>
                                      </p:tavLst>
                                    </p:anim>
                                    <p:animEffect transition="in" filter="fade">
                                      <p:cBhvr>
                                        <p:cTn id="10" dur="1000"/>
                                        <p:tgtEl>
                                          <p:spTgt spid="3963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96314"/>
                                        </p:tgtEl>
                                        <p:attrNameLst>
                                          <p:attrName>style.visibility</p:attrName>
                                        </p:attrNameLst>
                                      </p:cBhvr>
                                      <p:to>
                                        <p:strVal val="visible"/>
                                      </p:to>
                                    </p:set>
                                    <p:anim calcmode="lin" valueType="num">
                                      <p:cBhvr additive="base">
                                        <p:cTn id="15" dur="500" fill="hold"/>
                                        <p:tgtEl>
                                          <p:spTgt spid="396314"/>
                                        </p:tgtEl>
                                        <p:attrNameLst>
                                          <p:attrName>ppt_x</p:attrName>
                                        </p:attrNameLst>
                                      </p:cBhvr>
                                      <p:tavLst>
                                        <p:tav tm="0">
                                          <p:val>
                                            <p:strVal val="#ppt_x"/>
                                          </p:val>
                                        </p:tav>
                                        <p:tav tm="100000">
                                          <p:val>
                                            <p:strVal val="#ppt_x"/>
                                          </p:val>
                                        </p:tav>
                                      </p:tavLst>
                                    </p:anim>
                                    <p:anim calcmode="lin" valueType="num">
                                      <p:cBhvr additive="base">
                                        <p:cTn id="16" dur="500" fill="hold"/>
                                        <p:tgtEl>
                                          <p:spTgt spid="396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08104C6C-95BD-4179-8004-22EFCFA05F76}" type="slidenum">
              <a:rPr lang="zh-TW" altLang="en-US"/>
              <a:pPr/>
              <a:t>19</a:t>
            </a:fld>
            <a:endParaRPr lang="en-US" altLang="zh-TW"/>
          </a:p>
        </p:txBody>
      </p:sp>
      <p:sp>
        <p:nvSpPr>
          <p:cNvPr id="399362" name="Rectangle 2"/>
          <p:cNvSpPr>
            <a:spLocks noGrp="1" noChangeArrowheads="1"/>
          </p:cNvSpPr>
          <p:nvPr>
            <p:ph type="title"/>
          </p:nvPr>
        </p:nvSpPr>
        <p:spPr>
          <a:xfrm>
            <a:off x="228600" y="609600"/>
            <a:ext cx="8915400" cy="428689"/>
          </a:xfrm>
        </p:spPr>
        <p:txBody>
          <a:bodyPr/>
          <a:lstStyle/>
          <a:p>
            <a:r>
              <a:rPr lang="en-US" altLang="da-DK" sz="2800">
                <a:latin typeface="Arial" charset="0"/>
              </a:rPr>
              <a:t>Photon-number splitting attack against multi-photons</a:t>
            </a:r>
          </a:p>
        </p:txBody>
      </p:sp>
      <p:sp>
        <p:nvSpPr>
          <p:cNvPr id="399363" name="Rectangle 3"/>
          <p:cNvSpPr>
            <a:spLocks noGrp="1" noChangeArrowheads="1"/>
          </p:cNvSpPr>
          <p:nvPr>
            <p:ph type="body" idx="4294967295"/>
          </p:nvPr>
        </p:nvSpPr>
        <p:spPr>
          <a:xfrm>
            <a:off x="304800" y="1371600"/>
            <a:ext cx="8534400" cy="457200"/>
          </a:xfrm>
          <a:prstGeom prst="rect">
            <a:avLst/>
          </a:prstGeom>
        </p:spPr>
        <p:txBody>
          <a:bodyPr lIns="91427" tIns="45713" rIns="91427" bIns="45713"/>
          <a:lstStyle/>
          <a:p>
            <a:pPr>
              <a:buFontTx/>
              <a:buNone/>
            </a:pPr>
            <a:r>
              <a:rPr lang="en-US" altLang="da-DK">
                <a:latin typeface="Comic Sans MS" pitchFamily="66" charset="0"/>
              </a:rPr>
              <a:t>A </a:t>
            </a:r>
            <a:r>
              <a:rPr lang="en-US" altLang="da-DK" u="sng">
                <a:solidFill>
                  <a:schemeClr val="tx2"/>
                </a:solidFill>
                <a:latin typeface="Comic Sans MS" pitchFamily="66" charset="0"/>
              </a:rPr>
              <a:t>multi-photon</a:t>
            </a:r>
            <a:r>
              <a:rPr lang="en-US" altLang="da-DK">
                <a:latin typeface="Comic Sans MS" pitchFamily="66" charset="0"/>
              </a:rPr>
              <a:t> signal CAN be split. (Therefore, insecure.)</a:t>
            </a:r>
          </a:p>
          <a:p>
            <a:pPr>
              <a:buFontTx/>
              <a:buNone/>
            </a:pPr>
            <a:endParaRPr lang="en-US" altLang="da-DK">
              <a:latin typeface="Comic Sans MS" pitchFamily="66" charset="0"/>
            </a:endParaRPr>
          </a:p>
        </p:txBody>
      </p:sp>
      <p:sp>
        <p:nvSpPr>
          <p:cNvPr id="399371" name="Line 11"/>
          <p:cNvSpPr>
            <a:spLocks noChangeShapeType="1"/>
          </p:cNvSpPr>
          <p:nvPr/>
        </p:nvSpPr>
        <p:spPr bwMode="auto">
          <a:xfrm>
            <a:off x="2209800" y="28956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da-DK"/>
          </a:p>
        </p:txBody>
      </p:sp>
      <p:grpSp>
        <p:nvGrpSpPr>
          <p:cNvPr id="399401" name="Group 41"/>
          <p:cNvGrpSpPr>
            <a:grpSpLocks/>
          </p:cNvGrpSpPr>
          <p:nvPr/>
        </p:nvGrpSpPr>
        <p:grpSpPr bwMode="auto">
          <a:xfrm>
            <a:off x="3048000" y="1905000"/>
            <a:ext cx="4703763" cy="4267200"/>
            <a:chOff x="1920" y="1200"/>
            <a:chExt cx="2963" cy="2688"/>
          </a:xfrm>
        </p:grpSpPr>
        <p:sp>
          <p:nvSpPr>
            <p:cNvPr id="399376" name="Line 16"/>
            <p:cNvSpPr>
              <a:spLocks noChangeShapeType="1"/>
            </p:cNvSpPr>
            <p:nvPr/>
          </p:nvSpPr>
          <p:spPr bwMode="auto">
            <a:xfrm>
              <a:off x="1920" y="2112"/>
              <a:ext cx="1248"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nvGrpSpPr>
            <p:cNvPr id="399377" name="Group 17"/>
            <p:cNvGrpSpPr>
              <a:grpSpLocks/>
            </p:cNvGrpSpPr>
            <p:nvPr/>
          </p:nvGrpSpPr>
          <p:grpSpPr bwMode="auto">
            <a:xfrm>
              <a:off x="3456" y="1200"/>
              <a:ext cx="816" cy="1296"/>
              <a:chOff x="480" y="2400"/>
              <a:chExt cx="816" cy="1296"/>
            </a:xfrm>
          </p:grpSpPr>
          <p:sp>
            <p:nvSpPr>
              <p:cNvPr id="399378" name="Line 18"/>
              <p:cNvSpPr>
                <a:spLocks noChangeShapeType="1"/>
              </p:cNvSpPr>
              <p:nvPr/>
            </p:nvSpPr>
            <p:spPr bwMode="auto">
              <a:xfrm flipH="1">
                <a:off x="480" y="2736"/>
                <a:ext cx="816" cy="96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9379" name="Line 19"/>
              <p:cNvSpPr>
                <a:spLocks noChangeShapeType="1"/>
              </p:cNvSpPr>
              <p:nvPr/>
            </p:nvSpPr>
            <p:spPr bwMode="auto">
              <a:xfrm>
                <a:off x="864" y="2640"/>
                <a:ext cx="0" cy="105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nvGrpSpPr>
              <p:cNvPr id="399380" name="Group 20"/>
              <p:cNvGrpSpPr>
                <a:grpSpLocks/>
              </p:cNvGrpSpPr>
              <p:nvPr/>
            </p:nvGrpSpPr>
            <p:grpSpPr bwMode="auto">
              <a:xfrm>
                <a:off x="816" y="2400"/>
                <a:ext cx="335" cy="1209"/>
                <a:chOff x="816" y="2400"/>
                <a:chExt cx="335" cy="1209"/>
              </a:xfrm>
            </p:grpSpPr>
            <p:sp>
              <p:nvSpPr>
                <p:cNvPr id="399381" name="Text Box 21"/>
                <p:cNvSpPr txBox="1">
                  <a:spLocks noChangeArrowheads="1"/>
                </p:cNvSpPr>
                <p:nvPr/>
              </p:nvSpPr>
              <p:spPr bwMode="auto">
                <a:xfrm>
                  <a:off x="960" y="2400"/>
                  <a:ext cx="1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da-DK" i="1"/>
                    <a:t>a</a:t>
                  </a:r>
                </a:p>
              </p:txBody>
            </p:sp>
            <p:sp>
              <p:nvSpPr>
                <p:cNvPr id="399382" name="Line 22"/>
                <p:cNvSpPr>
                  <a:spLocks noChangeShapeType="1"/>
                </p:cNvSpPr>
                <p:nvPr/>
              </p:nvSpPr>
              <p:spPr bwMode="auto">
                <a:xfrm>
                  <a:off x="816" y="292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9383" name="Arc 23"/>
                <p:cNvSpPr>
                  <a:spLocks/>
                </p:cNvSpPr>
                <p:nvPr/>
              </p:nvSpPr>
              <p:spPr bwMode="auto">
                <a:xfrm>
                  <a:off x="864" y="2932"/>
                  <a:ext cx="185" cy="677"/>
                </a:xfrm>
                <a:custGeom>
                  <a:avLst/>
                  <a:gdLst>
                    <a:gd name="G0" fmla="+- 0 0 0"/>
                    <a:gd name="G1" fmla="+- 21596 0 0"/>
                    <a:gd name="G2" fmla="+- 21600 0 0"/>
                    <a:gd name="T0" fmla="*/ 420 w 6916"/>
                    <a:gd name="T1" fmla="*/ 0 h 21596"/>
                    <a:gd name="T2" fmla="*/ 6916 w 6916"/>
                    <a:gd name="T3" fmla="*/ 1133 h 21596"/>
                    <a:gd name="T4" fmla="*/ 0 w 6916"/>
                    <a:gd name="T5" fmla="*/ 21596 h 21596"/>
                  </a:gdLst>
                  <a:ahLst/>
                  <a:cxnLst>
                    <a:cxn ang="0">
                      <a:pos x="T0" y="T1"/>
                    </a:cxn>
                    <a:cxn ang="0">
                      <a:pos x="T2" y="T3"/>
                    </a:cxn>
                    <a:cxn ang="0">
                      <a:pos x="T4" y="T5"/>
                    </a:cxn>
                  </a:cxnLst>
                  <a:rect l="0" t="0" r="r" b="b"/>
                  <a:pathLst>
                    <a:path w="6916" h="21596" fill="none" extrusionOk="0">
                      <a:moveTo>
                        <a:pt x="419" y="0"/>
                      </a:moveTo>
                      <a:cubicBezTo>
                        <a:pt x="2630" y="43"/>
                        <a:pt x="4821" y="425"/>
                        <a:pt x="6915" y="1133"/>
                      </a:cubicBezTo>
                    </a:path>
                    <a:path w="6916" h="21596" stroke="0" extrusionOk="0">
                      <a:moveTo>
                        <a:pt x="419" y="0"/>
                      </a:moveTo>
                      <a:cubicBezTo>
                        <a:pt x="2630" y="43"/>
                        <a:pt x="4821" y="425"/>
                        <a:pt x="6915" y="1133"/>
                      </a:cubicBezTo>
                      <a:lnTo>
                        <a:pt x="0" y="215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grpSp>
          <p:nvGrpSpPr>
            <p:cNvPr id="399384" name="Group 24"/>
            <p:cNvGrpSpPr>
              <a:grpSpLocks/>
            </p:cNvGrpSpPr>
            <p:nvPr/>
          </p:nvGrpSpPr>
          <p:grpSpPr bwMode="auto">
            <a:xfrm>
              <a:off x="3456" y="2592"/>
              <a:ext cx="816" cy="1296"/>
              <a:chOff x="480" y="2400"/>
              <a:chExt cx="816" cy="1296"/>
            </a:xfrm>
          </p:grpSpPr>
          <p:sp>
            <p:nvSpPr>
              <p:cNvPr id="399385" name="Line 25"/>
              <p:cNvSpPr>
                <a:spLocks noChangeShapeType="1"/>
              </p:cNvSpPr>
              <p:nvPr/>
            </p:nvSpPr>
            <p:spPr bwMode="auto">
              <a:xfrm flipH="1">
                <a:off x="480" y="2736"/>
                <a:ext cx="816" cy="96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9386" name="Line 26"/>
              <p:cNvSpPr>
                <a:spLocks noChangeShapeType="1"/>
              </p:cNvSpPr>
              <p:nvPr/>
            </p:nvSpPr>
            <p:spPr bwMode="auto">
              <a:xfrm>
                <a:off x="864" y="2640"/>
                <a:ext cx="0" cy="105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nvGrpSpPr>
              <p:cNvPr id="399387" name="Group 27"/>
              <p:cNvGrpSpPr>
                <a:grpSpLocks/>
              </p:cNvGrpSpPr>
              <p:nvPr/>
            </p:nvGrpSpPr>
            <p:grpSpPr bwMode="auto">
              <a:xfrm>
                <a:off x="816" y="2400"/>
                <a:ext cx="335" cy="1209"/>
                <a:chOff x="816" y="2400"/>
                <a:chExt cx="335" cy="1209"/>
              </a:xfrm>
            </p:grpSpPr>
            <p:sp>
              <p:nvSpPr>
                <p:cNvPr id="399388" name="Text Box 28"/>
                <p:cNvSpPr txBox="1">
                  <a:spLocks noChangeArrowheads="1"/>
                </p:cNvSpPr>
                <p:nvPr/>
              </p:nvSpPr>
              <p:spPr bwMode="auto">
                <a:xfrm>
                  <a:off x="960" y="2400"/>
                  <a:ext cx="1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da-DK" i="1"/>
                    <a:t>a</a:t>
                  </a:r>
                </a:p>
              </p:txBody>
            </p:sp>
            <p:sp>
              <p:nvSpPr>
                <p:cNvPr id="399389" name="Line 29"/>
                <p:cNvSpPr>
                  <a:spLocks noChangeShapeType="1"/>
                </p:cNvSpPr>
                <p:nvPr/>
              </p:nvSpPr>
              <p:spPr bwMode="auto">
                <a:xfrm>
                  <a:off x="816" y="292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9390" name="Arc 30"/>
                <p:cNvSpPr>
                  <a:spLocks/>
                </p:cNvSpPr>
                <p:nvPr/>
              </p:nvSpPr>
              <p:spPr bwMode="auto">
                <a:xfrm>
                  <a:off x="864" y="2932"/>
                  <a:ext cx="185" cy="677"/>
                </a:xfrm>
                <a:custGeom>
                  <a:avLst/>
                  <a:gdLst>
                    <a:gd name="G0" fmla="+- 0 0 0"/>
                    <a:gd name="G1" fmla="+- 21596 0 0"/>
                    <a:gd name="G2" fmla="+- 21600 0 0"/>
                    <a:gd name="T0" fmla="*/ 420 w 6916"/>
                    <a:gd name="T1" fmla="*/ 0 h 21596"/>
                    <a:gd name="T2" fmla="*/ 6916 w 6916"/>
                    <a:gd name="T3" fmla="*/ 1133 h 21596"/>
                    <a:gd name="T4" fmla="*/ 0 w 6916"/>
                    <a:gd name="T5" fmla="*/ 21596 h 21596"/>
                  </a:gdLst>
                  <a:ahLst/>
                  <a:cxnLst>
                    <a:cxn ang="0">
                      <a:pos x="T0" y="T1"/>
                    </a:cxn>
                    <a:cxn ang="0">
                      <a:pos x="T2" y="T3"/>
                    </a:cxn>
                    <a:cxn ang="0">
                      <a:pos x="T4" y="T5"/>
                    </a:cxn>
                  </a:cxnLst>
                  <a:rect l="0" t="0" r="r" b="b"/>
                  <a:pathLst>
                    <a:path w="6916" h="21596" fill="none" extrusionOk="0">
                      <a:moveTo>
                        <a:pt x="419" y="0"/>
                      </a:moveTo>
                      <a:cubicBezTo>
                        <a:pt x="2630" y="43"/>
                        <a:pt x="4821" y="425"/>
                        <a:pt x="6915" y="1133"/>
                      </a:cubicBezTo>
                    </a:path>
                    <a:path w="6916" h="21596" stroke="0" extrusionOk="0">
                      <a:moveTo>
                        <a:pt x="419" y="0"/>
                      </a:moveTo>
                      <a:cubicBezTo>
                        <a:pt x="2630" y="43"/>
                        <a:pt x="4821" y="425"/>
                        <a:pt x="6915" y="1133"/>
                      </a:cubicBezTo>
                      <a:lnTo>
                        <a:pt x="0" y="215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sp>
          <p:nvSpPr>
            <p:cNvPr id="399391" name="Text Box 31"/>
            <p:cNvSpPr txBox="1">
              <a:spLocks noChangeArrowheads="1"/>
            </p:cNvSpPr>
            <p:nvPr/>
          </p:nvSpPr>
          <p:spPr bwMode="auto">
            <a:xfrm>
              <a:off x="4534" y="1802"/>
              <a:ext cx="3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da-DK">
                  <a:solidFill>
                    <a:srgbClr val="000000"/>
                  </a:solidFill>
                </a:rPr>
                <a:t>Bob</a:t>
              </a:r>
            </a:p>
          </p:txBody>
        </p:sp>
        <p:sp>
          <p:nvSpPr>
            <p:cNvPr id="399392" name="Text Box 32"/>
            <p:cNvSpPr txBox="1">
              <a:spLocks noChangeArrowheads="1"/>
            </p:cNvSpPr>
            <p:nvPr/>
          </p:nvSpPr>
          <p:spPr bwMode="auto">
            <a:xfrm>
              <a:off x="4560" y="3072"/>
              <a:ext cx="3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da-DK">
                  <a:solidFill>
                    <a:srgbClr val="000000"/>
                  </a:solidFill>
                </a:rPr>
                <a:t>Eve</a:t>
              </a:r>
            </a:p>
          </p:txBody>
        </p:sp>
        <p:sp>
          <p:nvSpPr>
            <p:cNvPr id="399393" name="Text Box 33"/>
            <p:cNvSpPr txBox="1">
              <a:spLocks noChangeArrowheads="1"/>
            </p:cNvSpPr>
            <p:nvPr/>
          </p:nvSpPr>
          <p:spPr bwMode="auto">
            <a:xfrm>
              <a:off x="2065" y="2239"/>
              <a:ext cx="9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da-DK"/>
                <a:t>Splitting attack</a:t>
              </a:r>
            </a:p>
          </p:txBody>
        </p:sp>
      </p:grpSp>
      <p:grpSp>
        <p:nvGrpSpPr>
          <p:cNvPr id="399402" name="Group 42"/>
          <p:cNvGrpSpPr>
            <a:grpSpLocks/>
          </p:cNvGrpSpPr>
          <p:nvPr/>
        </p:nvGrpSpPr>
        <p:grpSpPr bwMode="auto">
          <a:xfrm>
            <a:off x="533400" y="1981200"/>
            <a:ext cx="2514600" cy="2732088"/>
            <a:chOff x="336" y="1248"/>
            <a:chExt cx="1584" cy="1721"/>
          </a:xfrm>
        </p:grpSpPr>
        <p:grpSp>
          <p:nvGrpSpPr>
            <p:cNvPr id="399400" name="Group 40"/>
            <p:cNvGrpSpPr>
              <a:grpSpLocks/>
            </p:cNvGrpSpPr>
            <p:nvPr/>
          </p:nvGrpSpPr>
          <p:grpSpPr bwMode="auto">
            <a:xfrm>
              <a:off x="336" y="1248"/>
              <a:ext cx="1584" cy="1344"/>
              <a:chOff x="336" y="1200"/>
              <a:chExt cx="1584" cy="1344"/>
            </a:xfrm>
          </p:grpSpPr>
          <p:sp>
            <p:nvSpPr>
              <p:cNvPr id="399369" name="Text Box 9"/>
              <p:cNvSpPr txBox="1">
                <a:spLocks noChangeArrowheads="1"/>
              </p:cNvSpPr>
              <p:nvPr/>
            </p:nvSpPr>
            <p:spPr bwMode="auto">
              <a:xfrm>
                <a:off x="1584" y="1200"/>
                <a:ext cx="1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da-DK" i="1"/>
                  <a:t>a</a:t>
                </a:r>
              </a:p>
            </p:txBody>
          </p:sp>
          <p:grpSp>
            <p:nvGrpSpPr>
              <p:cNvPr id="399375" name="Group 15"/>
              <p:cNvGrpSpPr>
                <a:grpSpLocks/>
              </p:cNvGrpSpPr>
              <p:nvPr/>
            </p:nvGrpSpPr>
            <p:grpSpPr bwMode="auto">
              <a:xfrm>
                <a:off x="336" y="1248"/>
                <a:ext cx="816" cy="1296"/>
                <a:chOff x="480" y="2400"/>
                <a:chExt cx="816" cy="1296"/>
              </a:xfrm>
            </p:grpSpPr>
            <p:sp>
              <p:nvSpPr>
                <p:cNvPr id="399365" name="Line 5"/>
                <p:cNvSpPr>
                  <a:spLocks noChangeShapeType="1"/>
                </p:cNvSpPr>
                <p:nvPr/>
              </p:nvSpPr>
              <p:spPr bwMode="auto">
                <a:xfrm flipH="1">
                  <a:off x="480" y="2736"/>
                  <a:ext cx="816" cy="96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9367" name="Line 7"/>
                <p:cNvSpPr>
                  <a:spLocks noChangeShapeType="1"/>
                </p:cNvSpPr>
                <p:nvPr/>
              </p:nvSpPr>
              <p:spPr bwMode="auto">
                <a:xfrm>
                  <a:off x="864" y="2640"/>
                  <a:ext cx="0" cy="105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grpSp>
              <p:nvGrpSpPr>
                <p:cNvPr id="399374" name="Group 14"/>
                <p:cNvGrpSpPr>
                  <a:grpSpLocks/>
                </p:cNvGrpSpPr>
                <p:nvPr/>
              </p:nvGrpSpPr>
              <p:grpSpPr bwMode="auto">
                <a:xfrm>
                  <a:off x="816" y="2400"/>
                  <a:ext cx="335" cy="1209"/>
                  <a:chOff x="816" y="2400"/>
                  <a:chExt cx="335" cy="1209"/>
                </a:xfrm>
              </p:grpSpPr>
              <p:sp>
                <p:nvSpPr>
                  <p:cNvPr id="399364" name="Text Box 4"/>
                  <p:cNvSpPr txBox="1">
                    <a:spLocks noChangeArrowheads="1"/>
                  </p:cNvSpPr>
                  <p:nvPr/>
                </p:nvSpPr>
                <p:spPr bwMode="auto">
                  <a:xfrm>
                    <a:off x="960" y="2400"/>
                    <a:ext cx="1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da-DK" i="1"/>
                      <a:t>a</a:t>
                    </a:r>
                  </a:p>
                </p:txBody>
              </p:sp>
              <p:sp>
                <p:nvSpPr>
                  <p:cNvPr id="399366" name="Line 6"/>
                  <p:cNvSpPr>
                    <a:spLocks noChangeShapeType="1"/>
                  </p:cNvSpPr>
                  <p:nvPr/>
                </p:nvSpPr>
                <p:spPr bwMode="auto">
                  <a:xfrm>
                    <a:off x="816" y="292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9368" name="Arc 8"/>
                  <p:cNvSpPr>
                    <a:spLocks/>
                  </p:cNvSpPr>
                  <p:nvPr/>
                </p:nvSpPr>
                <p:spPr bwMode="auto">
                  <a:xfrm>
                    <a:off x="864" y="2932"/>
                    <a:ext cx="185" cy="677"/>
                  </a:xfrm>
                  <a:custGeom>
                    <a:avLst/>
                    <a:gdLst>
                      <a:gd name="G0" fmla="+- 0 0 0"/>
                      <a:gd name="G1" fmla="+- 21596 0 0"/>
                      <a:gd name="G2" fmla="+- 21600 0 0"/>
                      <a:gd name="T0" fmla="*/ 420 w 6916"/>
                      <a:gd name="T1" fmla="*/ 0 h 21596"/>
                      <a:gd name="T2" fmla="*/ 6916 w 6916"/>
                      <a:gd name="T3" fmla="*/ 1133 h 21596"/>
                      <a:gd name="T4" fmla="*/ 0 w 6916"/>
                      <a:gd name="T5" fmla="*/ 21596 h 21596"/>
                    </a:gdLst>
                    <a:ahLst/>
                    <a:cxnLst>
                      <a:cxn ang="0">
                        <a:pos x="T0" y="T1"/>
                      </a:cxn>
                      <a:cxn ang="0">
                        <a:pos x="T2" y="T3"/>
                      </a:cxn>
                      <a:cxn ang="0">
                        <a:pos x="T4" y="T5"/>
                      </a:cxn>
                    </a:cxnLst>
                    <a:rect l="0" t="0" r="r" b="b"/>
                    <a:pathLst>
                      <a:path w="6916" h="21596" fill="none" extrusionOk="0">
                        <a:moveTo>
                          <a:pt x="419" y="0"/>
                        </a:moveTo>
                        <a:cubicBezTo>
                          <a:pt x="2630" y="43"/>
                          <a:pt x="4821" y="425"/>
                          <a:pt x="6915" y="1133"/>
                        </a:cubicBezTo>
                      </a:path>
                      <a:path w="6916" h="21596" stroke="0" extrusionOk="0">
                        <a:moveTo>
                          <a:pt x="419" y="0"/>
                        </a:moveTo>
                        <a:cubicBezTo>
                          <a:pt x="2630" y="43"/>
                          <a:pt x="4821" y="425"/>
                          <a:pt x="6915" y="1133"/>
                        </a:cubicBezTo>
                        <a:lnTo>
                          <a:pt x="0" y="215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sp>
            <p:nvSpPr>
              <p:cNvPr id="399370" name="Line 10"/>
              <p:cNvSpPr>
                <a:spLocks noChangeShapeType="1"/>
              </p:cNvSpPr>
              <p:nvPr/>
            </p:nvSpPr>
            <p:spPr bwMode="auto">
              <a:xfrm flipH="1">
                <a:off x="1104" y="1536"/>
                <a:ext cx="816" cy="96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9372" name="Line 12"/>
              <p:cNvSpPr>
                <a:spLocks noChangeShapeType="1"/>
              </p:cNvSpPr>
              <p:nvPr/>
            </p:nvSpPr>
            <p:spPr bwMode="auto">
              <a:xfrm>
                <a:off x="1488" y="1440"/>
                <a:ext cx="0" cy="105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399373" name="Arc 13"/>
              <p:cNvSpPr>
                <a:spLocks/>
              </p:cNvSpPr>
              <p:nvPr/>
            </p:nvSpPr>
            <p:spPr bwMode="auto">
              <a:xfrm>
                <a:off x="1488" y="1732"/>
                <a:ext cx="185" cy="677"/>
              </a:xfrm>
              <a:custGeom>
                <a:avLst/>
                <a:gdLst>
                  <a:gd name="G0" fmla="+- 0 0 0"/>
                  <a:gd name="G1" fmla="+- 21596 0 0"/>
                  <a:gd name="G2" fmla="+- 21600 0 0"/>
                  <a:gd name="T0" fmla="*/ 420 w 6916"/>
                  <a:gd name="T1" fmla="*/ 0 h 21596"/>
                  <a:gd name="T2" fmla="*/ 6916 w 6916"/>
                  <a:gd name="T3" fmla="*/ 1133 h 21596"/>
                  <a:gd name="T4" fmla="*/ 0 w 6916"/>
                  <a:gd name="T5" fmla="*/ 21596 h 21596"/>
                </a:gdLst>
                <a:ahLst/>
                <a:cxnLst>
                  <a:cxn ang="0">
                    <a:pos x="T0" y="T1"/>
                  </a:cxn>
                  <a:cxn ang="0">
                    <a:pos x="T2" y="T3"/>
                  </a:cxn>
                  <a:cxn ang="0">
                    <a:pos x="T4" y="T5"/>
                  </a:cxn>
                </a:cxnLst>
                <a:rect l="0" t="0" r="r" b="b"/>
                <a:pathLst>
                  <a:path w="6916" h="21596" fill="none" extrusionOk="0">
                    <a:moveTo>
                      <a:pt x="419" y="0"/>
                    </a:moveTo>
                    <a:cubicBezTo>
                      <a:pt x="2630" y="43"/>
                      <a:pt x="4821" y="425"/>
                      <a:pt x="6915" y="1133"/>
                    </a:cubicBezTo>
                  </a:path>
                  <a:path w="6916" h="21596" stroke="0" extrusionOk="0">
                    <a:moveTo>
                      <a:pt x="419" y="0"/>
                    </a:moveTo>
                    <a:cubicBezTo>
                      <a:pt x="2630" y="43"/>
                      <a:pt x="4821" y="425"/>
                      <a:pt x="6915" y="1133"/>
                    </a:cubicBezTo>
                    <a:lnTo>
                      <a:pt x="0" y="215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399394" name="Text Box 34"/>
            <p:cNvSpPr txBox="1">
              <a:spLocks noChangeArrowheads="1"/>
            </p:cNvSpPr>
            <p:nvPr/>
          </p:nvSpPr>
          <p:spPr bwMode="auto">
            <a:xfrm>
              <a:off x="576" y="2736"/>
              <a:ext cx="4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da-DK">
                  <a:solidFill>
                    <a:srgbClr val="000000"/>
                  </a:solidFill>
                </a:rPr>
                <a:t>Alice</a:t>
              </a:r>
            </a:p>
          </p:txBody>
        </p:sp>
      </p:grpSp>
      <p:sp>
        <p:nvSpPr>
          <p:cNvPr id="399395" name="Text Box 35"/>
          <p:cNvSpPr txBox="1">
            <a:spLocks noChangeArrowheads="1"/>
          </p:cNvSpPr>
          <p:nvPr/>
        </p:nvSpPr>
        <p:spPr bwMode="auto">
          <a:xfrm>
            <a:off x="609600" y="5105400"/>
            <a:ext cx="4456113" cy="646317"/>
          </a:xfrm>
          <a:prstGeom prst="rect">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tLang="da-DK" b="1">
                <a:solidFill>
                  <a:srgbClr val="006600"/>
                </a:solidFill>
              </a:rPr>
              <a:t>Summary: Single-photon good.</a:t>
            </a:r>
          </a:p>
          <a:p>
            <a:r>
              <a:rPr lang="en-US" altLang="da-DK" b="1">
                <a:solidFill>
                  <a:srgbClr val="006600"/>
                </a:solidFill>
              </a:rPr>
              <a:t>	    Multi-photon bad.</a:t>
            </a:r>
          </a:p>
        </p:txBody>
      </p:sp>
    </p:spTree>
    <p:extLst>
      <p:ext uri="{BB962C8B-B14F-4D97-AF65-F5344CB8AC3E}">
        <p14:creationId xmlns:p14="http://schemas.microsoft.com/office/powerpoint/2010/main" val="4211831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02"/>
                                        </p:tgtEl>
                                        <p:attrNameLst>
                                          <p:attrName>style.visibility</p:attrName>
                                        </p:attrNameLst>
                                      </p:cBhvr>
                                      <p:to>
                                        <p:strVal val="visible"/>
                                      </p:to>
                                    </p:set>
                                    <p:animEffect transition="in" filter="blinds(horizontal)">
                                      <p:cBhvr>
                                        <p:cTn id="7" dur="500"/>
                                        <p:tgtEl>
                                          <p:spTgt spid="399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401"/>
                                        </p:tgtEl>
                                        <p:attrNameLst>
                                          <p:attrName>style.visibility</p:attrName>
                                        </p:attrNameLst>
                                      </p:cBhvr>
                                      <p:to>
                                        <p:strVal val="visible"/>
                                      </p:to>
                                    </p:set>
                                    <p:animEffect transition="in" filter="blinds(horizontal)">
                                      <p:cBhvr>
                                        <p:cTn id="12" dur="500"/>
                                        <p:tgtEl>
                                          <p:spTgt spid="399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99395"/>
                                        </p:tgtEl>
                                        <p:attrNameLst>
                                          <p:attrName>style.visibility</p:attrName>
                                        </p:attrNameLst>
                                      </p:cBhvr>
                                      <p:to>
                                        <p:strVal val="visible"/>
                                      </p:to>
                                    </p:set>
                                    <p:anim calcmode="lin" valueType="num">
                                      <p:cBhvr>
                                        <p:cTn id="17" dur="500" fill="hold"/>
                                        <p:tgtEl>
                                          <p:spTgt spid="399395"/>
                                        </p:tgtEl>
                                        <p:attrNameLst>
                                          <p:attrName>ppt_w</p:attrName>
                                        </p:attrNameLst>
                                      </p:cBhvr>
                                      <p:tavLst>
                                        <p:tav tm="0">
                                          <p:val>
                                            <p:fltVal val="0"/>
                                          </p:val>
                                        </p:tav>
                                        <p:tav tm="100000">
                                          <p:val>
                                            <p:strVal val="#ppt_w"/>
                                          </p:val>
                                        </p:tav>
                                      </p:tavLst>
                                    </p:anim>
                                    <p:anim calcmode="lin" valueType="num">
                                      <p:cBhvr>
                                        <p:cTn id="18" dur="500" fill="hold"/>
                                        <p:tgtEl>
                                          <p:spTgt spid="3993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accent6"/>
                </a:solidFill>
              </a:rPr>
              <a:t>Agenda</a:t>
            </a:r>
            <a:endParaRPr lang="da-DK" dirty="0">
              <a:solidFill>
                <a:schemeClr val="accent6"/>
              </a:solidFill>
            </a:endParaRPr>
          </a:p>
        </p:txBody>
      </p:sp>
      <p:sp>
        <p:nvSpPr>
          <p:cNvPr id="3" name="Pladsholder til indhold 2"/>
          <p:cNvSpPr>
            <a:spLocks noGrp="1"/>
          </p:cNvSpPr>
          <p:nvPr>
            <p:ph idx="1"/>
          </p:nvPr>
        </p:nvSpPr>
        <p:spPr/>
        <p:txBody>
          <a:bodyPr>
            <a:normAutofit lnSpcReduction="10000"/>
          </a:bodyPr>
          <a:lstStyle/>
          <a:p>
            <a:r>
              <a:rPr lang="da-DK" dirty="0" smtClean="0">
                <a:solidFill>
                  <a:srgbClr val="00B050"/>
                </a:solidFill>
              </a:rPr>
              <a:t>8:15-9:00 	</a:t>
            </a:r>
            <a:r>
              <a:rPr lang="da-DK" dirty="0" err="1" smtClean="0">
                <a:solidFill>
                  <a:srgbClr val="00B050"/>
                </a:solidFill>
              </a:rPr>
              <a:t>Exam</a:t>
            </a:r>
            <a:r>
              <a:rPr lang="da-DK" dirty="0" smtClean="0">
                <a:solidFill>
                  <a:srgbClr val="00B050"/>
                </a:solidFill>
              </a:rPr>
              <a:t> </a:t>
            </a:r>
            <a:r>
              <a:rPr lang="da-DK" dirty="0">
                <a:solidFill>
                  <a:srgbClr val="00B050"/>
                </a:solidFill>
              </a:rPr>
              <a:t>– multiple choice </a:t>
            </a:r>
            <a:r>
              <a:rPr lang="da-DK" dirty="0" err="1" smtClean="0">
                <a:solidFill>
                  <a:srgbClr val="00B050"/>
                </a:solidFill>
              </a:rPr>
              <a:t>questions</a:t>
            </a:r>
            <a:endParaRPr lang="da-DK" dirty="0" smtClean="0">
              <a:solidFill>
                <a:srgbClr val="00B050"/>
              </a:solidFill>
            </a:endParaRPr>
          </a:p>
          <a:p>
            <a:r>
              <a:rPr lang="da-DK" dirty="0" smtClean="0">
                <a:solidFill>
                  <a:srgbClr val="00B050"/>
                </a:solidFill>
              </a:rPr>
              <a:t>9:00-9:15	 Break</a:t>
            </a:r>
          </a:p>
          <a:p>
            <a:r>
              <a:rPr lang="da-DK" dirty="0" smtClean="0">
                <a:solidFill>
                  <a:srgbClr val="00B050"/>
                </a:solidFill>
              </a:rPr>
              <a:t>9:15-10:00 	5 pages reports</a:t>
            </a:r>
          </a:p>
          <a:p>
            <a:r>
              <a:rPr lang="da-DK" dirty="0" smtClean="0">
                <a:solidFill>
                  <a:srgbClr val="00B050"/>
                </a:solidFill>
              </a:rPr>
              <a:t>10:00-10:15 	Break</a:t>
            </a:r>
          </a:p>
          <a:p>
            <a:r>
              <a:rPr lang="da-DK" dirty="0" smtClean="0">
                <a:solidFill>
                  <a:srgbClr val="00B050"/>
                </a:solidFill>
              </a:rPr>
              <a:t>10:15-11:00 	</a:t>
            </a:r>
            <a:r>
              <a:rPr lang="da-DK" dirty="0" err="1" smtClean="0">
                <a:solidFill>
                  <a:srgbClr val="00B050"/>
                </a:solidFill>
              </a:rPr>
              <a:t>Exam</a:t>
            </a:r>
            <a:r>
              <a:rPr lang="da-DK" dirty="0" smtClean="0">
                <a:solidFill>
                  <a:srgbClr val="00B050"/>
                </a:solidFill>
              </a:rPr>
              <a:t> – the rest</a:t>
            </a:r>
          </a:p>
          <a:p>
            <a:r>
              <a:rPr lang="da-DK" dirty="0" smtClean="0">
                <a:solidFill>
                  <a:srgbClr val="00B050"/>
                </a:solidFill>
              </a:rPr>
              <a:t>11:00-11:05 	Break</a:t>
            </a:r>
          </a:p>
          <a:p>
            <a:r>
              <a:rPr lang="da-DK" dirty="0" smtClean="0">
                <a:solidFill>
                  <a:srgbClr val="00B050"/>
                </a:solidFill>
              </a:rPr>
              <a:t>11:05-11:30 	Quantum Key Distribution BB84 </a:t>
            </a:r>
          </a:p>
          <a:p>
            <a:endParaRPr lang="da-DK" dirty="0"/>
          </a:p>
        </p:txBody>
      </p:sp>
    </p:spTree>
    <p:extLst>
      <p:ext uri="{BB962C8B-B14F-4D97-AF65-F5344CB8AC3E}">
        <p14:creationId xmlns:p14="http://schemas.microsoft.com/office/powerpoint/2010/main" val="379891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ladsholder til diasnummer 6"/>
          <p:cNvSpPr>
            <a:spLocks noGrp="1"/>
          </p:cNvSpPr>
          <p:nvPr>
            <p:ph type="sldNum" sz="quarter" idx="12"/>
          </p:nvPr>
        </p:nvSpPr>
        <p:spPr/>
        <p:txBody>
          <a:bodyPr/>
          <a:lstStyle/>
          <a:p>
            <a:fld id="{A7B73783-7EB9-4BEA-8DFE-6F02E7EDE6C9}" type="slidenum">
              <a:rPr lang="zh-TW" altLang="en-US"/>
              <a:pPr/>
              <a:t>20</a:t>
            </a:fld>
            <a:endParaRPr lang="en-US" altLang="zh-TW"/>
          </a:p>
        </p:txBody>
      </p:sp>
      <p:sp>
        <p:nvSpPr>
          <p:cNvPr id="380930" name="Rectangle 2"/>
          <p:cNvSpPr>
            <a:spLocks noGrp="1" noChangeArrowheads="1"/>
          </p:cNvSpPr>
          <p:nvPr>
            <p:ph type="title"/>
          </p:nvPr>
        </p:nvSpPr>
        <p:spPr>
          <a:xfrm>
            <a:off x="685800" y="304800"/>
            <a:ext cx="7772400" cy="544105"/>
          </a:xfrm>
          <a:noFill/>
        </p:spPr>
        <p:txBody>
          <a:bodyPr/>
          <a:lstStyle/>
          <a:p>
            <a:r>
              <a:rPr lang="en-US" altLang="zh-TW" sz="3600">
                <a:ea typeface="新細明體" pitchFamily="18" charset="-120"/>
              </a:rPr>
              <a:t>QKD : Practice</a:t>
            </a:r>
            <a:endParaRPr lang="en-US" altLang="zh-TW" sz="2400">
              <a:ea typeface="新細明體" pitchFamily="18" charset="-120"/>
            </a:endParaRPr>
          </a:p>
        </p:txBody>
      </p:sp>
      <p:sp>
        <p:nvSpPr>
          <p:cNvPr id="380950" name="Text Box 22"/>
          <p:cNvSpPr txBox="1">
            <a:spLocks noChangeArrowheads="1"/>
          </p:cNvSpPr>
          <p:nvPr/>
        </p:nvSpPr>
        <p:spPr bwMode="auto">
          <a:xfrm>
            <a:off x="1981200" y="5638802"/>
            <a:ext cx="5181600" cy="369318"/>
          </a:xfrm>
          <a:prstGeom prst="rect">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pPr algn="l">
              <a:spcBef>
                <a:spcPct val="20000"/>
              </a:spcBef>
            </a:pPr>
            <a:r>
              <a:rPr lang="en-US" altLang="zh-TW" b="1">
                <a:ea typeface="新細明體" pitchFamily="18" charset="-120"/>
              </a:rPr>
              <a:t>Question: Is QKD secure in </a:t>
            </a:r>
            <a:r>
              <a:rPr lang="en-US" altLang="zh-TW" b="1" u="sng">
                <a:ea typeface="新細明體" pitchFamily="18" charset="-120"/>
              </a:rPr>
              <a:t>practice</a:t>
            </a:r>
            <a:r>
              <a:rPr lang="en-US" altLang="zh-TW" b="1">
                <a:ea typeface="新細明體" pitchFamily="18" charset="-120"/>
              </a:rPr>
              <a:t>?</a:t>
            </a:r>
            <a:endParaRPr lang="en-US" altLang="da-DK"/>
          </a:p>
        </p:txBody>
      </p:sp>
      <p:sp>
        <p:nvSpPr>
          <p:cNvPr id="380951" name="Text Box 23"/>
          <p:cNvSpPr txBox="1">
            <a:spLocks noChangeArrowheads="1"/>
          </p:cNvSpPr>
          <p:nvPr/>
        </p:nvSpPr>
        <p:spPr bwMode="auto">
          <a:xfrm>
            <a:off x="685800" y="2667000"/>
            <a:ext cx="822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startAt="2"/>
            </a:pPr>
            <a:r>
              <a:rPr lang="en-US" altLang="zh-TW">
                <a:latin typeface="Arial" charset="0"/>
                <a:ea typeface="新細明體" pitchFamily="18" charset="-120"/>
              </a:rPr>
              <a:t>Channel: Absorption inevitable. (e.g. 0.2 dB/km)</a:t>
            </a:r>
          </a:p>
          <a:p>
            <a:pPr>
              <a:buFontTx/>
              <a:buAutoNum type="arabicPeriod" startAt="2"/>
            </a:pPr>
            <a:r>
              <a:rPr lang="en-US" altLang="zh-TW">
                <a:latin typeface="Arial" charset="0"/>
                <a:ea typeface="新細明體" pitchFamily="18" charset="-120"/>
              </a:rPr>
              <a:t>Detectors: </a:t>
            </a:r>
          </a:p>
          <a:p>
            <a:r>
              <a:rPr lang="en-US" altLang="zh-TW">
                <a:latin typeface="Arial" charset="0"/>
                <a:ea typeface="新細明體" pitchFamily="18" charset="-120"/>
              </a:rPr>
              <a:t>	(a)  Efficiency ~15% for Telecom wavelengths</a:t>
            </a:r>
          </a:p>
          <a:p>
            <a:r>
              <a:rPr lang="en-US" altLang="zh-TW">
                <a:latin typeface="Arial" charset="0"/>
                <a:ea typeface="新細明體" pitchFamily="18" charset="-120"/>
              </a:rPr>
              <a:t>	(b)  “Dark counts”: Detector’s erroneous fire. </a:t>
            </a:r>
          </a:p>
          <a:p>
            <a:r>
              <a:rPr lang="en-US" altLang="zh-TW">
                <a:latin typeface="Arial" charset="0"/>
                <a:ea typeface="新細明體" pitchFamily="18" charset="-120"/>
              </a:rPr>
              <a:t>		Detectors will claim to have  detected signals with </a:t>
            </a:r>
          </a:p>
          <a:p>
            <a:r>
              <a:rPr lang="en-US" altLang="zh-TW">
                <a:latin typeface="Arial" charset="0"/>
                <a:ea typeface="新細明體" pitchFamily="18" charset="-120"/>
              </a:rPr>
              <a:t>		some probability even when the input is a vacuum.</a:t>
            </a:r>
          </a:p>
          <a:p>
            <a:r>
              <a:rPr lang="en-US" altLang="zh-TW">
                <a:latin typeface="Arial" charset="0"/>
                <a:ea typeface="新細明體" pitchFamily="18" charset="-120"/>
              </a:rPr>
              <a:t>4.   Basis Alignment: Minor misalignment inevitable.</a:t>
            </a:r>
            <a:endParaRPr lang="en-US" altLang="da-DK">
              <a:latin typeface="Arial" charset="0"/>
              <a:ea typeface="新細明體" pitchFamily="18" charset="-120"/>
            </a:endParaRPr>
          </a:p>
        </p:txBody>
      </p:sp>
      <p:sp>
        <p:nvSpPr>
          <p:cNvPr id="380953" name="Text Box 25"/>
          <p:cNvSpPr txBox="1">
            <a:spLocks noChangeArrowheads="1"/>
          </p:cNvSpPr>
          <p:nvPr/>
        </p:nvSpPr>
        <p:spPr bwMode="auto">
          <a:xfrm>
            <a:off x="685800" y="919164"/>
            <a:ext cx="8001000" cy="1840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r>
              <a:rPr lang="en-US" altLang="zh-TW" sz="2800">
                <a:solidFill>
                  <a:srgbClr val="000000"/>
                </a:solidFill>
                <a:effectLst>
                  <a:outerShdw blurRad="38100" dist="38100" dir="2700000" algn="tl">
                    <a:srgbClr val="C0C0C0"/>
                  </a:outerShdw>
                </a:effectLst>
                <a:latin typeface="Arial" charset="0"/>
                <a:ea typeface="新細明體" pitchFamily="18" charset="-120"/>
              </a:rPr>
              <a:t>Reality:</a:t>
            </a:r>
          </a:p>
          <a:p>
            <a:endParaRPr lang="en-US" altLang="zh-TW" sz="1000">
              <a:solidFill>
                <a:srgbClr val="000000"/>
              </a:solidFill>
              <a:effectLst>
                <a:outerShdw blurRad="38100" dist="38100" dir="2700000" algn="tl">
                  <a:srgbClr val="C0C0C0"/>
                </a:outerShdw>
              </a:effectLst>
              <a:latin typeface="Arial" charset="0"/>
              <a:ea typeface="新細明體" pitchFamily="18" charset="-120"/>
            </a:endParaRPr>
          </a:p>
          <a:p>
            <a:pPr>
              <a:spcBef>
                <a:spcPct val="5000"/>
              </a:spcBef>
            </a:pPr>
            <a:r>
              <a:rPr lang="en-US" altLang="zh-TW">
                <a:latin typeface="Arial" charset="0"/>
                <a:ea typeface="新細明體" pitchFamily="18" charset="-120"/>
              </a:rPr>
              <a:t>1.  Source: (</a:t>
            </a:r>
            <a:r>
              <a:rPr lang="en-US" altLang="zh-TW" b="1">
                <a:solidFill>
                  <a:schemeClr val="tx2"/>
                </a:solidFill>
                <a:latin typeface="Arial" charset="0"/>
                <a:ea typeface="新細明體" pitchFamily="18" charset="-120"/>
              </a:rPr>
              <a:t>Poisson photon number distribution</a:t>
            </a:r>
            <a:r>
              <a:rPr lang="en-US" altLang="zh-TW">
                <a:latin typeface="Arial" charset="0"/>
                <a:ea typeface="新細明體" pitchFamily="18" charset="-120"/>
              </a:rPr>
              <a:t>)</a:t>
            </a:r>
          </a:p>
          <a:p>
            <a:pPr>
              <a:spcBef>
                <a:spcPct val="5000"/>
              </a:spcBef>
            </a:pPr>
            <a:r>
              <a:rPr lang="en-US" altLang="zh-TW">
                <a:latin typeface="Arial" charset="0"/>
                <a:ea typeface="新細明體" pitchFamily="18" charset="-120"/>
              </a:rPr>
              <a:t>     Mixture. Photon number = k with probability: </a:t>
            </a:r>
          </a:p>
          <a:p>
            <a:pPr>
              <a:spcBef>
                <a:spcPct val="5000"/>
              </a:spcBef>
            </a:pPr>
            <a:r>
              <a:rPr lang="en-US" altLang="zh-TW">
                <a:latin typeface="Arial" charset="0"/>
                <a:ea typeface="新細明體" pitchFamily="18" charset="-120"/>
              </a:rPr>
              <a:t>     Some signals are, in fact, </a:t>
            </a:r>
            <a:r>
              <a:rPr lang="en-US" altLang="zh-TW">
                <a:solidFill>
                  <a:schemeClr val="tx2"/>
                </a:solidFill>
                <a:latin typeface="Arial" charset="0"/>
                <a:ea typeface="新細明體" pitchFamily="18" charset="-120"/>
              </a:rPr>
              <a:t>double photons!</a:t>
            </a:r>
            <a:endParaRPr lang="en-US" altLang="da-DK">
              <a:latin typeface="Arial" charset="0"/>
            </a:endParaRPr>
          </a:p>
        </p:txBody>
      </p:sp>
      <p:graphicFrame>
        <p:nvGraphicFramePr>
          <p:cNvPr id="380944" name="Object 16"/>
          <p:cNvGraphicFramePr>
            <a:graphicFrameLocks noGrp="1" noChangeAspect="1"/>
          </p:cNvGraphicFramePr>
          <p:nvPr>
            <p:ph sz="half" idx="2"/>
          </p:nvPr>
        </p:nvGraphicFramePr>
        <p:xfrm>
          <a:off x="7315200" y="1809750"/>
          <a:ext cx="685800" cy="628650"/>
        </p:xfrm>
        <a:graphic>
          <a:graphicData uri="http://schemas.openxmlformats.org/presentationml/2006/ole">
            <mc:AlternateContent xmlns:mc="http://schemas.openxmlformats.org/markup-compatibility/2006">
              <mc:Choice xmlns:v="urn:schemas-microsoft-com:vml" Requires="v">
                <p:oleObj spid="_x0000_s3074" name="Equation" r:id="rId3" imgW="457200" imgH="419040" progId="Equation.3">
                  <p:embed/>
                </p:oleObj>
              </mc:Choice>
              <mc:Fallback>
                <p:oleObj name="Equation" r:id="rId3" imgW="4572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809750"/>
                        <a:ext cx="6858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0242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51"/>
                                        </p:tgtEl>
                                        <p:attrNameLst>
                                          <p:attrName>style.visibility</p:attrName>
                                        </p:attrNameLst>
                                      </p:cBhvr>
                                      <p:to>
                                        <p:strVal val="visible"/>
                                      </p:to>
                                    </p:set>
                                    <p:animEffect transition="in" filter="blinds(horizontal)">
                                      <p:cBhvr>
                                        <p:cTn id="7" dur="500"/>
                                        <p:tgtEl>
                                          <p:spTgt spid="380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80950"/>
                                        </p:tgtEl>
                                        <p:attrNameLst>
                                          <p:attrName>style.visibility</p:attrName>
                                        </p:attrNameLst>
                                      </p:cBhvr>
                                      <p:to>
                                        <p:strVal val="visible"/>
                                      </p:to>
                                    </p:set>
                                    <p:animEffect transition="in" filter="randombar(horizontal)">
                                      <p:cBhvr>
                                        <p:cTn id="12" dur="500"/>
                                        <p:tgtEl>
                                          <p:spTgt spid="38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50" grpId="0" animBg="1"/>
      <p:bldP spid="3809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2FE7C795-9F29-4D4B-8178-5B757D09C4CA}" type="slidenum">
              <a:rPr lang="zh-TW" altLang="en-US"/>
              <a:pPr/>
              <a:t>21</a:t>
            </a:fld>
            <a:endParaRPr lang="en-US" altLang="zh-TW"/>
          </a:p>
        </p:txBody>
      </p:sp>
      <p:sp>
        <p:nvSpPr>
          <p:cNvPr id="442370" name="Rectangle 2"/>
          <p:cNvSpPr>
            <a:spLocks noGrp="1" noChangeArrowheads="1"/>
          </p:cNvSpPr>
          <p:nvPr>
            <p:ph type="title"/>
          </p:nvPr>
        </p:nvSpPr>
        <p:spPr/>
        <p:txBody>
          <a:bodyPr/>
          <a:lstStyle/>
          <a:p>
            <a:pPr marL="838083" indent="-838083"/>
            <a:r>
              <a:rPr lang="en-US" altLang="da-DK" b="1">
                <a:latin typeface="Arial" charset="0"/>
              </a:rPr>
              <a:t>2.	Problem</a:t>
            </a:r>
          </a:p>
        </p:txBody>
      </p:sp>
      <p:pic>
        <p:nvPicPr>
          <p:cNvPr id="442372" name="Picture 4" descr="w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81200"/>
            <a:ext cx="3532188" cy="3657600"/>
          </a:xfrm>
          <a:prstGeom prst="rect">
            <a:avLst/>
          </a:prstGeom>
          <a:noFill/>
          <a:extLst>
            <a:ext uri="{909E8E84-426E-40DD-AFC4-6F175D3DCCD1}">
              <a14:hiddenFill xmlns:a14="http://schemas.microsoft.com/office/drawing/2010/main">
                <a:solidFill>
                  <a:srgbClr val="FFFFFF"/>
                </a:solidFill>
              </a14:hiddenFill>
            </a:ext>
          </a:extLst>
        </p:spPr>
      </p:pic>
      <p:sp>
        <p:nvSpPr>
          <p:cNvPr id="442373" name="WordArt 5"/>
          <p:cNvSpPr>
            <a:spLocks noChangeArrowheads="1" noChangeShapeType="1" noTextEdit="1"/>
          </p:cNvSpPr>
          <p:nvPr/>
        </p:nvSpPr>
        <p:spPr bwMode="auto">
          <a:xfrm>
            <a:off x="3810000" y="5410201"/>
            <a:ext cx="1419226" cy="1158875"/>
          </a:xfrm>
          <a:prstGeom prst="rect">
            <a:avLst/>
          </a:prstGeom>
        </p:spPr>
        <p:txBody>
          <a:bodyPr wrap="none" lIns="91427" tIns="45713" rIns="91427" bIns="45713" fromWordArt="1">
            <a:prstTxWarp prst="textFadeUp">
              <a:avLst>
                <a:gd name="adj" fmla="val 9991"/>
              </a:avLst>
            </a:prstTxWarp>
          </a:bodyPr>
          <a:lstStyle/>
          <a:p>
            <a:r>
              <a:rPr lang="da-DK" sz="3600" kern="10">
                <a:ln w="12700">
                  <a:solidFill>
                    <a:srgbClr val="B2B2B2"/>
                  </a:solidFill>
                  <a:round/>
                  <a:headEnd type="none" w="sm" len="sm"/>
                  <a:tailEnd type="none" w="lg" len="lg"/>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a:rPr>
              <a:t>Help!</a:t>
            </a:r>
          </a:p>
        </p:txBody>
      </p:sp>
    </p:spTree>
    <p:extLst>
      <p:ext uri="{BB962C8B-B14F-4D97-AF65-F5344CB8AC3E}">
        <p14:creationId xmlns:p14="http://schemas.microsoft.com/office/powerpoint/2010/main" val="3328325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DCD49B40-BCB1-4290-9648-8F56A973B78D}" type="slidenum">
              <a:rPr lang="zh-TW" altLang="en-US"/>
              <a:pPr/>
              <a:t>22</a:t>
            </a:fld>
            <a:endParaRPr lang="en-US" altLang="zh-TW"/>
          </a:p>
        </p:txBody>
      </p:sp>
      <p:sp>
        <p:nvSpPr>
          <p:cNvPr id="429058" name="Rectangle 2"/>
          <p:cNvSpPr>
            <a:spLocks noGrp="1" noChangeArrowheads="1"/>
          </p:cNvSpPr>
          <p:nvPr>
            <p:ph type="title"/>
          </p:nvPr>
        </p:nvSpPr>
        <p:spPr>
          <a:xfrm>
            <a:off x="304800" y="152400"/>
            <a:ext cx="8458200" cy="478153"/>
          </a:xfrm>
        </p:spPr>
        <p:txBody>
          <a:bodyPr/>
          <a:lstStyle/>
          <a:p>
            <a:r>
              <a:rPr lang="en-US" altLang="zh-TW" sz="3200">
                <a:latin typeface="Comic Sans MS" pitchFamily="66" charset="0"/>
                <a:ea typeface="新細明體" pitchFamily="18" charset="-120"/>
              </a:rPr>
              <a:t>Big Problem: Nice guys come last</a:t>
            </a:r>
          </a:p>
        </p:txBody>
      </p:sp>
      <p:grpSp>
        <p:nvGrpSpPr>
          <p:cNvPr id="429127" name="Group 71"/>
          <p:cNvGrpSpPr>
            <a:grpSpLocks/>
          </p:cNvGrpSpPr>
          <p:nvPr/>
        </p:nvGrpSpPr>
        <p:grpSpPr bwMode="auto">
          <a:xfrm>
            <a:off x="638176" y="1143000"/>
            <a:ext cx="7743826" cy="384175"/>
            <a:chOff x="402" y="720"/>
            <a:chExt cx="4878" cy="242"/>
          </a:xfrm>
        </p:grpSpPr>
        <p:sp>
          <p:nvSpPr>
            <p:cNvPr id="429059" name="Text Box 3"/>
            <p:cNvSpPr txBox="1">
              <a:spLocks noChangeArrowheads="1"/>
            </p:cNvSpPr>
            <p:nvPr/>
          </p:nvSpPr>
          <p:spPr bwMode="auto">
            <a:xfrm>
              <a:off x="402" y="729"/>
              <a:ext cx="4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000000"/>
                  </a:solidFill>
                  <a:ea typeface="新細明體" pitchFamily="18" charset="-120"/>
                </a:rPr>
                <a:t>Alice: </a:t>
              </a:r>
            </a:p>
          </p:txBody>
        </p:sp>
        <p:grpSp>
          <p:nvGrpSpPr>
            <p:cNvPr id="429070" name="Group 14"/>
            <p:cNvGrpSpPr>
              <a:grpSpLocks/>
            </p:cNvGrpSpPr>
            <p:nvPr/>
          </p:nvGrpSpPr>
          <p:grpSpPr bwMode="auto">
            <a:xfrm>
              <a:off x="1536" y="720"/>
              <a:ext cx="3744" cy="240"/>
              <a:chOff x="1536" y="720"/>
              <a:chExt cx="3744" cy="240"/>
            </a:xfrm>
          </p:grpSpPr>
          <p:sp>
            <p:nvSpPr>
              <p:cNvPr id="429071" name="Oval 15"/>
              <p:cNvSpPr>
                <a:spLocks noChangeArrowheads="1"/>
              </p:cNvSpPr>
              <p:nvPr/>
            </p:nvSpPr>
            <p:spPr bwMode="auto">
              <a:xfrm>
                <a:off x="1536" y="816"/>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72" name="Oval 16"/>
              <p:cNvSpPr>
                <a:spLocks noChangeArrowheads="1"/>
              </p:cNvSpPr>
              <p:nvPr/>
            </p:nvSpPr>
            <p:spPr bwMode="auto">
              <a:xfrm>
                <a:off x="2304" y="816"/>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73" name="Oval 17"/>
              <p:cNvSpPr>
                <a:spLocks noChangeArrowheads="1"/>
              </p:cNvSpPr>
              <p:nvPr/>
            </p:nvSpPr>
            <p:spPr bwMode="auto">
              <a:xfrm>
                <a:off x="2928" y="816"/>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74" name="AutoShape 18"/>
              <p:cNvSpPr>
                <a:spLocks noChangeArrowheads="1"/>
              </p:cNvSpPr>
              <p:nvPr/>
            </p:nvSpPr>
            <p:spPr bwMode="auto">
              <a:xfrm>
                <a:off x="2496"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75" name="Oval 19"/>
              <p:cNvSpPr>
                <a:spLocks noChangeArrowheads="1"/>
              </p:cNvSpPr>
              <p:nvPr/>
            </p:nvSpPr>
            <p:spPr bwMode="auto">
              <a:xfrm>
                <a:off x="2592"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nvGrpSpPr>
              <p:cNvPr id="429076" name="Group 20"/>
              <p:cNvGrpSpPr>
                <a:grpSpLocks/>
              </p:cNvGrpSpPr>
              <p:nvPr/>
            </p:nvGrpSpPr>
            <p:grpSpPr bwMode="auto">
              <a:xfrm>
                <a:off x="1824" y="720"/>
                <a:ext cx="240" cy="240"/>
                <a:chOff x="1824" y="720"/>
                <a:chExt cx="240" cy="240"/>
              </a:xfrm>
            </p:grpSpPr>
            <p:sp>
              <p:nvSpPr>
                <p:cNvPr id="429077" name="AutoShape 21"/>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78" name="Oval 22"/>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079" name="Group 23"/>
              <p:cNvGrpSpPr>
                <a:grpSpLocks/>
              </p:cNvGrpSpPr>
              <p:nvPr/>
            </p:nvGrpSpPr>
            <p:grpSpPr bwMode="auto">
              <a:xfrm>
                <a:off x="3360" y="720"/>
                <a:ext cx="1440" cy="240"/>
                <a:chOff x="3024" y="576"/>
                <a:chExt cx="1440" cy="240"/>
              </a:xfrm>
            </p:grpSpPr>
            <p:sp>
              <p:nvSpPr>
                <p:cNvPr id="429080" name="Oval 24"/>
                <p:cNvSpPr>
                  <a:spLocks noChangeArrowheads="1"/>
                </p:cNvSpPr>
                <p:nvPr/>
              </p:nvSpPr>
              <p:spPr bwMode="auto">
                <a:xfrm>
                  <a:off x="3024" y="672"/>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81" name="Oval 25"/>
                <p:cNvSpPr>
                  <a:spLocks noChangeArrowheads="1"/>
                </p:cNvSpPr>
                <p:nvPr/>
              </p:nvSpPr>
              <p:spPr bwMode="auto">
                <a:xfrm>
                  <a:off x="3792" y="672"/>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82" name="Oval 26"/>
                <p:cNvSpPr>
                  <a:spLocks noChangeArrowheads="1"/>
                </p:cNvSpPr>
                <p:nvPr/>
              </p:nvSpPr>
              <p:spPr bwMode="auto">
                <a:xfrm>
                  <a:off x="4416" y="672"/>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83" name="AutoShape 27"/>
                <p:cNvSpPr>
                  <a:spLocks noChangeArrowheads="1"/>
                </p:cNvSpPr>
                <p:nvPr/>
              </p:nvSpPr>
              <p:spPr bwMode="auto">
                <a:xfrm>
                  <a:off x="3984" y="576"/>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84" name="Oval 28"/>
                <p:cNvSpPr>
                  <a:spLocks noChangeArrowheads="1"/>
                </p:cNvSpPr>
                <p:nvPr/>
              </p:nvSpPr>
              <p:spPr bwMode="auto">
                <a:xfrm>
                  <a:off x="4080" y="672"/>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85" name="AutoShape 29"/>
                <p:cNvSpPr>
                  <a:spLocks noChangeArrowheads="1"/>
                </p:cNvSpPr>
                <p:nvPr/>
              </p:nvSpPr>
              <p:spPr bwMode="auto">
                <a:xfrm>
                  <a:off x="3312" y="576"/>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86" name="Oval 30"/>
                <p:cNvSpPr>
                  <a:spLocks noChangeArrowheads="1"/>
                </p:cNvSpPr>
                <p:nvPr/>
              </p:nvSpPr>
              <p:spPr bwMode="auto">
                <a:xfrm>
                  <a:off x="3408" y="672"/>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087" name="Group 31"/>
              <p:cNvGrpSpPr>
                <a:grpSpLocks/>
              </p:cNvGrpSpPr>
              <p:nvPr/>
            </p:nvGrpSpPr>
            <p:grpSpPr bwMode="auto">
              <a:xfrm>
                <a:off x="5040" y="720"/>
                <a:ext cx="240" cy="240"/>
                <a:chOff x="1824" y="720"/>
                <a:chExt cx="240" cy="240"/>
              </a:xfrm>
            </p:grpSpPr>
            <p:sp>
              <p:nvSpPr>
                <p:cNvPr id="429088" name="AutoShape 32"/>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89" name="Oval 33"/>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grpSp>
      <p:grpSp>
        <p:nvGrpSpPr>
          <p:cNvPr id="429128" name="Group 72"/>
          <p:cNvGrpSpPr>
            <a:grpSpLocks/>
          </p:cNvGrpSpPr>
          <p:nvPr/>
        </p:nvGrpSpPr>
        <p:grpSpPr bwMode="auto">
          <a:xfrm>
            <a:off x="533400" y="1828800"/>
            <a:ext cx="8382000" cy="692151"/>
            <a:chOff x="336" y="1152"/>
            <a:chExt cx="5280" cy="436"/>
          </a:xfrm>
        </p:grpSpPr>
        <p:sp>
          <p:nvSpPr>
            <p:cNvPr id="429105" name="Text Box 49"/>
            <p:cNvSpPr txBox="1">
              <a:spLocks noChangeArrowheads="1"/>
            </p:cNvSpPr>
            <p:nvPr/>
          </p:nvSpPr>
          <p:spPr bwMode="auto">
            <a:xfrm>
              <a:off x="336" y="1181"/>
              <a:ext cx="528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da-DK">
                  <a:latin typeface="Comic Sans MS" pitchFamily="66" charset="0"/>
                </a:rPr>
                <a:t>Problems: 1) Multi-photon signals           (bad guys) can be split.</a:t>
              </a:r>
            </a:p>
            <a:p>
              <a:pPr algn="l"/>
              <a:r>
                <a:rPr lang="en-US" altLang="zh-TW">
                  <a:latin typeface="Comic Sans MS" pitchFamily="66" charset="0"/>
                  <a:ea typeface="新細明體" pitchFamily="18" charset="-120"/>
                </a:rPr>
                <a:t>              2) Eve may suppress single-photon signals      (Good guys).</a:t>
              </a:r>
              <a:endParaRPr lang="en-US" altLang="da-DK">
                <a:latin typeface="Comic Sans MS" pitchFamily="66" charset="0"/>
              </a:endParaRPr>
            </a:p>
          </p:txBody>
        </p:sp>
        <p:grpSp>
          <p:nvGrpSpPr>
            <p:cNvPr id="429106" name="Group 50"/>
            <p:cNvGrpSpPr>
              <a:grpSpLocks/>
            </p:cNvGrpSpPr>
            <p:nvPr/>
          </p:nvGrpSpPr>
          <p:grpSpPr bwMode="auto">
            <a:xfrm>
              <a:off x="3024" y="1152"/>
              <a:ext cx="240" cy="240"/>
              <a:chOff x="1824" y="720"/>
              <a:chExt cx="240" cy="240"/>
            </a:xfrm>
          </p:grpSpPr>
          <p:sp>
            <p:nvSpPr>
              <p:cNvPr id="429107" name="AutoShape 51"/>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08" name="Oval 52"/>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29109" name="Oval 53"/>
            <p:cNvSpPr>
              <a:spLocks noChangeArrowheads="1"/>
            </p:cNvSpPr>
            <p:nvPr/>
          </p:nvSpPr>
          <p:spPr bwMode="auto">
            <a:xfrm>
              <a:off x="4416" y="148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126" name="Group 70"/>
          <p:cNvGrpSpPr>
            <a:grpSpLocks/>
          </p:cNvGrpSpPr>
          <p:nvPr/>
        </p:nvGrpSpPr>
        <p:grpSpPr bwMode="auto">
          <a:xfrm>
            <a:off x="533400" y="2895600"/>
            <a:ext cx="7467600" cy="1447800"/>
            <a:chOff x="384" y="1824"/>
            <a:chExt cx="4704" cy="912"/>
          </a:xfrm>
        </p:grpSpPr>
        <p:grpSp>
          <p:nvGrpSpPr>
            <p:cNvPr id="429125" name="Group 69"/>
            <p:cNvGrpSpPr>
              <a:grpSpLocks/>
            </p:cNvGrpSpPr>
            <p:nvPr/>
          </p:nvGrpSpPr>
          <p:grpSpPr bwMode="auto">
            <a:xfrm>
              <a:off x="1344" y="1824"/>
              <a:ext cx="3744" cy="912"/>
              <a:chOff x="1536" y="1824"/>
              <a:chExt cx="3744" cy="912"/>
            </a:xfrm>
          </p:grpSpPr>
          <p:grpSp>
            <p:nvGrpSpPr>
              <p:cNvPr id="429060" name="Group 4"/>
              <p:cNvGrpSpPr>
                <a:grpSpLocks/>
              </p:cNvGrpSpPr>
              <p:nvPr/>
            </p:nvGrpSpPr>
            <p:grpSpPr bwMode="auto">
              <a:xfrm>
                <a:off x="1842" y="1968"/>
                <a:ext cx="240" cy="240"/>
                <a:chOff x="1824" y="720"/>
                <a:chExt cx="240" cy="240"/>
              </a:xfrm>
            </p:grpSpPr>
            <p:sp>
              <p:nvSpPr>
                <p:cNvPr id="429061" name="AutoShape 5"/>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62" name="Oval 6"/>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063" name="Group 7"/>
              <p:cNvGrpSpPr>
                <a:grpSpLocks/>
              </p:cNvGrpSpPr>
              <p:nvPr/>
            </p:nvGrpSpPr>
            <p:grpSpPr bwMode="auto">
              <a:xfrm>
                <a:off x="4338" y="1968"/>
                <a:ext cx="240" cy="240"/>
                <a:chOff x="1824" y="720"/>
                <a:chExt cx="240" cy="240"/>
              </a:xfrm>
            </p:grpSpPr>
            <p:sp>
              <p:nvSpPr>
                <p:cNvPr id="429064" name="AutoShape 8"/>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65" name="Oval 9"/>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066" name="Group 10"/>
              <p:cNvGrpSpPr>
                <a:grpSpLocks/>
              </p:cNvGrpSpPr>
              <p:nvPr/>
            </p:nvGrpSpPr>
            <p:grpSpPr bwMode="auto">
              <a:xfrm>
                <a:off x="2670" y="1968"/>
                <a:ext cx="240" cy="240"/>
                <a:chOff x="1824" y="720"/>
                <a:chExt cx="240" cy="240"/>
              </a:xfrm>
            </p:grpSpPr>
            <p:sp>
              <p:nvSpPr>
                <p:cNvPr id="429067" name="AutoShape 11"/>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68" name="Oval 12"/>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29069" name="Oval 13"/>
              <p:cNvSpPr>
                <a:spLocks noChangeArrowheads="1"/>
              </p:cNvSpPr>
              <p:nvPr/>
            </p:nvSpPr>
            <p:spPr bwMode="auto">
              <a:xfrm>
                <a:off x="4080"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nvGrpSpPr>
              <p:cNvPr id="429090" name="Group 34"/>
              <p:cNvGrpSpPr>
                <a:grpSpLocks/>
              </p:cNvGrpSpPr>
              <p:nvPr/>
            </p:nvGrpSpPr>
            <p:grpSpPr bwMode="auto">
              <a:xfrm>
                <a:off x="4962" y="1968"/>
                <a:ext cx="240" cy="240"/>
                <a:chOff x="1824" y="720"/>
                <a:chExt cx="240" cy="240"/>
              </a:xfrm>
            </p:grpSpPr>
            <p:sp>
              <p:nvSpPr>
                <p:cNvPr id="429091" name="AutoShape 35"/>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92" name="Oval 36"/>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093" name="Group 37"/>
              <p:cNvGrpSpPr>
                <a:grpSpLocks/>
              </p:cNvGrpSpPr>
              <p:nvPr/>
            </p:nvGrpSpPr>
            <p:grpSpPr bwMode="auto">
              <a:xfrm>
                <a:off x="1842" y="2352"/>
                <a:ext cx="240" cy="240"/>
                <a:chOff x="1824" y="720"/>
                <a:chExt cx="240" cy="240"/>
              </a:xfrm>
            </p:grpSpPr>
            <p:sp>
              <p:nvSpPr>
                <p:cNvPr id="429094" name="AutoShape 38"/>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95" name="Oval 39"/>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096" name="Group 40"/>
              <p:cNvGrpSpPr>
                <a:grpSpLocks/>
              </p:cNvGrpSpPr>
              <p:nvPr/>
            </p:nvGrpSpPr>
            <p:grpSpPr bwMode="auto">
              <a:xfrm>
                <a:off x="2667" y="2352"/>
                <a:ext cx="240" cy="240"/>
                <a:chOff x="1824" y="720"/>
                <a:chExt cx="240" cy="240"/>
              </a:xfrm>
            </p:grpSpPr>
            <p:sp>
              <p:nvSpPr>
                <p:cNvPr id="429097" name="AutoShape 41"/>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098" name="Oval 42"/>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099" name="Group 43"/>
              <p:cNvGrpSpPr>
                <a:grpSpLocks/>
              </p:cNvGrpSpPr>
              <p:nvPr/>
            </p:nvGrpSpPr>
            <p:grpSpPr bwMode="auto">
              <a:xfrm>
                <a:off x="4338" y="2352"/>
                <a:ext cx="240" cy="240"/>
                <a:chOff x="1824" y="720"/>
                <a:chExt cx="240" cy="240"/>
              </a:xfrm>
            </p:grpSpPr>
            <p:sp>
              <p:nvSpPr>
                <p:cNvPr id="429100" name="AutoShape 44"/>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01" name="Oval 45"/>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29102" name="Group 46"/>
              <p:cNvGrpSpPr>
                <a:grpSpLocks/>
              </p:cNvGrpSpPr>
              <p:nvPr/>
            </p:nvGrpSpPr>
            <p:grpSpPr bwMode="auto">
              <a:xfrm>
                <a:off x="4974" y="2352"/>
                <a:ext cx="240" cy="240"/>
                <a:chOff x="1824" y="720"/>
                <a:chExt cx="240" cy="240"/>
              </a:xfrm>
            </p:grpSpPr>
            <p:sp>
              <p:nvSpPr>
                <p:cNvPr id="429103" name="AutoShape 47"/>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04" name="Oval 48"/>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29110" name="Oval 54"/>
              <p:cNvSpPr>
                <a:spLocks noChangeArrowheads="1"/>
              </p:cNvSpPr>
              <p:nvPr/>
            </p:nvSpPr>
            <p:spPr bwMode="auto">
              <a:xfrm>
                <a:off x="1536"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11" name="Oval 55"/>
              <p:cNvSpPr>
                <a:spLocks noChangeArrowheads="1"/>
              </p:cNvSpPr>
              <p:nvPr/>
            </p:nvSpPr>
            <p:spPr bwMode="auto">
              <a:xfrm>
                <a:off x="2304"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12" name="Oval 56"/>
              <p:cNvSpPr>
                <a:spLocks noChangeArrowheads="1"/>
              </p:cNvSpPr>
              <p:nvPr/>
            </p:nvSpPr>
            <p:spPr bwMode="auto">
              <a:xfrm>
                <a:off x="3024"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13" name="Oval 57"/>
              <p:cNvSpPr>
                <a:spLocks noChangeArrowheads="1"/>
              </p:cNvSpPr>
              <p:nvPr/>
            </p:nvSpPr>
            <p:spPr bwMode="auto">
              <a:xfrm>
                <a:off x="3408"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14" name="Oval 58"/>
              <p:cNvSpPr>
                <a:spLocks noChangeArrowheads="1"/>
              </p:cNvSpPr>
              <p:nvPr/>
            </p:nvSpPr>
            <p:spPr bwMode="auto">
              <a:xfrm>
                <a:off x="4752"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nvGrpSpPr>
              <p:cNvPr id="429115" name="Group 59"/>
              <p:cNvGrpSpPr>
                <a:grpSpLocks/>
              </p:cNvGrpSpPr>
              <p:nvPr/>
            </p:nvGrpSpPr>
            <p:grpSpPr bwMode="auto">
              <a:xfrm>
                <a:off x="3648" y="2352"/>
                <a:ext cx="240" cy="240"/>
                <a:chOff x="1824" y="720"/>
                <a:chExt cx="240" cy="240"/>
              </a:xfrm>
            </p:grpSpPr>
            <p:sp>
              <p:nvSpPr>
                <p:cNvPr id="429116" name="AutoShape 60"/>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17" name="Oval 61"/>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29118" name="Rectangle 62"/>
              <p:cNvSpPr>
                <a:spLocks noChangeArrowheads="1"/>
              </p:cNvSpPr>
              <p:nvPr/>
            </p:nvSpPr>
            <p:spPr bwMode="auto">
              <a:xfrm>
                <a:off x="1776" y="1824"/>
                <a:ext cx="384" cy="912"/>
              </a:xfrm>
              <a:prstGeom prst="rect">
                <a:avLst/>
              </a:prstGeom>
              <a:noFill/>
              <a:ln w="22225">
                <a:solidFill>
                  <a:srgbClr val="000000"/>
                </a:solidFill>
                <a:prstDash val="lgDashDot"/>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19" name="Rectangle 63"/>
              <p:cNvSpPr>
                <a:spLocks noChangeArrowheads="1"/>
              </p:cNvSpPr>
              <p:nvPr/>
            </p:nvSpPr>
            <p:spPr bwMode="auto">
              <a:xfrm>
                <a:off x="2592" y="1824"/>
                <a:ext cx="384" cy="912"/>
              </a:xfrm>
              <a:prstGeom prst="rect">
                <a:avLst/>
              </a:prstGeom>
              <a:noFill/>
              <a:ln w="22225">
                <a:solidFill>
                  <a:srgbClr val="000000"/>
                </a:solidFill>
                <a:prstDash val="lgDashDot"/>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20" name="Rectangle 64"/>
              <p:cNvSpPr>
                <a:spLocks noChangeArrowheads="1"/>
              </p:cNvSpPr>
              <p:nvPr/>
            </p:nvSpPr>
            <p:spPr bwMode="auto">
              <a:xfrm>
                <a:off x="4272" y="1824"/>
                <a:ext cx="384" cy="912"/>
              </a:xfrm>
              <a:prstGeom prst="rect">
                <a:avLst/>
              </a:prstGeom>
              <a:noFill/>
              <a:ln w="22225">
                <a:solidFill>
                  <a:srgbClr val="000000"/>
                </a:solidFill>
                <a:prstDash val="lgDashDot"/>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29121" name="Rectangle 65"/>
              <p:cNvSpPr>
                <a:spLocks noChangeArrowheads="1"/>
              </p:cNvSpPr>
              <p:nvPr/>
            </p:nvSpPr>
            <p:spPr bwMode="auto">
              <a:xfrm>
                <a:off x="4896" y="1824"/>
                <a:ext cx="384" cy="912"/>
              </a:xfrm>
              <a:prstGeom prst="rect">
                <a:avLst/>
              </a:prstGeom>
              <a:noFill/>
              <a:ln w="22225">
                <a:solidFill>
                  <a:srgbClr val="000000"/>
                </a:solidFill>
                <a:prstDash val="lgDashDot"/>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29122" name="Text Box 66"/>
            <p:cNvSpPr txBox="1">
              <a:spLocks noChangeArrowheads="1"/>
            </p:cNvSpPr>
            <p:nvPr/>
          </p:nvSpPr>
          <p:spPr bwMode="auto">
            <a:xfrm>
              <a:off x="384" y="1872"/>
              <a:ext cx="76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TW">
                  <a:solidFill>
                    <a:srgbClr val="000000"/>
                  </a:solidFill>
                  <a:ea typeface="新細明體" pitchFamily="18" charset="-120"/>
                </a:rPr>
                <a:t>Bob:</a:t>
              </a:r>
            </a:p>
            <a:p>
              <a:pPr algn="l"/>
              <a:endParaRPr lang="en-US" altLang="zh-TW">
                <a:solidFill>
                  <a:srgbClr val="000000"/>
                </a:solidFill>
                <a:ea typeface="新細明體" pitchFamily="18" charset="-120"/>
              </a:endParaRPr>
            </a:p>
            <a:p>
              <a:pPr algn="l"/>
              <a:r>
                <a:rPr lang="en-US" altLang="zh-TW">
                  <a:solidFill>
                    <a:srgbClr val="000000"/>
                  </a:solidFill>
                  <a:ea typeface="新細明體" pitchFamily="18" charset="-120"/>
                </a:rPr>
                <a:t>Eve:</a:t>
              </a:r>
              <a:endParaRPr lang="en-US" altLang="da-DK"/>
            </a:p>
          </p:txBody>
        </p:sp>
      </p:grpSp>
      <p:sp>
        <p:nvSpPr>
          <p:cNvPr id="429123" name="Text Box 67"/>
          <p:cNvSpPr txBox="1">
            <a:spLocks noChangeArrowheads="1"/>
          </p:cNvSpPr>
          <p:nvPr/>
        </p:nvSpPr>
        <p:spPr bwMode="auto">
          <a:xfrm>
            <a:off x="533400" y="5410201"/>
            <a:ext cx="7620000" cy="923316"/>
          </a:xfrm>
          <a:prstGeom prst="rect">
            <a:avLst/>
          </a:prstGeom>
          <a:noFill/>
          <a:ln w="22225">
            <a:solidFill>
              <a:srgbClr val="0033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tLang="zh-TW">
                <a:solidFill>
                  <a:schemeClr val="tx2"/>
                </a:solidFill>
                <a:latin typeface="Comic Sans MS" pitchFamily="66" charset="0"/>
                <a:ea typeface="新細明體" pitchFamily="18" charset="-120"/>
              </a:rPr>
              <a:t>Signature of this attack: Multi-photons are much more likely to reach Bob than single-photons.</a:t>
            </a:r>
          </a:p>
          <a:p>
            <a:r>
              <a:rPr lang="en-US" altLang="zh-TW">
                <a:solidFill>
                  <a:schemeClr val="tx2"/>
                </a:solidFill>
                <a:latin typeface="Comic Sans MS" pitchFamily="66" charset="0"/>
                <a:ea typeface="新細明體" pitchFamily="18" charset="-120"/>
              </a:rPr>
              <a:t>(Nice guys come last).</a:t>
            </a:r>
            <a:endParaRPr lang="en-US" altLang="da-DK" b="1">
              <a:latin typeface="Comic Sans MS" pitchFamily="66" charset="0"/>
            </a:endParaRPr>
          </a:p>
        </p:txBody>
      </p:sp>
      <p:sp>
        <p:nvSpPr>
          <p:cNvPr id="429124" name="Text Box 68"/>
          <p:cNvSpPr txBox="1">
            <a:spLocks noChangeArrowheads="1"/>
          </p:cNvSpPr>
          <p:nvPr/>
        </p:nvSpPr>
        <p:spPr bwMode="auto">
          <a:xfrm>
            <a:off x="533400" y="4495801"/>
            <a:ext cx="822960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pPr algn="l"/>
            <a:r>
              <a:rPr lang="en-US" altLang="zh-TW">
                <a:latin typeface="Comic Sans MS" pitchFamily="66" charset="0"/>
                <a:ea typeface="新細明體" pitchFamily="18" charset="-120"/>
              </a:rPr>
              <a:t>Eve may disguise herself as absorption in channel.</a:t>
            </a:r>
          </a:p>
          <a:p>
            <a:pPr algn="l"/>
            <a:r>
              <a:rPr lang="en-US" altLang="zh-TW">
                <a:latin typeface="Comic Sans MS" pitchFamily="66" charset="0"/>
                <a:ea typeface="新細明體" pitchFamily="18" charset="-120"/>
              </a:rPr>
              <a:t>QKD becomes INSECURE as Eve has whatever Bob has.</a:t>
            </a:r>
            <a:endParaRPr lang="en-US" altLang="da-DK">
              <a:latin typeface="Comic Sans MS" pitchFamily="66" charset="0"/>
            </a:endParaRPr>
          </a:p>
        </p:txBody>
      </p:sp>
    </p:spTree>
    <p:extLst>
      <p:ext uri="{BB962C8B-B14F-4D97-AF65-F5344CB8AC3E}">
        <p14:creationId xmlns:p14="http://schemas.microsoft.com/office/powerpoint/2010/main" val="3745249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9126"/>
                                        </p:tgtEl>
                                        <p:attrNameLst>
                                          <p:attrName>style.visibility</p:attrName>
                                        </p:attrNameLst>
                                      </p:cBhvr>
                                      <p:to>
                                        <p:strVal val="visible"/>
                                      </p:to>
                                    </p:set>
                                    <p:animEffect transition="in" filter="checkerboard(across)">
                                      <p:cBhvr>
                                        <p:cTn id="7" dur="500"/>
                                        <p:tgtEl>
                                          <p:spTgt spid="42912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29124">
                                            <p:txEl>
                                              <p:pRg st="0" end="0"/>
                                            </p:txEl>
                                          </p:spTgt>
                                        </p:tgtEl>
                                        <p:attrNameLst>
                                          <p:attrName>style.visibility</p:attrName>
                                        </p:attrNameLst>
                                      </p:cBhvr>
                                      <p:to>
                                        <p:strVal val="visible"/>
                                      </p:to>
                                    </p:set>
                                    <p:animEffect transition="in" filter="blinds(horizontal)">
                                      <p:cBhvr>
                                        <p:cTn id="11" dur="500"/>
                                        <p:tgtEl>
                                          <p:spTgt spid="429124">
                                            <p:txEl>
                                              <p:pRg st="0" end="0"/>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29124">
                                            <p:txEl>
                                              <p:pRg st="1" end="1"/>
                                            </p:txEl>
                                          </p:spTgt>
                                        </p:tgtEl>
                                        <p:attrNameLst>
                                          <p:attrName>style.visibility</p:attrName>
                                        </p:attrNameLst>
                                      </p:cBhvr>
                                      <p:to>
                                        <p:strVal val="visible"/>
                                      </p:to>
                                    </p:set>
                                    <p:animEffect transition="in" filter="blinds(horizontal)">
                                      <p:cBhvr>
                                        <p:cTn id="15" dur="500"/>
                                        <p:tgtEl>
                                          <p:spTgt spid="42912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9123"/>
                                        </p:tgtEl>
                                        <p:attrNameLst>
                                          <p:attrName>style.visibility</p:attrName>
                                        </p:attrNameLst>
                                      </p:cBhvr>
                                      <p:to>
                                        <p:strVal val="visible"/>
                                      </p:to>
                                    </p:set>
                                    <p:animEffect transition="in" filter="blinds(horizontal)">
                                      <p:cBhvr>
                                        <p:cTn id="20" dur="500"/>
                                        <p:tgtEl>
                                          <p:spTgt spid="429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1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8A757435-D662-432D-BCA8-E9C1C02ACE83}" type="slidenum">
              <a:rPr lang="zh-TW" altLang="en-US"/>
              <a:pPr/>
              <a:t>23</a:t>
            </a:fld>
            <a:endParaRPr lang="en-US" altLang="zh-TW"/>
          </a:p>
        </p:txBody>
      </p:sp>
      <p:sp>
        <p:nvSpPr>
          <p:cNvPr id="439298" name="Rectangle 2"/>
          <p:cNvSpPr>
            <a:spLocks noGrp="1" noChangeArrowheads="1"/>
          </p:cNvSpPr>
          <p:nvPr>
            <p:ph type="title"/>
          </p:nvPr>
        </p:nvSpPr>
        <p:spPr>
          <a:xfrm>
            <a:off x="304800" y="152400"/>
            <a:ext cx="8458200" cy="478153"/>
          </a:xfrm>
        </p:spPr>
        <p:txBody>
          <a:bodyPr/>
          <a:lstStyle/>
          <a:p>
            <a:r>
              <a:rPr lang="en-US" altLang="zh-TW" sz="3200" b="1">
                <a:latin typeface="Arial" charset="0"/>
                <a:ea typeface="新細明體" pitchFamily="18" charset="-120"/>
              </a:rPr>
              <a:t>Yield as a function of photon number</a:t>
            </a:r>
          </a:p>
        </p:txBody>
      </p:sp>
      <p:grpSp>
        <p:nvGrpSpPr>
          <p:cNvPr id="439341" name="Group 45"/>
          <p:cNvGrpSpPr>
            <a:grpSpLocks/>
          </p:cNvGrpSpPr>
          <p:nvPr/>
        </p:nvGrpSpPr>
        <p:grpSpPr bwMode="auto">
          <a:xfrm>
            <a:off x="609600" y="2743200"/>
            <a:ext cx="7239000" cy="1447800"/>
            <a:chOff x="384" y="1728"/>
            <a:chExt cx="4560" cy="912"/>
          </a:xfrm>
        </p:grpSpPr>
        <p:grpSp>
          <p:nvGrpSpPr>
            <p:cNvPr id="439340" name="Group 44"/>
            <p:cNvGrpSpPr>
              <a:grpSpLocks/>
            </p:cNvGrpSpPr>
            <p:nvPr/>
          </p:nvGrpSpPr>
          <p:grpSpPr bwMode="auto">
            <a:xfrm>
              <a:off x="1200" y="1728"/>
              <a:ext cx="3744" cy="912"/>
              <a:chOff x="1536" y="1824"/>
              <a:chExt cx="3744" cy="912"/>
            </a:xfrm>
          </p:grpSpPr>
          <p:grpSp>
            <p:nvGrpSpPr>
              <p:cNvPr id="439299" name="Group 3"/>
              <p:cNvGrpSpPr>
                <a:grpSpLocks/>
              </p:cNvGrpSpPr>
              <p:nvPr/>
            </p:nvGrpSpPr>
            <p:grpSpPr bwMode="auto">
              <a:xfrm>
                <a:off x="1824" y="1968"/>
                <a:ext cx="240" cy="240"/>
                <a:chOff x="1824" y="720"/>
                <a:chExt cx="240" cy="240"/>
              </a:xfrm>
            </p:grpSpPr>
            <p:sp>
              <p:nvSpPr>
                <p:cNvPr id="439300" name="AutoShape 4"/>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01" name="Oval 5"/>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39302" name="Group 6"/>
              <p:cNvGrpSpPr>
                <a:grpSpLocks/>
              </p:cNvGrpSpPr>
              <p:nvPr/>
            </p:nvGrpSpPr>
            <p:grpSpPr bwMode="auto">
              <a:xfrm>
                <a:off x="4320" y="1968"/>
                <a:ext cx="240" cy="240"/>
                <a:chOff x="1824" y="720"/>
                <a:chExt cx="240" cy="240"/>
              </a:xfrm>
            </p:grpSpPr>
            <p:sp>
              <p:nvSpPr>
                <p:cNvPr id="439303" name="AutoShape 7"/>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04" name="Oval 8"/>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39305" name="Group 9"/>
              <p:cNvGrpSpPr>
                <a:grpSpLocks/>
              </p:cNvGrpSpPr>
              <p:nvPr/>
            </p:nvGrpSpPr>
            <p:grpSpPr bwMode="auto">
              <a:xfrm>
                <a:off x="2640" y="1968"/>
                <a:ext cx="240" cy="240"/>
                <a:chOff x="1824" y="720"/>
                <a:chExt cx="240" cy="240"/>
              </a:xfrm>
            </p:grpSpPr>
            <p:sp>
              <p:nvSpPr>
                <p:cNvPr id="439306" name="AutoShape 10"/>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07" name="Oval 11"/>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39308" name="Oval 12"/>
              <p:cNvSpPr>
                <a:spLocks noChangeArrowheads="1"/>
              </p:cNvSpPr>
              <p:nvPr/>
            </p:nvSpPr>
            <p:spPr bwMode="auto">
              <a:xfrm>
                <a:off x="4080"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nvGrpSpPr>
              <p:cNvPr id="439309" name="Group 13"/>
              <p:cNvGrpSpPr>
                <a:grpSpLocks/>
              </p:cNvGrpSpPr>
              <p:nvPr/>
            </p:nvGrpSpPr>
            <p:grpSpPr bwMode="auto">
              <a:xfrm>
                <a:off x="4944" y="1968"/>
                <a:ext cx="240" cy="240"/>
                <a:chOff x="1824" y="720"/>
                <a:chExt cx="240" cy="240"/>
              </a:xfrm>
            </p:grpSpPr>
            <p:sp>
              <p:nvSpPr>
                <p:cNvPr id="439310" name="AutoShape 14"/>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11" name="Oval 15"/>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39312" name="Group 16"/>
              <p:cNvGrpSpPr>
                <a:grpSpLocks/>
              </p:cNvGrpSpPr>
              <p:nvPr/>
            </p:nvGrpSpPr>
            <p:grpSpPr bwMode="auto">
              <a:xfrm>
                <a:off x="1824" y="2352"/>
                <a:ext cx="240" cy="240"/>
                <a:chOff x="1824" y="720"/>
                <a:chExt cx="240" cy="240"/>
              </a:xfrm>
            </p:grpSpPr>
            <p:sp>
              <p:nvSpPr>
                <p:cNvPr id="439313" name="AutoShape 17"/>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14" name="Oval 18"/>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39315" name="Group 19"/>
              <p:cNvGrpSpPr>
                <a:grpSpLocks/>
              </p:cNvGrpSpPr>
              <p:nvPr/>
            </p:nvGrpSpPr>
            <p:grpSpPr bwMode="auto">
              <a:xfrm>
                <a:off x="2640" y="2352"/>
                <a:ext cx="240" cy="240"/>
                <a:chOff x="1824" y="720"/>
                <a:chExt cx="240" cy="240"/>
              </a:xfrm>
            </p:grpSpPr>
            <p:sp>
              <p:nvSpPr>
                <p:cNvPr id="439316" name="AutoShape 20"/>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17" name="Oval 21"/>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39318" name="Group 22"/>
              <p:cNvGrpSpPr>
                <a:grpSpLocks/>
              </p:cNvGrpSpPr>
              <p:nvPr/>
            </p:nvGrpSpPr>
            <p:grpSpPr bwMode="auto">
              <a:xfrm>
                <a:off x="4320" y="2352"/>
                <a:ext cx="240" cy="240"/>
                <a:chOff x="1824" y="720"/>
                <a:chExt cx="240" cy="240"/>
              </a:xfrm>
            </p:grpSpPr>
            <p:sp>
              <p:nvSpPr>
                <p:cNvPr id="439319" name="AutoShape 23"/>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20" name="Oval 24"/>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grpSp>
            <p:nvGrpSpPr>
              <p:cNvPr id="439321" name="Group 25"/>
              <p:cNvGrpSpPr>
                <a:grpSpLocks/>
              </p:cNvGrpSpPr>
              <p:nvPr/>
            </p:nvGrpSpPr>
            <p:grpSpPr bwMode="auto">
              <a:xfrm>
                <a:off x="4992" y="2352"/>
                <a:ext cx="240" cy="240"/>
                <a:chOff x="1824" y="720"/>
                <a:chExt cx="240" cy="240"/>
              </a:xfrm>
            </p:grpSpPr>
            <p:sp>
              <p:nvSpPr>
                <p:cNvPr id="439322" name="AutoShape 26"/>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23" name="Oval 27"/>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39324" name="Oval 28"/>
              <p:cNvSpPr>
                <a:spLocks noChangeArrowheads="1"/>
              </p:cNvSpPr>
              <p:nvPr/>
            </p:nvSpPr>
            <p:spPr bwMode="auto">
              <a:xfrm>
                <a:off x="1536"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25" name="Oval 29"/>
              <p:cNvSpPr>
                <a:spLocks noChangeArrowheads="1"/>
              </p:cNvSpPr>
              <p:nvPr/>
            </p:nvSpPr>
            <p:spPr bwMode="auto">
              <a:xfrm>
                <a:off x="2304"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26" name="Oval 30"/>
              <p:cNvSpPr>
                <a:spLocks noChangeArrowheads="1"/>
              </p:cNvSpPr>
              <p:nvPr/>
            </p:nvSpPr>
            <p:spPr bwMode="auto">
              <a:xfrm>
                <a:off x="3024"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27" name="Oval 31"/>
              <p:cNvSpPr>
                <a:spLocks noChangeArrowheads="1"/>
              </p:cNvSpPr>
              <p:nvPr/>
            </p:nvSpPr>
            <p:spPr bwMode="auto">
              <a:xfrm>
                <a:off x="3408"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28" name="Oval 32"/>
              <p:cNvSpPr>
                <a:spLocks noChangeArrowheads="1"/>
              </p:cNvSpPr>
              <p:nvPr/>
            </p:nvSpPr>
            <p:spPr bwMode="auto">
              <a:xfrm>
                <a:off x="4752" y="2448"/>
                <a:ext cx="48" cy="48"/>
              </a:xfrm>
              <a:prstGeom prst="ellipse">
                <a:avLst/>
              </a:prstGeom>
              <a:solidFill>
                <a:srgbClr val="008000"/>
              </a:solidFill>
              <a:ln w="22225">
                <a:solidFill>
                  <a:srgbClr val="008000"/>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nvGrpSpPr>
              <p:cNvPr id="439329" name="Group 33"/>
              <p:cNvGrpSpPr>
                <a:grpSpLocks/>
              </p:cNvGrpSpPr>
              <p:nvPr/>
            </p:nvGrpSpPr>
            <p:grpSpPr bwMode="auto">
              <a:xfrm>
                <a:off x="3648" y="2352"/>
                <a:ext cx="240" cy="240"/>
                <a:chOff x="1824" y="720"/>
                <a:chExt cx="240" cy="240"/>
              </a:xfrm>
            </p:grpSpPr>
            <p:sp>
              <p:nvSpPr>
                <p:cNvPr id="439330" name="AutoShape 34"/>
                <p:cNvSpPr>
                  <a:spLocks noChangeArrowheads="1"/>
                </p:cNvSpPr>
                <p:nvPr/>
              </p:nvSpPr>
              <p:spPr bwMode="auto">
                <a:xfrm>
                  <a:off x="1824" y="720"/>
                  <a:ext cx="240" cy="240"/>
                </a:xfrm>
                <a:prstGeom prst="irregularSeal1">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31" name="Oval 35"/>
                <p:cNvSpPr>
                  <a:spLocks noChangeArrowheads="1"/>
                </p:cNvSpPr>
                <p:nvPr/>
              </p:nvSpPr>
              <p:spPr bwMode="auto">
                <a:xfrm>
                  <a:off x="1920" y="816"/>
                  <a:ext cx="48" cy="48"/>
                </a:xfrm>
                <a:prstGeom prst="ellipse">
                  <a:avLst/>
                </a:prstGeom>
                <a:solidFill>
                  <a:schemeClr val="tx2"/>
                </a:solidFill>
                <a:ln w="22225">
                  <a:solidFill>
                    <a:schemeClr val="tx2"/>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39332" name="Rectangle 36"/>
              <p:cNvSpPr>
                <a:spLocks noChangeArrowheads="1"/>
              </p:cNvSpPr>
              <p:nvPr/>
            </p:nvSpPr>
            <p:spPr bwMode="auto">
              <a:xfrm>
                <a:off x="1776" y="1824"/>
                <a:ext cx="384" cy="912"/>
              </a:xfrm>
              <a:prstGeom prst="rect">
                <a:avLst/>
              </a:prstGeom>
              <a:noFill/>
              <a:ln w="22225">
                <a:solidFill>
                  <a:srgbClr val="000000"/>
                </a:solidFill>
                <a:prstDash val="lgDashDot"/>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33" name="Rectangle 37"/>
              <p:cNvSpPr>
                <a:spLocks noChangeArrowheads="1"/>
              </p:cNvSpPr>
              <p:nvPr/>
            </p:nvSpPr>
            <p:spPr bwMode="auto">
              <a:xfrm>
                <a:off x="2592" y="1824"/>
                <a:ext cx="384" cy="912"/>
              </a:xfrm>
              <a:prstGeom prst="rect">
                <a:avLst/>
              </a:prstGeom>
              <a:noFill/>
              <a:ln w="22225">
                <a:solidFill>
                  <a:srgbClr val="000000"/>
                </a:solidFill>
                <a:prstDash val="lgDashDot"/>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34" name="Rectangle 38"/>
              <p:cNvSpPr>
                <a:spLocks noChangeArrowheads="1"/>
              </p:cNvSpPr>
              <p:nvPr/>
            </p:nvSpPr>
            <p:spPr bwMode="auto">
              <a:xfrm>
                <a:off x="4272" y="1824"/>
                <a:ext cx="384" cy="912"/>
              </a:xfrm>
              <a:prstGeom prst="rect">
                <a:avLst/>
              </a:prstGeom>
              <a:noFill/>
              <a:ln w="22225">
                <a:solidFill>
                  <a:srgbClr val="000000"/>
                </a:solidFill>
                <a:prstDash val="lgDashDot"/>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sp>
            <p:nvSpPr>
              <p:cNvPr id="439335" name="Rectangle 39"/>
              <p:cNvSpPr>
                <a:spLocks noChangeArrowheads="1"/>
              </p:cNvSpPr>
              <p:nvPr/>
            </p:nvSpPr>
            <p:spPr bwMode="auto">
              <a:xfrm>
                <a:off x="4896" y="1824"/>
                <a:ext cx="384" cy="912"/>
              </a:xfrm>
              <a:prstGeom prst="rect">
                <a:avLst/>
              </a:prstGeom>
              <a:noFill/>
              <a:ln w="22225">
                <a:solidFill>
                  <a:srgbClr val="000000"/>
                </a:solidFill>
                <a:prstDash val="lgDashDot"/>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a-DK"/>
              </a:p>
            </p:txBody>
          </p:sp>
        </p:grpSp>
        <p:sp>
          <p:nvSpPr>
            <p:cNvPr id="439336" name="Text Box 40"/>
            <p:cNvSpPr txBox="1">
              <a:spLocks noChangeArrowheads="1"/>
            </p:cNvSpPr>
            <p:nvPr/>
          </p:nvSpPr>
          <p:spPr bwMode="auto">
            <a:xfrm>
              <a:off x="384" y="1824"/>
              <a:ext cx="76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TW">
                  <a:solidFill>
                    <a:srgbClr val="000000"/>
                  </a:solidFill>
                  <a:ea typeface="新細明體" pitchFamily="18" charset="-120"/>
                </a:rPr>
                <a:t>Bob:</a:t>
              </a:r>
            </a:p>
            <a:p>
              <a:pPr algn="l"/>
              <a:endParaRPr lang="en-US" altLang="zh-TW">
                <a:solidFill>
                  <a:srgbClr val="000000"/>
                </a:solidFill>
                <a:ea typeface="新細明體" pitchFamily="18" charset="-120"/>
              </a:endParaRPr>
            </a:p>
            <a:p>
              <a:pPr algn="l"/>
              <a:r>
                <a:rPr lang="en-US" altLang="zh-TW">
                  <a:solidFill>
                    <a:srgbClr val="000000"/>
                  </a:solidFill>
                  <a:ea typeface="新細明體" pitchFamily="18" charset="-120"/>
                </a:rPr>
                <a:t>Eve:</a:t>
              </a:r>
              <a:endParaRPr lang="en-US" altLang="da-DK"/>
            </a:p>
          </p:txBody>
        </p:sp>
      </p:grpSp>
      <p:sp>
        <p:nvSpPr>
          <p:cNvPr id="439337" name="Text Box 41"/>
          <p:cNvSpPr txBox="1">
            <a:spLocks noChangeArrowheads="1"/>
          </p:cNvSpPr>
          <p:nvPr/>
        </p:nvSpPr>
        <p:spPr bwMode="auto">
          <a:xfrm>
            <a:off x="685800" y="984251"/>
            <a:ext cx="6455587" cy="120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l"/>
            <a:r>
              <a:rPr lang="en-US" altLang="da-DK">
                <a:latin typeface="Arial" charset="0"/>
              </a:rPr>
              <a:t>Let us define Y</a:t>
            </a:r>
            <a:r>
              <a:rPr lang="en-US" altLang="da-DK" baseline="-25000">
                <a:latin typeface="Arial" charset="0"/>
              </a:rPr>
              <a:t>n</a:t>
            </a:r>
            <a:r>
              <a:rPr lang="en-US" altLang="da-DK">
                <a:latin typeface="Arial" charset="0"/>
              </a:rPr>
              <a:t> =  yield</a:t>
            </a:r>
          </a:p>
          <a:p>
            <a:pPr algn="l"/>
            <a:r>
              <a:rPr lang="en-US" altLang="da-DK">
                <a:latin typeface="Arial" charset="0"/>
              </a:rPr>
              <a:t>		     = conditional probability that a signal</a:t>
            </a:r>
          </a:p>
          <a:p>
            <a:pPr algn="l"/>
            <a:r>
              <a:rPr lang="en-US" altLang="da-DK">
                <a:latin typeface="Arial" charset="0"/>
              </a:rPr>
              <a:t>	          	        will be detected by Bob, given that it is</a:t>
            </a:r>
          </a:p>
          <a:p>
            <a:pPr algn="l"/>
            <a:r>
              <a:rPr lang="en-US" altLang="da-DK">
                <a:latin typeface="Arial" charset="0"/>
              </a:rPr>
              <a:t>                              emitted by Alice as an </a:t>
            </a:r>
            <a:r>
              <a:rPr lang="en-US" altLang="da-DK" b="1">
                <a:latin typeface="Arial" charset="0"/>
              </a:rPr>
              <a:t>n-photon </a:t>
            </a:r>
            <a:r>
              <a:rPr lang="en-US" altLang="da-DK">
                <a:latin typeface="Arial" charset="0"/>
              </a:rPr>
              <a:t>state.</a:t>
            </a:r>
          </a:p>
        </p:txBody>
      </p:sp>
      <p:sp>
        <p:nvSpPr>
          <p:cNvPr id="439338" name="Text Box 42"/>
          <p:cNvSpPr txBox="1">
            <a:spLocks noChangeArrowheads="1"/>
          </p:cNvSpPr>
          <p:nvPr/>
        </p:nvSpPr>
        <p:spPr bwMode="auto">
          <a:xfrm>
            <a:off x="1203326" y="4611689"/>
            <a:ext cx="5487373" cy="120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l"/>
            <a:r>
              <a:rPr lang="en-US" altLang="da-DK">
                <a:latin typeface="Arial" charset="0"/>
              </a:rPr>
              <a:t>For example, with photon number splitting attack:</a:t>
            </a:r>
          </a:p>
          <a:p>
            <a:pPr algn="l"/>
            <a:endParaRPr lang="en-US" altLang="da-DK">
              <a:latin typeface="Arial" charset="0"/>
            </a:endParaRPr>
          </a:p>
          <a:p>
            <a:pPr algn="l"/>
            <a:r>
              <a:rPr lang="en-US" altLang="da-DK" b="1">
                <a:solidFill>
                  <a:schemeClr val="tx2"/>
                </a:solidFill>
                <a:latin typeface="Arial" charset="0"/>
              </a:rPr>
              <a:t>Y</a:t>
            </a:r>
            <a:r>
              <a:rPr lang="en-US" altLang="da-DK" b="1" baseline="-25000">
                <a:solidFill>
                  <a:schemeClr val="tx2"/>
                </a:solidFill>
                <a:latin typeface="Arial" charset="0"/>
              </a:rPr>
              <a:t>2 </a:t>
            </a:r>
            <a:r>
              <a:rPr lang="en-US" altLang="da-DK" b="1">
                <a:solidFill>
                  <a:schemeClr val="tx2"/>
                </a:solidFill>
                <a:latin typeface="Arial" charset="0"/>
              </a:rPr>
              <a:t>= 1</a:t>
            </a:r>
            <a:r>
              <a:rPr lang="en-US" altLang="da-DK">
                <a:latin typeface="Arial" charset="0"/>
              </a:rPr>
              <a:t>    : all two-photon states are detected by Bob.</a:t>
            </a:r>
          </a:p>
          <a:p>
            <a:pPr algn="l"/>
            <a:r>
              <a:rPr lang="en-US" altLang="da-DK" b="1">
                <a:solidFill>
                  <a:schemeClr val="tx2"/>
                </a:solidFill>
                <a:latin typeface="Arial" charset="0"/>
              </a:rPr>
              <a:t>Y</a:t>
            </a:r>
            <a:r>
              <a:rPr lang="en-US" altLang="da-DK" b="1" baseline="-25000">
                <a:solidFill>
                  <a:schemeClr val="tx2"/>
                </a:solidFill>
                <a:latin typeface="Arial" charset="0"/>
              </a:rPr>
              <a:t>1 </a:t>
            </a:r>
            <a:r>
              <a:rPr lang="en-US" altLang="da-DK" b="1">
                <a:solidFill>
                  <a:schemeClr val="tx2"/>
                </a:solidFill>
                <a:latin typeface="Arial" charset="0"/>
              </a:rPr>
              <a:t>= 0</a:t>
            </a:r>
            <a:r>
              <a:rPr lang="en-US" altLang="da-DK">
                <a:latin typeface="Arial" charset="0"/>
              </a:rPr>
              <a:t>    : all single-photon states are lost.</a:t>
            </a:r>
          </a:p>
        </p:txBody>
      </p:sp>
      <p:sp>
        <p:nvSpPr>
          <p:cNvPr id="439339" name="Rectangle 43"/>
          <p:cNvSpPr>
            <a:spLocks noChangeArrowheads="1"/>
          </p:cNvSpPr>
          <p:nvPr/>
        </p:nvSpPr>
        <p:spPr bwMode="auto">
          <a:xfrm>
            <a:off x="1143000" y="5334000"/>
            <a:ext cx="1066800" cy="838200"/>
          </a:xfrm>
          <a:prstGeom prst="rect">
            <a:avLst/>
          </a:prstGeom>
          <a:noFill/>
          <a:ln w="34925">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da-DK" altLang="da-DK">
              <a:solidFill>
                <a:srgbClr val="000000"/>
              </a:solidFill>
            </a:endParaRPr>
          </a:p>
        </p:txBody>
      </p:sp>
    </p:spTree>
    <p:extLst>
      <p:ext uri="{BB962C8B-B14F-4D97-AF65-F5344CB8AC3E}">
        <p14:creationId xmlns:p14="http://schemas.microsoft.com/office/powerpoint/2010/main" val="766121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39341"/>
                                        </p:tgtEl>
                                        <p:attrNameLst>
                                          <p:attrName>style.visibility</p:attrName>
                                        </p:attrNameLst>
                                      </p:cBhvr>
                                      <p:to>
                                        <p:strVal val="visible"/>
                                      </p:to>
                                    </p:set>
                                    <p:animEffect transition="in" filter="blinds(horizontal)">
                                      <p:cBhvr>
                                        <p:cTn id="7" dur="500"/>
                                        <p:tgtEl>
                                          <p:spTgt spid="4393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9337">
                                            <p:txEl>
                                              <p:pRg st="0" end="0"/>
                                            </p:txEl>
                                          </p:spTgt>
                                        </p:tgtEl>
                                        <p:attrNameLst>
                                          <p:attrName>style.visibility</p:attrName>
                                        </p:attrNameLst>
                                      </p:cBhvr>
                                      <p:to>
                                        <p:strVal val="visible"/>
                                      </p:to>
                                    </p:set>
                                    <p:animEffect transition="in" filter="blinds(horizontal)">
                                      <p:cBhvr>
                                        <p:cTn id="10" dur="500"/>
                                        <p:tgtEl>
                                          <p:spTgt spid="43933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9337">
                                            <p:txEl>
                                              <p:pRg st="1" end="1"/>
                                            </p:txEl>
                                          </p:spTgt>
                                        </p:tgtEl>
                                        <p:attrNameLst>
                                          <p:attrName>style.visibility</p:attrName>
                                        </p:attrNameLst>
                                      </p:cBhvr>
                                      <p:to>
                                        <p:strVal val="visible"/>
                                      </p:to>
                                    </p:set>
                                    <p:animEffect transition="in" filter="blinds(horizontal)">
                                      <p:cBhvr>
                                        <p:cTn id="13" dur="500"/>
                                        <p:tgtEl>
                                          <p:spTgt spid="439337">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9337">
                                            <p:txEl>
                                              <p:pRg st="2" end="2"/>
                                            </p:txEl>
                                          </p:spTgt>
                                        </p:tgtEl>
                                        <p:attrNameLst>
                                          <p:attrName>style.visibility</p:attrName>
                                        </p:attrNameLst>
                                      </p:cBhvr>
                                      <p:to>
                                        <p:strVal val="visible"/>
                                      </p:to>
                                    </p:set>
                                    <p:animEffect transition="in" filter="blinds(horizontal)">
                                      <p:cBhvr>
                                        <p:cTn id="16" dur="500"/>
                                        <p:tgtEl>
                                          <p:spTgt spid="439337">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9337">
                                            <p:txEl>
                                              <p:pRg st="3" end="3"/>
                                            </p:txEl>
                                          </p:spTgt>
                                        </p:tgtEl>
                                        <p:attrNameLst>
                                          <p:attrName>style.visibility</p:attrName>
                                        </p:attrNameLst>
                                      </p:cBhvr>
                                      <p:to>
                                        <p:strVal val="visible"/>
                                      </p:to>
                                    </p:set>
                                    <p:animEffect transition="in" filter="blinds(horizontal)">
                                      <p:cBhvr>
                                        <p:cTn id="19" dur="500"/>
                                        <p:tgtEl>
                                          <p:spTgt spid="43933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439338">
                                            <p:txEl>
                                              <p:pRg st="0" end="0"/>
                                            </p:txEl>
                                          </p:spTgt>
                                        </p:tgtEl>
                                        <p:attrNameLst>
                                          <p:attrName>style.visibility</p:attrName>
                                        </p:attrNameLst>
                                      </p:cBhvr>
                                      <p:to>
                                        <p:strVal val="visible"/>
                                      </p:to>
                                    </p:set>
                                    <p:animEffect transition="in" filter="checkerboard(across)">
                                      <p:cBhvr>
                                        <p:cTn id="24" dur="500"/>
                                        <p:tgtEl>
                                          <p:spTgt spid="439338">
                                            <p:txEl>
                                              <p:pRg st="0" end="0"/>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39338">
                                            <p:txEl>
                                              <p:pRg st="2" end="2"/>
                                            </p:txEl>
                                          </p:spTgt>
                                        </p:tgtEl>
                                        <p:attrNameLst>
                                          <p:attrName>style.visibility</p:attrName>
                                        </p:attrNameLst>
                                      </p:cBhvr>
                                      <p:to>
                                        <p:strVal val="visible"/>
                                      </p:to>
                                    </p:set>
                                    <p:animEffect transition="in" filter="checkerboard(across)">
                                      <p:cBhvr>
                                        <p:cTn id="27" dur="500"/>
                                        <p:tgtEl>
                                          <p:spTgt spid="439338">
                                            <p:txEl>
                                              <p:pRg st="2" end="2"/>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39338">
                                            <p:txEl>
                                              <p:pRg st="3" end="3"/>
                                            </p:txEl>
                                          </p:spTgt>
                                        </p:tgtEl>
                                        <p:attrNameLst>
                                          <p:attrName>style.visibility</p:attrName>
                                        </p:attrNameLst>
                                      </p:cBhvr>
                                      <p:to>
                                        <p:strVal val="visible"/>
                                      </p:to>
                                    </p:set>
                                    <p:animEffect transition="in" filter="checkerboard(across)">
                                      <p:cBhvr>
                                        <p:cTn id="30" dur="500"/>
                                        <p:tgtEl>
                                          <p:spTgt spid="439338">
                                            <p:txEl>
                                              <p:pRg st="3" end="3"/>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439339"/>
                                        </p:tgtEl>
                                        <p:attrNameLst>
                                          <p:attrName>style.visibility</p:attrName>
                                        </p:attrNameLst>
                                      </p:cBhvr>
                                      <p:to>
                                        <p:strVal val="visible"/>
                                      </p:to>
                                    </p:set>
                                    <p:animEffect transition="in" filter="checkerboard(across)">
                                      <p:cBhvr>
                                        <p:cTn id="33" dur="500"/>
                                        <p:tgtEl>
                                          <p:spTgt spid="439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37" grpId="0" build="allAtOnce"/>
      <p:bldP spid="4393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4C4C68DA-FD14-4AF0-846E-16D97EAB3775}" type="slidenum">
              <a:rPr lang="zh-TW" altLang="en-US"/>
              <a:pPr/>
              <a:t>24</a:t>
            </a:fld>
            <a:endParaRPr lang="en-US" altLang="zh-TW"/>
          </a:p>
        </p:txBody>
      </p:sp>
      <p:sp>
        <p:nvSpPr>
          <p:cNvPr id="421890" name="Rectangle 2"/>
          <p:cNvSpPr>
            <a:spLocks noGrp="1" noChangeArrowheads="1"/>
          </p:cNvSpPr>
          <p:nvPr>
            <p:ph type="title"/>
          </p:nvPr>
        </p:nvSpPr>
        <p:spPr>
          <a:xfrm>
            <a:off x="533400" y="609600"/>
            <a:ext cx="7772400" cy="478153"/>
          </a:xfrm>
        </p:spPr>
        <p:txBody>
          <a:bodyPr/>
          <a:lstStyle/>
          <a:p>
            <a:r>
              <a:rPr lang="en-US" altLang="da-DK" sz="3200">
                <a:latin typeface="Comic Sans MS" pitchFamily="66" charset="0"/>
              </a:rPr>
              <a:t>Figures of merits in QKD</a:t>
            </a:r>
          </a:p>
        </p:txBody>
      </p:sp>
      <p:sp>
        <p:nvSpPr>
          <p:cNvPr id="421891" name="Rectangle 3"/>
          <p:cNvSpPr>
            <a:spLocks noGrp="1" noChangeArrowheads="1"/>
          </p:cNvSpPr>
          <p:nvPr>
            <p:ph type="body" idx="4294967295"/>
          </p:nvPr>
        </p:nvSpPr>
        <p:spPr>
          <a:xfrm>
            <a:off x="685800" y="1905000"/>
            <a:ext cx="7772400" cy="1981200"/>
          </a:xfrm>
          <a:prstGeom prst="rect">
            <a:avLst/>
          </a:prstGeom>
        </p:spPr>
        <p:txBody>
          <a:bodyPr lIns="91427" tIns="45713" rIns="91427" bIns="45713"/>
          <a:lstStyle/>
          <a:p>
            <a:pPr marL="457136" indent="-457136"/>
            <a:r>
              <a:rPr lang="en-US" altLang="da-DK" sz="2800">
                <a:latin typeface="Comic Sans MS" pitchFamily="66" charset="0"/>
              </a:rPr>
              <a:t># of Secure bits per signal (emitted by Alice).</a:t>
            </a:r>
          </a:p>
          <a:p>
            <a:pPr marL="457136" indent="-457136"/>
            <a:r>
              <a:rPr lang="en-US" altLang="da-DK" sz="2800">
                <a:solidFill>
                  <a:srgbClr val="000000"/>
                </a:solidFill>
                <a:latin typeface="Comic Sans MS" pitchFamily="66" charset="0"/>
              </a:rPr>
              <a:t>	How long is the final key that Alice and Bob can generate?</a:t>
            </a:r>
          </a:p>
        </p:txBody>
      </p:sp>
      <p:sp>
        <p:nvSpPr>
          <p:cNvPr id="421892" name="Text Box 4"/>
          <p:cNvSpPr txBox="1">
            <a:spLocks noChangeArrowheads="1"/>
          </p:cNvSpPr>
          <p:nvPr/>
        </p:nvSpPr>
        <p:spPr bwMode="auto">
          <a:xfrm>
            <a:off x="700088" y="4267201"/>
            <a:ext cx="7377112"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20000"/>
              </a:spcBef>
              <a:buFontTx/>
              <a:buChar char="•"/>
            </a:pPr>
            <a:r>
              <a:rPr lang="en-US" altLang="da-DK" sz="2800">
                <a:latin typeface="Comic Sans MS" pitchFamily="66" charset="0"/>
              </a:rPr>
              <a:t>(Maximal) distance of secure QKD.</a:t>
            </a:r>
          </a:p>
          <a:p>
            <a:pPr>
              <a:spcBef>
                <a:spcPct val="20000"/>
              </a:spcBef>
            </a:pPr>
            <a:r>
              <a:rPr lang="en-US" altLang="da-DK" sz="2800">
                <a:solidFill>
                  <a:srgbClr val="000000"/>
                </a:solidFill>
                <a:latin typeface="Comic Sans MS" pitchFamily="66" charset="0"/>
              </a:rPr>
              <a:t>	How far apart can Alice and Bob be from each other?</a:t>
            </a:r>
          </a:p>
        </p:txBody>
      </p:sp>
    </p:spTree>
    <p:extLst>
      <p:ext uri="{BB962C8B-B14F-4D97-AF65-F5344CB8AC3E}">
        <p14:creationId xmlns:p14="http://schemas.microsoft.com/office/powerpoint/2010/main" val="1181850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blinds(horizontal)">
                                      <p:cBhvr>
                                        <p:cTn id="7" dur="500"/>
                                        <p:tgtEl>
                                          <p:spTgt spid="4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B5AC8FD6-4395-4505-BFB2-674C12FCC545}" type="slidenum">
              <a:rPr lang="zh-TW" altLang="en-US"/>
              <a:pPr/>
              <a:t>25</a:t>
            </a:fld>
            <a:endParaRPr lang="en-US" altLang="zh-TW"/>
          </a:p>
        </p:txBody>
      </p:sp>
      <p:sp>
        <p:nvSpPr>
          <p:cNvPr id="395266" name="Rectangle 2"/>
          <p:cNvSpPr>
            <a:spLocks noGrp="1" noChangeArrowheads="1"/>
          </p:cNvSpPr>
          <p:nvPr>
            <p:ph type="title"/>
          </p:nvPr>
        </p:nvSpPr>
        <p:spPr>
          <a:xfrm>
            <a:off x="685800" y="457200"/>
            <a:ext cx="7772400" cy="478153"/>
          </a:xfrm>
        </p:spPr>
        <p:txBody>
          <a:bodyPr/>
          <a:lstStyle/>
          <a:p>
            <a:r>
              <a:rPr lang="en-US" altLang="da-DK" sz="3200">
                <a:latin typeface="Comic Sans MS" pitchFamily="66" charset="0"/>
              </a:rPr>
              <a:t>Prior Art Result</a:t>
            </a:r>
          </a:p>
        </p:txBody>
      </p:sp>
      <p:sp>
        <p:nvSpPr>
          <p:cNvPr id="395267" name="Rectangle 3"/>
          <p:cNvSpPr>
            <a:spLocks noGrp="1" noChangeArrowheads="1"/>
          </p:cNvSpPr>
          <p:nvPr>
            <p:ph type="body" idx="4294967295"/>
          </p:nvPr>
        </p:nvSpPr>
        <p:spPr>
          <a:xfrm>
            <a:off x="838200" y="1295400"/>
            <a:ext cx="7924800" cy="914400"/>
          </a:xfrm>
          <a:prstGeom prst="rect">
            <a:avLst/>
          </a:prstGeom>
        </p:spPr>
        <p:txBody>
          <a:bodyPr lIns="91427" tIns="45713" rIns="91427" bIns="45713"/>
          <a:lstStyle/>
          <a:p>
            <a:pPr>
              <a:buFontTx/>
              <a:buNone/>
            </a:pPr>
            <a:r>
              <a:rPr lang="en-US" altLang="da-DK">
                <a:latin typeface="Comic Sans MS" pitchFamily="66" charset="0"/>
              </a:rPr>
              <a:t>Consider the worst case scenario where </a:t>
            </a:r>
            <a:r>
              <a:rPr lang="en-US" altLang="da-DK" b="1">
                <a:latin typeface="Comic Sans MS" pitchFamily="66" charset="0"/>
              </a:rPr>
              <a:t>all</a:t>
            </a:r>
            <a:r>
              <a:rPr lang="en-US" altLang="da-DK">
                <a:latin typeface="Comic Sans MS" pitchFamily="66" charset="0"/>
              </a:rPr>
              <a:t> signals received by Bob are bad guys. (Insecure.)</a:t>
            </a:r>
          </a:p>
        </p:txBody>
      </p:sp>
      <p:sp>
        <p:nvSpPr>
          <p:cNvPr id="395270" name="Text Box 6"/>
          <p:cNvSpPr txBox="1">
            <a:spLocks noChangeArrowheads="1"/>
          </p:cNvSpPr>
          <p:nvPr/>
        </p:nvSpPr>
        <p:spPr bwMode="auto">
          <a:xfrm>
            <a:off x="685800" y="3886201"/>
            <a:ext cx="7239000" cy="92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pPr algn="l"/>
            <a:r>
              <a:rPr lang="en-US" altLang="da-DK">
                <a:latin typeface="Comic Sans MS" pitchFamily="66" charset="0"/>
              </a:rPr>
              <a:t>Consider </a:t>
            </a:r>
            <a:r>
              <a:rPr lang="en-US" altLang="da-DK" b="1" u="sng">
                <a:solidFill>
                  <a:schemeClr val="tx2"/>
                </a:solidFill>
                <a:latin typeface="Comic Sans MS" pitchFamily="66" charset="0"/>
              </a:rPr>
              <a:t>channel transmittance </a:t>
            </a:r>
            <a:r>
              <a:rPr lang="el-GR" altLang="da-DK" b="1" u="sng">
                <a:solidFill>
                  <a:schemeClr val="tx2"/>
                </a:solidFill>
                <a:latin typeface="Comic Sans MS" pitchFamily="66" charset="0"/>
              </a:rPr>
              <a:t>η</a:t>
            </a:r>
            <a:r>
              <a:rPr lang="en-US" altLang="da-DK">
                <a:latin typeface="Comic Sans MS" pitchFamily="66" charset="0"/>
              </a:rPr>
              <a:t>.</a:t>
            </a:r>
            <a:endParaRPr lang="en-US" altLang="da-DK"/>
          </a:p>
          <a:p>
            <a:pPr algn="l"/>
            <a:r>
              <a:rPr lang="en-US" altLang="da-DK">
                <a:latin typeface="Comic Sans MS" pitchFamily="66" charset="0"/>
              </a:rPr>
              <a:t>For security, we use </a:t>
            </a:r>
            <a:r>
              <a:rPr lang="en-US" altLang="da-DK" b="1">
                <a:latin typeface="Comic Sans MS" pitchFamily="66" charset="0"/>
              </a:rPr>
              <a:t>weak</a:t>
            </a:r>
            <a:r>
              <a:rPr lang="en-US" altLang="da-DK">
                <a:latin typeface="Comic Sans MS" pitchFamily="66" charset="0"/>
              </a:rPr>
              <a:t> Poisson photon number</a:t>
            </a:r>
          </a:p>
          <a:p>
            <a:pPr algn="l"/>
            <a:r>
              <a:rPr lang="en-US" altLang="da-DK">
                <a:latin typeface="Comic Sans MS" pitchFamily="66" charset="0"/>
              </a:rPr>
              <a:t>distribution: </a:t>
            </a:r>
            <a:r>
              <a:rPr lang="el-GR" altLang="da-DK">
                <a:latin typeface="Comic Sans MS" pitchFamily="66" charset="0"/>
              </a:rPr>
              <a:t>μ</a:t>
            </a:r>
            <a:r>
              <a:rPr lang="en-US" altLang="da-DK">
                <a:latin typeface="Comic Sans MS" pitchFamily="66" charset="0"/>
              </a:rPr>
              <a:t> = O (</a:t>
            </a:r>
            <a:r>
              <a:rPr lang="el-GR" altLang="da-DK">
                <a:latin typeface="Comic Sans MS" pitchFamily="66" charset="0"/>
              </a:rPr>
              <a:t>η</a:t>
            </a:r>
            <a:r>
              <a:rPr lang="en-US" altLang="da-DK">
                <a:latin typeface="Comic Sans MS" pitchFamily="66" charset="0"/>
              </a:rPr>
              <a:t>).   </a:t>
            </a:r>
          </a:p>
        </p:txBody>
      </p:sp>
      <p:sp>
        <p:nvSpPr>
          <p:cNvPr id="395272" name="Text Box 8"/>
          <p:cNvSpPr txBox="1">
            <a:spLocks noChangeArrowheads="1"/>
          </p:cNvSpPr>
          <p:nvPr/>
        </p:nvSpPr>
        <p:spPr bwMode="auto">
          <a:xfrm>
            <a:off x="762000" y="2397126"/>
            <a:ext cx="6248400" cy="978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pPr algn="l">
              <a:spcBef>
                <a:spcPct val="20000"/>
              </a:spcBef>
            </a:pPr>
            <a:r>
              <a:rPr lang="en-US" altLang="da-DK">
                <a:latin typeface="Comic Sans MS" pitchFamily="66" charset="0"/>
              </a:rPr>
              <a:t>To prevent this from happening, we need:</a:t>
            </a:r>
          </a:p>
          <a:p>
            <a:pPr algn="l">
              <a:spcBef>
                <a:spcPct val="20000"/>
              </a:spcBef>
            </a:pPr>
            <a:r>
              <a:rPr lang="en-US" altLang="da-DK">
                <a:latin typeface="Comic Sans MS" pitchFamily="66" charset="0"/>
              </a:rPr>
              <a:t>  </a:t>
            </a:r>
            <a:r>
              <a:rPr lang="en-US" altLang="da-DK"/>
              <a:t># of signals received by Bob </a:t>
            </a:r>
          </a:p>
          <a:p>
            <a:r>
              <a:rPr lang="en-US" altLang="da-DK"/>
              <a:t>&gt;   # of multi-photon signals emitted by Alice.</a:t>
            </a:r>
            <a:endParaRPr lang="en-US" altLang="da-DK">
              <a:latin typeface="Comic Sans MS" pitchFamily="66" charset="0"/>
            </a:endParaRPr>
          </a:p>
        </p:txBody>
      </p:sp>
      <p:sp>
        <p:nvSpPr>
          <p:cNvPr id="395275" name="Text Box 11"/>
          <p:cNvSpPr txBox="1">
            <a:spLocks noChangeArrowheads="1"/>
          </p:cNvSpPr>
          <p:nvPr/>
        </p:nvSpPr>
        <p:spPr bwMode="auto">
          <a:xfrm>
            <a:off x="1204914" y="5341938"/>
            <a:ext cx="6095104" cy="584761"/>
          </a:xfrm>
          <a:prstGeom prst="rect">
            <a:avLst/>
          </a:prstGeom>
          <a:noFill/>
          <a:ln w="22225">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da-DK" sz="3200" b="1"/>
              <a:t>Secure bits per signal</a:t>
            </a:r>
            <a:r>
              <a:rPr lang="en-US" altLang="da-DK" sz="3200"/>
              <a:t>      </a:t>
            </a:r>
            <a:r>
              <a:rPr lang="en-US" altLang="da-DK" sz="3200">
                <a:solidFill>
                  <a:schemeClr val="tx2"/>
                </a:solidFill>
              </a:rPr>
              <a:t>S =  O (</a:t>
            </a:r>
            <a:r>
              <a:rPr lang="el-GR" altLang="da-DK" sz="3200">
                <a:solidFill>
                  <a:schemeClr val="tx2"/>
                </a:solidFill>
              </a:rPr>
              <a:t>η</a:t>
            </a:r>
            <a:r>
              <a:rPr lang="en-US" altLang="da-DK" sz="3200" baseline="30000">
                <a:solidFill>
                  <a:schemeClr val="tx2"/>
                </a:solidFill>
              </a:rPr>
              <a:t>2</a:t>
            </a:r>
            <a:r>
              <a:rPr lang="en-US" altLang="da-DK" sz="3200">
                <a:solidFill>
                  <a:schemeClr val="tx2"/>
                </a:solidFill>
              </a:rPr>
              <a:t>).</a:t>
            </a:r>
            <a:endParaRPr lang="en-US" altLang="da-DK" sz="3200"/>
          </a:p>
        </p:txBody>
      </p:sp>
    </p:spTree>
    <p:extLst>
      <p:ext uri="{BB962C8B-B14F-4D97-AF65-F5344CB8AC3E}">
        <p14:creationId xmlns:p14="http://schemas.microsoft.com/office/powerpoint/2010/main" val="3375004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5275"/>
                                        </p:tgtEl>
                                        <p:attrNameLst>
                                          <p:attrName>style.visibility</p:attrName>
                                        </p:attrNameLst>
                                      </p:cBhvr>
                                      <p:to>
                                        <p:strVal val="visible"/>
                                      </p:to>
                                    </p:set>
                                    <p:animEffect transition="in" filter="blinds(horizontal)">
                                      <p:cBhvr>
                                        <p:cTn id="7" dur="500"/>
                                        <p:tgtEl>
                                          <p:spTgt spid="395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dsholder til diasnummer 5"/>
          <p:cNvSpPr>
            <a:spLocks noGrp="1"/>
          </p:cNvSpPr>
          <p:nvPr>
            <p:ph type="sldNum" sz="quarter" idx="4294967295"/>
          </p:nvPr>
        </p:nvSpPr>
        <p:spPr>
          <a:xfrm>
            <a:off x="6553200" y="6248400"/>
            <a:ext cx="1905000" cy="457200"/>
          </a:xfrm>
          <a:prstGeom prst="rect">
            <a:avLst/>
          </a:prstGeom>
        </p:spPr>
        <p:txBody>
          <a:bodyPr lIns="91427" tIns="45713" rIns="91427" bIns="45713"/>
          <a:lstStyle/>
          <a:p>
            <a:fld id="{67A6F48D-286A-458E-A37F-BD847C4E50BA}" type="slidenum">
              <a:rPr lang="zh-TW" altLang="en-US"/>
              <a:pPr/>
              <a:t>26</a:t>
            </a:fld>
            <a:endParaRPr lang="en-US" altLang="zh-TW"/>
          </a:p>
        </p:txBody>
      </p:sp>
      <p:sp>
        <p:nvSpPr>
          <p:cNvPr id="400386" name="Rectangle 2"/>
          <p:cNvSpPr>
            <a:spLocks noGrp="1" noChangeArrowheads="1"/>
          </p:cNvSpPr>
          <p:nvPr>
            <p:ph type="title"/>
          </p:nvPr>
        </p:nvSpPr>
        <p:spPr>
          <a:xfrm>
            <a:off x="685800" y="609600"/>
            <a:ext cx="7772400" cy="428689"/>
          </a:xfrm>
        </p:spPr>
        <p:txBody>
          <a:bodyPr/>
          <a:lstStyle/>
          <a:p>
            <a:r>
              <a:rPr lang="en-US" altLang="da-DK" sz="2800"/>
              <a:t>Big Gap between theory and practice of BB84</a:t>
            </a:r>
          </a:p>
        </p:txBody>
      </p:sp>
      <p:sp>
        <p:nvSpPr>
          <p:cNvPr id="400387" name="Rectangle 3"/>
          <p:cNvSpPr>
            <a:spLocks noGrp="1" noChangeArrowheads="1"/>
          </p:cNvSpPr>
          <p:nvPr>
            <p:ph type="body" idx="4294967295"/>
          </p:nvPr>
        </p:nvSpPr>
        <p:spPr>
          <a:xfrm>
            <a:off x="685800" y="1143000"/>
            <a:ext cx="8077200" cy="4648200"/>
          </a:xfrm>
          <a:prstGeom prst="rect">
            <a:avLst/>
          </a:prstGeom>
        </p:spPr>
        <p:txBody>
          <a:bodyPr lIns="91427" tIns="45713" rIns="91427" bIns="45713"/>
          <a:lstStyle/>
          <a:p>
            <a:pPr marL="457136" indent="-457136">
              <a:lnSpc>
                <a:spcPct val="90000"/>
              </a:lnSpc>
            </a:pPr>
            <a:r>
              <a:rPr lang="en-US" altLang="da-DK"/>
              <a:t>			            </a:t>
            </a:r>
            <a:r>
              <a:rPr lang="en-US" altLang="da-DK" u="sng">
                <a:latin typeface="Arial" charset="0"/>
              </a:rPr>
              <a:t>Theory</a:t>
            </a:r>
            <a:r>
              <a:rPr lang="en-US" altLang="da-DK">
                <a:latin typeface="Arial" charset="0"/>
              </a:rPr>
              <a:t>	  </a:t>
            </a:r>
            <a:r>
              <a:rPr lang="en-US" altLang="da-DK" u="sng">
                <a:latin typeface="Arial" charset="0"/>
              </a:rPr>
              <a:t>Experiment</a:t>
            </a:r>
          </a:p>
          <a:p>
            <a:pPr marL="457136" indent="-457136">
              <a:lnSpc>
                <a:spcPct val="90000"/>
              </a:lnSpc>
            </a:pPr>
            <a:r>
              <a:rPr lang="en-US" altLang="da-DK">
                <a:solidFill>
                  <a:srgbClr val="000000"/>
                </a:solidFill>
                <a:latin typeface="Arial" charset="0"/>
                <a:cs typeface="Times New Roman" pitchFamily="18" charset="0"/>
              </a:rPr>
              <a:t>Key generation rate: S =  O (</a:t>
            </a:r>
            <a:r>
              <a:rPr lang="el-GR" altLang="da-DK">
                <a:solidFill>
                  <a:srgbClr val="000000"/>
                </a:solidFill>
                <a:latin typeface="Arial" charset="0"/>
                <a:cs typeface="Times New Roman" pitchFamily="18" charset="0"/>
              </a:rPr>
              <a:t>η</a:t>
            </a:r>
            <a:r>
              <a:rPr lang="en-US" altLang="da-DK" baseline="30000">
                <a:solidFill>
                  <a:srgbClr val="000000"/>
                </a:solidFill>
                <a:latin typeface="Arial" charset="0"/>
                <a:cs typeface="Times New Roman" pitchFamily="18" charset="0"/>
              </a:rPr>
              <a:t>2</a:t>
            </a:r>
            <a:r>
              <a:rPr lang="en-US" altLang="da-DK">
                <a:solidFill>
                  <a:srgbClr val="000000"/>
                </a:solidFill>
                <a:latin typeface="Arial" charset="0"/>
                <a:cs typeface="Times New Roman" pitchFamily="18" charset="0"/>
              </a:rPr>
              <a:t>).    S= O (</a:t>
            </a:r>
            <a:r>
              <a:rPr lang="el-GR" altLang="da-DK">
                <a:solidFill>
                  <a:srgbClr val="000000"/>
                </a:solidFill>
                <a:latin typeface="Arial" charset="0"/>
                <a:cs typeface="Times New Roman" pitchFamily="18" charset="0"/>
              </a:rPr>
              <a:t>η</a:t>
            </a:r>
            <a:r>
              <a:rPr lang="en-US" altLang="da-DK">
                <a:solidFill>
                  <a:srgbClr val="000000"/>
                </a:solidFill>
                <a:latin typeface="Arial" charset="0"/>
                <a:cs typeface="Times New Roman" pitchFamily="18" charset="0"/>
              </a:rPr>
              <a:t>). </a:t>
            </a:r>
          </a:p>
          <a:p>
            <a:pPr marL="457136" indent="-457136">
              <a:lnSpc>
                <a:spcPct val="90000"/>
              </a:lnSpc>
            </a:pPr>
            <a:r>
              <a:rPr lang="en-US" altLang="da-DK">
                <a:solidFill>
                  <a:srgbClr val="000000"/>
                </a:solidFill>
                <a:latin typeface="Arial" charset="0"/>
                <a:cs typeface="Times New Roman" pitchFamily="18" charset="0"/>
              </a:rPr>
              <a:t>Maximal distance:    d ~  35km.     d &gt;120km.</a:t>
            </a:r>
          </a:p>
          <a:p>
            <a:pPr marL="457136" indent="-457136">
              <a:lnSpc>
                <a:spcPct val="90000"/>
              </a:lnSpc>
            </a:pPr>
            <a:endParaRPr lang="en-US" altLang="da-DK" sz="1200">
              <a:solidFill>
                <a:srgbClr val="000000"/>
              </a:solidFill>
              <a:latin typeface="Arial" charset="0"/>
              <a:cs typeface="Times New Roman" pitchFamily="18" charset="0"/>
            </a:endParaRPr>
          </a:p>
          <a:p>
            <a:pPr marL="457136" indent="-457136">
              <a:lnSpc>
                <a:spcPct val="90000"/>
              </a:lnSpc>
            </a:pPr>
            <a:r>
              <a:rPr lang="en-US" altLang="da-DK">
                <a:latin typeface="Arial" charset="0"/>
              </a:rPr>
              <a:t>Prior art solutions (All bad):</a:t>
            </a:r>
          </a:p>
          <a:p>
            <a:pPr marL="457136" indent="-457136">
              <a:lnSpc>
                <a:spcPct val="90000"/>
              </a:lnSpc>
              <a:buFontTx/>
              <a:buAutoNum type="arabicParenR"/>
            </a:pPr>
            <a:r>
              <a:rPr lang="en-US" altLang="da-DK">
                <a:latin typeface="Arial" charset="0"/>
              </a:rPr>
              <a:t>Use Ad hoc security: </a:t>
            </a:r>
            <a:r>
              <a:rPr lang="en-US" altLang="da-DK">
                <a:solidFill>
                  <a:srgbClr val="000000"/>
                </a:solidFill>
                <a:latin typeface="Arial" charset="0"/>
              </a:rPr>
              <a:t>Defeat main advantage of Q. Crypto. : unconditional security. (Theorists unhappy</a:t>
            </a:r>
            <a:r>
              <a:rPr lang="en-US" altLang="da-DK">
                <a:latin typeface="Arial" charset="0"/>
              </a:rPr>
              <a:t> </a:t>
            </a:r>
            <a:r>
              <a:rPr lang="en-US" altLang="da-DK" sz="2800">
                <a:solidFill>
                  <a:schemeClr val="tx2"/>
                </a:solidFill>
                <a:latin typeface="Arial" charset="0"/>
                <a:sym typeface="Wingdings" pitchFamily="2" charset="2"/>
              </a:rPr>
              <a:t></a:t>
            </a:r>
            <a:r>
              <a:rPr lang="en-US" altLang="da-DK">
                <a:solidFill>
                  <a:srgbClr val="000000"/>
                </a:solidFill>
                <a:latin typeface="Arial" charset="0"/>
                <a:sym typeface="Wingdings" pitchFamily="2" charset="2"/>
              </a:rPr>
              <a:t>.</a:t>
            </a:r>
            <a:r>
              <a:rPr lang="en-US" altLang="da-DK">
                <a:solidFill>
                  <a:srgbClr val="000000"/>
                </a:solidFill>
                <a:latin typeface="Arial" charset="0"/>
              </a:rPr>
              <a:t>)</a:t>
            </a:r>
          </a:p>
          <a:p>
            <a:pPr marL="457136" indent="-457136">
              <a:lnSpc>
                <a:spcPct val="90000"/>
              </a:lnSpc>
              <a:buFontTx/>
              <a:buAutoNum type="arabicParenR"/>
            </a:pPr>
            <a:r>
              <a:rPr lang="en-US" altLang="da-DK">
                <a:latin typeface="Arial" charset="0"/>
              </a:rPr>
              <a:t>Limit experimental parameters: </a:t>
            </a:r>
            <a:r>
              <a:rPr lang="en-US" altLang="da-DK">
                <a:solidFill>
                  <a:srgbClr val="000000"/>
                </a:solidFill>
                <a:latin typeface="Arial" charset="0"/>
              </a:rPr>
              <a:t>Substantially reduce performance.  (Experimentalists unhappy</a:t>
            </a:r>
            <a:r>
              <a:rPr lang="en-US" altLang="da-DK">
                <a:solidFill>
                  <a:schemeClr val="tx2"/>
                </a:solidFill>
                <a:latin typeface="Arial" charset="0"/>
              </a:rPr>
              <a:t> </a:t>
            </a:r>
            <a:r>
              <a:rPr lang="en-US" altLang="da-DK" sz="2800">
                <a:solidFill>
                  <a:schemeClr val="tx2"/>
                </a:solidFill>
                <a:latin typeface="Arial" charset="0"/>
                <a:sym typeface="Wingdings" pitchFamily="2" charset="2"/>
              </a:rPr>
              <a:t></a:t>
            </a:r>
            <a:r>
              <a:rPr lang="en-US" altLang="da-DK">
                <a:solidFill>
                  <a:srgbClr val="000000"/>
                </a:solidFill>
                <a:latin typeface="Arial" charset="0"/>
              </a:rPr>
              <a:t>.)</a:t>
            </a:r>
          </a:p>
          <a:p>
            <a:pPr marL="457136" indent="-457136">
              <a:lnSpc>
                <a:spcPct val="90000"/>
              </a:lnSpc>
              <a:buFontTx/>
              <a:buAutoNum type="arabicParenR" startAt="3"/>
            </a:pPr>
            <a:r>
              <a:rPr lang="en-US" altLang="da-DK">
                <a:latin typeface="Arial" charset="0"/>
              </a:rPr>
              <a:t>Better experimental equipment </a:t>
            </a:r>
            <a:r>
              <a:rPr lang="en-US" altLang="da-DK">
                <a:solidFill>
                  <a:srgbClr val="000000"/>
                </a:solidFill>
                <a:latin typeface="Arial" charset="0"/>
              </a:rPr>
              <a:t>(e.g. Single-photon source. Low-loss fibers. Photon-number-resolving detectors): Daunting experimental challenges. Impractical in near-future. (Engineers unhappy</a:t>
            </a:r>
            <a:r>
              <a:rPr lang="en-US" altLang="da-DK">
                <a:latin typeface="Arial" charset="0"/>
              </a:rPr>
              <a:t> </a:t>
            </a:r>
            <a:r>
              <a:rPr lang="en-US" altLang="da-DK" sz="2800">
                <a:solidFill>
                  <a:schemeClr val="tx2"/>
                </a:solidFill>
                <a:latin typeface="Arial" charset="0"/>
                <a:sym typeface="Wingdings" pitchFamily="2" charset="2"/>
              </a:rPr>
              <a:t></a:t>
            </a:r>
            <a:r>
              <a:rPr lang="en-US" altLang="da-DK">
                <a:solidFill>
                  <a:srgbClr val="000000"/>
                </a:solidFill>
                <a:latin typeface="Arial" charset="0"/>
              </a:rPr>
              <a:t>.)</a:t>
            </a:r>
          </a:p>
        </p:txBody>
      </p:sp>
      <p:sp>
        <p:nvSpPr>
          <p:cNvPr id="400388" name="Text Box 4"/>
          <p:cNvSpPr txBox="1">
            <a:spLocks noChangeArrowheads="1"/>
          </p:cNvSpPr>
          <p:nvPr/>
        </p:nvSpPr>
        <p:spPr bwMode="auto">
          <a:xfrm>
            <a:off x="1371601" y="5791202"/>
            <a:ext cx="4769100" cy="341618"/>
          </a:xfrm>
          <a:prstGeom prst="rect">
            <a:avLst/>
          </a:prstGeom>
          <a:noFill/>
          <a:ln w="22225">
            <a:solidFill>
              <a:srgbClr val="0033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nSpc>
                <a:spcPct val="90000"/>
              </a:lnSpc>
              <a:spcBef>
                <a:spcPct val="20000"/>
              </a:spcBef>
            </a:pPr>
            <a:r>
              <a:rPr lang="en-US" altLang="da-DK">
                <a:solidFill>
                  <a:schemeClr val="tx2"/>
                </a:solidFill>
              </a:rPr>
              <a:t>Question: How can we make everyone happy </a:t>
            </a:r>
            <a:r>
              <a:rPr lang="en-US" altLang="da-DK">
                <a:solidFill>
                  <a:schemeClr val="tx2"/>
                </a:solidFill>
                <a:sym typeface="Wingdings" pitchFamily="2" charset="2"/>
              </a:rPr>
              <a:t></a:t>
            </a:r>
            <a:r>
              <a:rPr lang="en-US" altLang="da-DK">
                <a:solidFill>
                  <a:schemeClr val="tx2"/>
                </a:solidFill>
              </a:rPr>
              <a:t>?</a:t>
            </a:r>
            <a:endParaRPr lang="en-US" altLang="da-DK"/>
          </a:p>
        </p:txBody>
      </p:sp>
    </p:spTree>
    <p:extLst>
      <p:ext uri="{BB962C8B-B14F-4D97-AF65-F5344CB8AC3E}">
        <p14:creationId xmlns:p14="http://schemas.microsoft.com/office/powerpoint/2010/main" val="730910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0387">
                                            <p:txEl>
                                              <p:pRg st="4" end="4"/>
                                            </p:txEl>
                                          </p:spTgt>
                                        </p:tgtEl>
                                        <p:attrNameLst>
                                          <p:attrName>style.visibility</p:attrName>
                                        </p:attrNameLst>
                                      </p:cBhvr>
                                      <p:to>
                                        <p:strVal val="visible"/>
                                      </p:to>
                                    </p:set>
                                    <p:animEffect transition="in" filter="blinds(horizontal)">
                                      <p:cBhvr>
                                        <p:cTn id="7" dur="500"/>
                                        <p:tgtEl>
                                          <p:spTgt spid="40038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0387">
                                            <p:txEl>
                                              <p:pRg st="5" end="5"/>
                                            </p:txEl>
                                          </p:spTgt>
                                        </p:tgtEl>
                                        <p:attrNameLst>
                                          <p:attrName>style.visibility</p:attrName>
                                        </p:attrNameLst>
                                      </p:cBhvr>
                                      <p:to>
                                        <p:strVal val="visible"/>
                                      </p:to>
                                    </p:set>
                                    <p:animEffect transition="in" filter="blinds(horizontal)">
                                      <p:cBhvr>
                                        <p:cTn id="10" dur="500"/>
                                        <p:tgtEl>
                                          <p:spTgt spid="40038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0387">
                                            <p:txEl>
                                              <p:pRg st="6" end="6"/>
                                            </p:txEl>
                                          </p:spTgt>
                                        </p:tgtEl>
                                        <p:attrNameLst>
                                          <p:attrName>style.visibility</p:attrName>
                                        </p:attrNameLst>
                                      </p:cBhvr>
                                      <p:to>
                                        <p:strVal val="visible"/>
                                      </p:to>
                                    </p:set>
                                    <p:animEffect transition="in" filter="blinds(horizontal)">
                                      <p:cBhvr>
                                        <p:cTn id="13" dur="500"/>
                                        <p:tgtEl>
                                          <p:spTgt spid="400387">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0387">
                                            <p:txEl>
                                              <p:pRg st="7" end="7"/>
                                            </p:txEl>
                                          </p:spTgt>
                                        </p:tgtEl>
                                        <p:attrNameLst>
                                          <p:attrName>style.visibility</p:attrName>
                                        </p:attrNameLst>
                                      </p:cBhvr>
                                      <p:to>
                                        <p:strVal val="visible"/>
                                      </p:to>
                                    </p:set>
                                    <p:animEffect transition="in" filter="blinds(horizontal)">
                                      <p:cBhvr>
                                        <p:cTn id="16" dur="500"/>
                                        <p:tgtEl>
                                          <p:spTgt spid="400387">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0388"/>
                                        </p:tgtEl>
                                        <p:attrNameLst>
                                          <p:attrName>style.visibility</p:attrName>
                                        </p:attrNameLst>
                                      </p:cBhvr>
                                      <p:to>
                                        <p:strVal val="visible"/>
                                      </p:to>
                                    </p:set>
                                    <p:animEffect transition="in" filter="blinds(horizontal)">
                                      <p:cBhvr>
                                        <p:cTn id="21" dur="500"/>
                                        <p:tgtEl>
                                          <p:spTgt spid="40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b="1" dirty="0">
                <a:solidFill>
                  <a:schemeClr val="accent6"/>
                </a:solidFill>
              </a:rPr>
              <a:t>1.1 </a:t>
            </a:r>
            <a:r>
              <a:rPr lang="da-DK" b="1" dirty="0" err="1">
                <a:solidFill>
                  <a:schemeClr val="accent6"/>
                </a:solidFill>
              </a:rPr>
              <a:t>Preliminaries</a:t>
            </a:r>
            <a:r>
              <a:rPr lang="da-DK" b="1" dirty="0">
                <a:solidFill>
                  <a:schemeClr val="accent6"/>
                </a:solidFill>
              </a:rPr>
              <a:t> </a:t>
            </a:r>
            <a:endParaRPr lang="da-DK" dirty="0">
              <a:solidFill>
                <a:schemeClr val="accent6"/>
              </a:solidFill>
            </a:endParaRPr>
          </a:p>
        </p:txBody>
      </p:sp>
      <p:sp>
        <p:nvSpPr>
          <p:cNvPr id="3" name="Pladsholder til indhold 2"/>
          <p:cNvSpPr>
            <a:spLocks noGrp="1"/>
          </p:cNvSpPr>
          <p:nvPr>
            <p:ph idx="1"/>
          </p:nvPr>
        </p:nvSpPr>
        <p:spPr/>
        <p:txBody>
          <a:bodyPr>
            <a:normAutofit lnSpcReduction="10000"/>
          </a:bodyPr>
          <a:lstStyle/>
          <a:p>
            <a:r>
              <a:rPr lang="en-US" dirty="0"/>
              <a:t>The background presented here on classical neural networks is included to establish relevant ideas and shared terminology; however, it is still extremely high-level. </a:t>
            </a:r>
            <a:r>
              <a:rPr lang="en-US" b="1" dirty="0"/>
              <a:t>If you'd like to dive one step deeper into classical neural networks, see the well made video series by </a:t>
            </a:r>
            <a:r>
              <a:rPr lang="en-US" b="1" dirty="0" err="1"/>
              <a:t>youtuber</a:t>
            </a:r>
            <a:r>
              <a:rPr lang="en-US" dirty="0"/>
              <a:t> </a:t>
            </a:r>
            <a:r>
              <a:rPr lang="en-US" dirty="0">
                <a:hlinkClick r:id="rId2"/>
              </a:rPr>
              <a:t>3Blue1Brown</a:t>
            </a:r>
            <a:r>
              <a:rPr lang="en-US" dirty="0"/>
              <a:t>. Alternatively, if you are already familiar with classical networks, you can </a:t>
            </a:r>
            <a:r>
              <a:rPr lang="en-US" dirty="0">
                <a:hlinkClick r:id="rId3"/>
              </a:rPr>
              <a:t>skip to the next section</a:t>
            </a:r>
            <a:r>
              <a:rPr lang="en-US" dirty="0"/>
              <a:t>.</a:t>
            </a:r>
            <a:endParaRPr lang="da-DK" dirty="0"/>
          </a:p>
        </p:txBody>
      </p:sp>
    </p:spTree>
    <p:extLst>
      <p:ext uri="{BB962C8B-B14F-4D97-AF65-F5344CB8AC3E}">
        <p14:creationId xmlns:p14="http://schemas.microsoft.com/office/powerpoint/2010/main" val="311409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solidFill>
                  <a:schemeClr val="accent6"/>
                </a:solidFill>
              </a:rPr>
              <a:t>Neurons and </a:t>
            </a:r>
            <a:r>
              <a:rPr lang="da-DK" b="1" dirty="0" err="1">
                <a:solidFill>
                  <a:schemeClr val="accent6"/>
                </a:solidFill>
              </a:rPr>
              <a:t>Weights</a:t>
            </a:r>
            <a:endParaRPr lang="da-DK" dirty="0">
              <a:solidFill>
                <a:schemeClr val="accent6"/>
              </a:solidFill>
            </a:endParaRPr>
          </a:p>
        </p:txBody>
      </p:sp>
      <p:sp>
        <p:nvSpPr>
          <p:cNvPr id="3" name="Pladsholder til indhold 2"/>
          <p:cNvSpPr>
            <a:spLocks noGrp="1"/>
          </p:cNvSpPr>
          <p:nvPr>
            <p:ph idx="1"/>
          </p:nvPr>
        </p:nvSpPr>
        <p:spPr/>
        <p:txBody>
          <a:bodyPr>
            <a:normAutofit/>
          </a:bodyPr>
          <a:lstStyle/>
          <a:p>
            <a:r>
              <a:rPr lang="en-US" dirty="0"/>
              <a:t>A neural network is ultimately just an elaborate function that is built by composing smaller building blocks called neurons. A </a:t>
            </a:r>
            <a:r>
              <a:rPr lang="en-US" b="1" i="1" dirty="0"/>
              <a:t>neuron</a:t>
            </a:r>
            <a:r>
              <a:rPr lang="en-US" dirty="0"/>
              <a:t> is typically a simple, easy-to-compute, and nonlinear function that maps one or more inputs to a single real number. The single output of a neuron is typically copied and fed as input into other neurons. </a:t>
            </a:r>
            <a:endParaRPr lang="da-DK" dirty="0"/>
          </a:p>
        </p:txBody>
      </p:sp>
    </p:spTree>
    <p:extLst>
      <p:ext uri="{BB962C8B-B14F-4D97-AF65-F5344CB8AC3E}">
        <p14:creationId xmlns:p14="http://schemas.microsoft.com/office/powerpoint/2010/main" val="284611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solidFill>
                  <a:schemeClr val="accent6"/>
                </a:solidFill>
              </a:rPr>
              <a:t>Neurons and </a:t>
            </a:r>
            <a:r>
              <a:rPr lang="da-DK" b="1" dirty="0" err="1" smtClean="0">
                <a:solidFill>
                  <a:schemeClr val="accent6"/>
                </a:solidFill>
              </a:rPr>
              <a:t>Weights</a:t>
            </a:r>
            <a:r>
              <a:rPr lang="da-DK" b="1" dirty="0" smtClean="0">
                <a:solidFill>
                  <a:schemeClr val="accent6"/>
                </a:solidFill>
              </a:rPr>
              <a:t> – </a:t>
            </a:r>
            <a:r>
              <a:rPr lang="da-DK" b="1" dirty="0" err="1" smtClean="0">
                <a:solidFill>
                  <a:schemeClr val="accent6"/>
                </a:solidFill>
              </a:rPr>
              <a:t>cont’d</a:t>
            </a:r>
            <a:endParaRPr lang="da-DK" dirty="0">
              <a:solidFill>
                <a:schemeClr val="accent6"/>
              </a:solidFill>
            </a:endParaRPr>
          </a:p>
        </p:txBody>
      </p:sp>
      <p:sp>
        <p:nvSpPr>
          <p:cNvPr id="3" name="Pladsholder til indhold 2"/>
          <p:cNvSpPr>
            <a:spLocks noGrp="1"/>
          </p:cNvSpPr>
          <p:nvPr>
            <p:ph idx="1"/>
          </p:nvPr>
        </p:nvSpPr>
        <p:spPr/>
        <p:txBody>
          <a:bodyPr>
            <a:normAutofit fontScale="85000" lnSpcReduction="10000"/>
          </a:bodyPr>
          <a:lstStyle/>
          <a:p>
            <a:r>
              <a:rPr lang="en-US" dirty="0" smtClean="0"/>
              <a:t>Graphically</a:t>
            </a:r>
            <a:r>
              <a:rPr lang="en-US" dirty="0"/>
              <a:t>, we represent neurons as nodes in a graph and we draw directed edges between nodes to indicate how the output of one neuron will be used as input to other neurons. It's also important to note that each edge in our graph is often associated with a scalar-value called a </a:t>
            </a:r>
            <a:r>
              <a:rPr lang="en-US" b="1" i="1" dirty="0">
                <a:hlinkClick r:id="rId2"/>
              </a:rPr>
              <a:t>weight</a:t>
            </a:r>
            <a:r>
              <a:rPr lang="en-US" dirty="0"/>
              <a:t>. The idea here is that each of the inputs to a neuron will be multiplied by a different scalar before being collected and processed into a single value. The objective when training a neural network consists primarily of choosing our weights such that the network behaves in a particular way.</a:t>
            </a:r>
            <a:endParaRPr lang="da-DK" dirty="0"/>
          </a:p>
        </p:txBody>
      </p:sp>
    </p:spTree>
    <p:extLst>
      <p:ext uri="{BB962C8B-B14F-4D97-AF65-F5344CB8AC3E}">
        <p14:creationId xmlns:p14="http://schemas.microsoft.com/office/powerpoint/2010/main" val="8638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err="1">
                <a:solidFill>
                  <a:schemeClr val="accent6"/>
                </a:solidFill>
              </a:rPr>
              <a:t>Feed</a:t>
            </a:r>
            <a:r>
              <a:rPr lang="da-DK" b="1" dirty="0">
                <a:solidFill>
                  <a:schemeClr val="accent6"/>
                </a:solidFill>
              </a:rPr>
              <a:t> Forward Neural Networks</a:t>
            </a:r>
            <a:endParaRPr lang="da-DK" dirty="0">
              <a:solidFill>
                <a:schemeClr val="accent6"/>
              </a:solidFill>
            </a:endParaRPr>
          </a:p>
        </p:txBody>
      </p:sp>
      <p:sp>
        <p:nvSpPr>
          <p:cNvPr id="3" name="Pladsholder til indhold 2"/>
          <p:cNvSpPr>
            <a:spLocks noGrp="1"/>
          </p:cNvSpPr>
          <p:nvPr>
            <p:ph idx="1"/>
          </p:nvPr>
        </p:nvSpPr>
        <p:spPr/>
        <p:txBody>
          <a:bodyPr>
            <a:normAutofit fontScale="92500" lnSpcReduction="20000"/>
          </a:bodyPr>
          <a:lstStyle/>
          <a:p>
            <a:r>
              <a:rPr lang="en-US" dirty="0"/>
              <a:t>It is also worth noting that the particular type of neural network we will concern ourselves with is called a </a:t>
            </a:r>
            <a:r>
              <a:rPr lang="en-US" b="1" dirty="0">
                <a:hlinkClick r:id="rId2"/>
              </a:rPr>
              <a:t>feed-forward neural network (FFNN)</a:t>
            </a:r>
            <a:r>
              <a:rPr lang="en-US" dirty="0"/>
              <a:t>. This means that as data flows through our neural network, it will never return to a neuron it has already visited. Equivalently, you could say that the graph which describes our neural network is a </a:t>
            </a:r>
            <a:r>
              <a:rPr lang="en-US" b="1" dirty="0">
                <a:hlinkClick r:id="rId3"/>
              </a:rPr>
              <a:t>directed acyclic graph (DAG)</a:t>
            </a:r>
            <a:r>
              <a:rPr lang="en-US" dirty="0"/>
              <a:t>. Furthermore, we will stipulate that neurons within the same layer of our neural network will not have edges between them.</a:t>
            </a:r>
            <a:endParaRPr lang="da-DK" dirty="0"/>
          </a:p>
        </p:txBody>
      </p:sp>
    </p:spTree>
    <p:extLst>
      <p:ext uri="{BB962C8B-B14F-4D97-AF65-F5344CB8AC3E}">
        <p14:creationId xmlns:p14="http://schemas.microsoft.com/office/powerpoint/2010/main" val="198573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solidFill>
                  <a:schemeClr val="accent6"/>
                </a:solidFill>
              </a:rPr>
              <a:t>IO </a:t>
            </a:r>
            <a:r>
              <a:rPr lang="da-DK" b="1" dirty="0" err="1">
                <a:solidFill>
                  <a:schemeClr val="accent6"/>
                </a:solidFill>
              </a:rPr>
              <a:t>Structure</a:t>
            </a:r>
            <a:r>
              <a:rPr lang="da-DK" b="1" dirty="0">
                <a:solidFill>
                  <a:schemeClr val="accent6"/>
                </a:solidFill>
              </a:rPr>
              <a:t> of </a:t>
            </a:r>
            <a:r>
              <a:rPr lang="da-DK" b="1" dirty="0" err="1">
                <a:solidFill>
                  <a:schemeClr val="accent6"/>
                </a:solidFill>
              </a:rPr>
              <a:t>Layers</a:t>
            </a:r>
            <a:endParaRPr lang="da-DK" dirty="0">
              <a:solidFill>
                <a:schemeClr val="accent6"/>
              </a:solidFill>
            </a:endParaRPr>
          </a:p>
        </p:txBody>
      </p:sp>
      <p:sp>
        <p:nvSpPr>
          <p:cNvPr id="3" name="Pladsholder til indhold 2"/>
          <p:cNvSpPr>
            <a:spLocks noGrp="1"/>
          </p:cNvSpPr>
          <p:nvPr>
            <p:ph idx="1"/>
          </p:nvPr>
        </p:nvSpPr>
        <p:spPr/>
        <p:txBody>
          <a:bodyPr>
            <a:normAutofit fontScale="92500" lnSpcReduction="20000"/>
          </a:bodyPr>
          <a:lstStyle/>
          <a:p>
            <a:r>
              <a:rPr lang="en-US" dirty="0"/>
              <a:t>The input to a neural network is a classical (real-valued) vector. Each component of the input vector is multiplied by a different weight and fed into a layer of neurons according to the graph structure of the network. After each neuron in the layer has been evaluated, the results are collected into a new vector where the </a:t>
            </a:r>
            <a:r>
              <a:rPr lang="en-US" dirty="0" err="1"/>
              <a:t>i'th</a:t>
            </a:r>
            <a:r>
              <a:rPr lang="en-US" dirty="0"/>
              <a:t> component records the output of the </a:t>
            </a:r>
            <a:r>
              <a:rPr lang="en-US" dirty="0" err="1"/>
              <a:t>i'th</a:t>
            </a:r>
            <a:r>
              <a:rPr lang="en-US" dirty="0"/>
              <a:t> neuron. This new vector can then be treated as an input for a new layer, and so on. We will use the standard term </a:t>
            </a:r>
            <a:r>
              <a:rPr lang="en-US" b="1" i="1" dirty="0"/>
              <a:t>hidden layer</a:t>
            </a:r>
            <a:r>
              <a:rPr lang="en-US" dirty="0"/>
              <a:t> to describe all but the first and last layers of our network.</a:t>
            </a:r>
            <a:endParaRPr lang="da-DK" dirty="0"/>
          </a:p>
        </p:txBody>
      </p:sp>
    </p:spTree>
    <p:extLst>
      <p:ext uri="{BB962C8B-B14F-4D97-AF65-F5344CB8AC3E}">
        <p14:creationId xmlns:p14="http://schemas.microsoft.com/office/powerpoint/2010/main" val="39622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b="1" dirty="0">
                <a:solidFill>
                  <a:schemeClr val="accent6"/>
                </a:solidFill>
              </a:rPr>
              <a:t>2. So How Does Quantum Enter the Picture?</a:t>
            </a:r>
            <a:br>
              <a:rPr lang="en-US" b="1" dirty="0">
                <a:solidFill>
                  <a:schemeClr val="accent6"/>
                </a:solidFill>
              </a:rPr>
            </a:br>
            <a:endParaRPr lang="da-DK" dirty="0">
              <a:solidFill>
                <a:schemeClr val="accent6"/>
              </a:solidFill>
            </a:endParaRPr>
          </a:p>
        </p:txBody>
      </p:sp>
      <p:sp>
        <p:nvSpPr>
          <p:cNvPr id="3" name="Pladsholder til indhold 2"/>
          <p:cNvSpPr>
            <a:spLocks noGrp="1"/>
          </p:cNvSpPr>
          <p:nvPr>
            <p:ph idx="1"/>
          </p:nvPr>
        </p:nvSpPr>
        <p:spPr/>
        <p:txBody>
          <a:bodyPr>
            <a:normAutofit fontScale="85000" lnSpcReduction="10000"/>
          </a:bodyPr>
          <a:lstStyle/>
          <a:p>
            <a:r>
              <a:rPr lang="en-US" dirty="0"/>
              <a:t>To create a quantum-classical neural network, one can implement a hidden layer for our neural network using a parameterized quantum circuit. By "parameterized quantum circuit", we mean a quantum circuit where the rotation angles for each gate are specified by the components of a classical input vector. The outputs from our neural network's previous layer will be collected and used as the inputs for our parameterized circuit. The measurement statistics of our quantum circuit can then be collected and used as inputs for the following layer. A simple example is depicted below:</a:t>
            </a:r>
            <a:endParaRPr lang="da-DK" dirty="0"/>
          </a:p>
        </p:txBody>
      </p:sp>
    </p:spTree>
    <p:extLst>
      <p:ext uri="{BB962C8B-B14F-4D97-AF65-F5344CB8AC3E}">
        <p14:creationId xmlns:p14="http://schemas.microsoft.com/office/powerpoint/2010/main" val="295953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b="1" dirty="0">
                <a:solidFill>
                  <a:schemeClr val="accent6"/>
                </a:solidFill>
              </a:rPr>
              <a:t>2. So How Does Quantum Enter the Picture?</a:t>
            </a:r>
            <a:br>
              <a:rPr lang="en-US" b="1" dirty="0">
                <a:solidFill>
                  <a:schemeClr val="accent6"/>
                </a:solidFill>
              </a:rPr>
            </a:br>
            <a:endParaRPr lang="da-DK" dirty="0">
              <a:solidFill>
                <a:schemeClr val="accent6"/>
              </a:solidFill>
            </a:endParaRP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52736"/>
            <a:ext cx="5356690" cy="387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kstboks 5"/>
          <p:cNvSpPr txBox="1"/>
          <p:nvPr/>
        </p:nvSpPr>
        <p:spPr>
          <a:xfrm>
            <a:off x="899592" y="5013176"/>
            <a:ext cx="7560840" cy="1323439"/>
          </a:xfrm>
          <a:prstGeom prst="rect">
            <a:avLst/>
          </a:prstGeom>
          <a:noFill/>
        </p:spPr>
        <p:txBody>
          <a:bodyPr wrap="square" rtlCol="0">
            <a:spAutoFit/>
          </a:bodyPr>
          <a:lstStyle/>
          <a:p>
            <a:r>
              <a:rPr lang="en-US" sz="2000" dirty="0"/>
              <a:t>Here, </a:t>
            </a:r>
            <a:r>
              <a:rPr lang="en-US" sz="2000" dirty="0" err="1"/>
              <a:t>σσ</a:t>
            </a:r>
            <a:r>
              <a:rPr lang="en-US" sz="2000" dirty="0"/>
              <a:t> is a </a:t>
            </a:r>
            <a:r>
              <a:rPr lang="en-US" sz="2000" dirty="0">
                <a:hlinkClick r:id="rId3"/>
              </a:rPr>
              <a:t>nonlinear function</a:t>
            </a:r>
            <a:r>
              <a:rPr lang="en-US" sz="2000" dirty="0"/>
              <a:t> and </a:t>
            </a:r>
            <a:r>
              <a:rPr lang="en-US" sz="2000" dirty="0" err="1"/>
              <a:t>hihi</a:t>
            </a:r>
            <a:r>
              <a:rPr lang="en-US" sz="2000" dirty="0"/>
              <a:t> is the value of neuron ii at each hidden layer. R(hi)R(hi) represents any rotation gate about an angle equal to </a:t>
            </a:r>
            <a:r>
              <a:rPr lang="en-US" sz="2000" dirty="0" err="1"/>
              <a:t>hihi</a:t>
            </a:r>
            <a:r>
              <a:rPr lang="en-US" sz="2000" dirty="0"/>
              <a:t> and </a:t>
            </a:r>
            <a:r>
              <a:rPr lang="en-US" sz="2000" dirty="0" err="1"/>
              <a:t>yy</a:t>
            </a:r>
            <a:r>
              <a:rPr lang="en-US" sz="2000" dirty="0"/>
              <a:t> is the final prediction value generated from the hybrid network.</a:t>
            </a:r>
            <a:endParaRPr lang="da-DK" sz="2000" dirty="0"/>
          </a:p>
        </p:txBody>
      </p:sp>
    </p:spTree>
    <p:extLst>
      <p:ext uri="{BB962C8B-B14F-4D97-AF65-F5344CB8AC3E}">
        <p14:creationId xmlns:p14="http://schemas.microsoft.com/office/powerpoint/2010/main" val="2326429386"/>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985</Words>
  <Application>Microsoft Office PowerPoint</Application>
  <PresentationFormat>Skærmshow (4:3)</PresentationFormat>
  <Paragraphs>162</Paragraphs>
  <Slides>26</Slides>
  <Notes>1</Notes>
  <HiddenSlides>0</HiddenSlides>
  <MMClips>0</MMClips>
  <ScaleCrop>false</ScaleCrop>
  <HeadingPairs>
    <vt:vector size="6" baseType="variant">
      <vt:variant>
        <vt:lpstr>Tema</vt:lpstr>
      </vt:variant>
      <vt:variant>
        <vt:i4>1</vt:i4>
      </vt:variant>
      <vt:variant>
        <vt:lpstr>Integrerede OLE-servere</vt:lpstr>
      </vt:variant>
      <vt:variant>
        <vt:i4>1</vt:i4>
      </vt:variant>
      <vt:variant>
        <vt:lpstr>Diastitler</vt:lpstr>
      </vt:variant>
      <vt:variant>
        <vt:i4>26</vt:i4>
      </vt:variant>
    </vt:vector>
  </HeadingPairs>
  <TitlesOfParts>
    <vt:vector size="28" baseType="lpstr">
      <vt:lpstr>Kontortema</vt:lpstr>
      <vt:lpstr>Equation</vt:lpstr>
      <vt:lpstr>Qiskit and QML – 19th Nov 2020</vt:lpstr>
      <vt:lpstr>Agenda</vt:lpstr>
      <vt:lpstr>1.1 Preliminaries </vt:lpstr>
      <vt:lpstr>Neurons and Weights</vt:lpstr>
      <vt:lpstr>Neurons and Weights – cont’d</vt:lpstr>
      <vt:lpstr>Feed Forward Neural Networks</vt:lpstr>
      <vt:lpstr>IO Structure of Layers</vt:lpstr>
      <vt:lpstr>2. So How Does Quantum Enter the Picture? </vt:lpstr>
      <vt:lpstr>2. So How Does Quantum Enter the Picture? </vt:lpstr>
      <vt:lpstr>Starting the Qiskit/mybinder.org</vt:lpstr>
      <vt:lpstr>Qiskit and VQE Variational Quantum Eigensolver</vt:lpstr>
      <vt:lpstr>1. Motivation and Introduction</vt:lpstr>
      <vt:lpstr>Commercial Quantum Crypto products available on the market Today!</vt:lpstr>
      <vt:lpstr>Bad News (for theorists)</vt:lpstr>
      <vt:lpstr>PowerPoint-præsentation</vt:lpstr>
      <vt:lpstr>Key Distribution Problem</vt:lpstr>
      <vt:lpstr>Bennett and Brassard’s scheme (BB84)</vt:lpstr>
      <vt:lpstr>Reminder: Quantum No-cloning Theorem</vt:lpstr>
      <vt:lpstr>Photon-number splitting attack against multi-photons</vt:lpstr>
      <vt:lpstr>QKD : Practice</vt:lpstr>
      <vt:lpstr>2. Problem</vt:lpstr>
      <vt:lpstr>Big Problem: Nice guys come last</vt:lpstr>
      <vt:lpstr>Yield as a function of photon number</vt:lpstr>
      <vt:lpstr>Figures of merits in QKD</vt:lpstr>
      <vt:lpstr>Prior Art Result</vt:lpstr>
      <vt:lpstr>Big Gap between theory and practice of BB84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Qiskit and QML – 19th Nov 2020</dc:title>
  <dc:creator>Tom</dc:creator>
  <cp:lastModifiedBy>toms</cp:lastModifiedBy>
  <cp:revision>13</cp:revision>
  <dcterms:created xsi:type="dcterms:W3CDTF">2020-11-18T18:31:51Z</dcterms:created>
  <dcterms:modified xsi:type="dcterms:W3CDTF">2020-11-19T06:10:31Z</dcterms:modified>
</cp:coreProperties>
</file>