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0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3962-D81D-4DDA-92EF-04E782E9EFA7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23F2-C6F7-462A-9D06-F278E6F8C6F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0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E6A06-2A6A-4FC0-8CFA-F82B871E855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/>
              <a:t>Quick/skip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9785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13685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13685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29678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9678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296785"/>
          </a:xfrm>
        </p:spPr>
        <p:txBody>
          <a:bodyPr/>
          <a:lstStyle>
            <a:lvl1pPr>
              <a:defRPr/>
            </a:lvl1pPr>
          </a:lstStyle>
          <a:p>
            <a:fld id="{9977D883-89A6-4AF6-B136-868C5EFB7436}" type="slidenum">
              <a:rPr lang="zh-TW" altLang="en-US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11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d6efc976ef01001bcb3b95/quantum-computers" TargetMode="External"/><Relationship Id="rId2" Type="http://schemas.openxmlformats.org/officeDocument/2006/relationships/hyperlink" Target="https://jackkrupansky.medium.com/questions-about-quantum-computing-924772c72c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agnosticquestions.com/Quant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rgbClr val="FF0000"/>
                </a:solidFill>
              </a:rPr>
              <a:t>Exam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and </a:t>
            </a:r>
            <a:r>
              <a:rPr lang="da-DK" dirty="0" smtClean="0">
                <a:solidFill>
                  <a:srgbClr val="FF0000"/>
                </a:solidFill>
              </a:rPr>
              <a:t>QKD 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– 19th </a:t>
            </a:r>
            <a:r>
              <a:rPr lang="da-DK" dirty="0" err="1" smtClean="0">
                <a:solidFill>
                  <a:srgbClr val="FF0000"/>
                </a:solidFill>
              </a:rPr>
              <a:t>Nov</a:t>
            </a:r>
            <a:r>
              <a:rPr lang="da-DK" dirty="0" smtClean="0">
                <a:solidFill>
                  <a:srgbClr val="FF0000"/>
                </a:solidFill>
              </a:rPr>
              <a:t> 2020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251499" y="5517232"/>
            <a:ext cx="6400800" cy="108012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 Quantum Computation using Qiskit</a:t>
            </a:r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1C4AF1DA-A642-4038-B953-BC91C31E039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818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>
                <a:latin typeface="Arial" charset="0"/>
              </a:rPr>
              <a:t>Reminder: Quantum No-cloning Theorem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1676400"/>
          </a:xfrm>
          <a:prstGeom prst="rect">
            <a:avLst/>
          </a:prstGeom>
        </p:spPr>
        <p:txBody>
          <a:bodyPr lIns="91427" tIns="45713" rIns="91427" bIns="45713">
            <a:normAutofit fontScale="92500" lnSpcReduction="20000"/>
          </a:bodyPr>
          <a:lstStyle/>
          <a:p>
            <a:r>
              <a:rPr lang="en-US" altLang="da-DK">
                <a:solidFill>
                  <a:srgbClr val="000000"/>
                </a:solidFill>
                <a:latin typeface="Arial" charset="0"/>
              </a:rPr>
              <a:t>An unknown quantum state </a:t>
            </a:r>
            <a:r>
              <a:rPr lang="en-US" altLang="da-DK" b="1">
                <a:solidFill>
                  <a:srgbClr val="000000"/>
                </a:solidFill>
                <a:latin typeface="Arial" charset="0"/>
              </a:rPr>
              <a:t>CANNOT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 be cloned. Therefore, eavesdropper, Eve, cannot have the same information as Bob.</a:t>
            </a:r>
          </a:p>
          <a:p>
            <a:r>
              <a:rPr lang="en-US" altLang="da-DK" u="sng">
                <a:solidFill>
                  <a:schemeClr val="tx2"/>
                </a:solidFill>
                <a:latin typeface="Arial" charset="0"/>
              </a:rPr>
              <a:t>Single-photon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 signals are secure. </a:t>
            </a: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12954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71628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6315" name="Group 27"/>
          <p:cNvGrpSpPr>
            <a:grpSpLocks/>
          </p:cNvGrpSpPr>
          <p:nvPr/>
        </p:nvGrpSpPr>
        <p:grpSpPr bwMode="auto">
          <a:xfrm>
            <a:off x="914400" y="3733800"/>
            <a:ext cx="7162800" cy="2057400"/>
            <a:chOff x="576" y="2352"/>
            <a:chExt cx="4512" cy="1296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1056" y="235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3552" y="235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4" name="Rectangle 6"/>
            <p:cNvSpPr>
              <a:spLocks noChangeArrowheads="1"/>
            </p:cNvSpPr>
            <p:nvPr/>
          </p:nvSpPr>
          <p:spPr bwMode="auto">
            <a:xfrm>
              <a:off x="4800" y="2352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5" name="Line 7"/>
            <p:cNvSpPr>
              <a:spLocks noChangeShapeType="1"/>
            </p:cNvSpPr>
            <p:nvPr/>
          </p:nvSpPr>
          <p:spPr bwMode="auto">
            <a:xfrm flipH="1">
              <a:off x="576" y="2688"/>
              <a:ext cx="816" cy="9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297" name="Line 9"/>
            <p:cNvSpPr>
              <a:spLocks noChangeShapeType="1"/>
            </p:cNvSpPr>
            <p:nvPr/>
          </p:nvSpPr>
          <p:spPr bwMode="auto">
            <a:xfrm>
              <a:off x="960" y="25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298" name="Arc 10"/>
            <p:cNvSpPr>
              <a:spLocks/>
            </p:cNvSpPr>
            <p:nvPr/>
          </p:nvSpPr>
          <p:spPr bwMode="auto">
            <a:xfrm>
              <a:off x="960" y="2884"/>
              <a:ext cx="185" cy="677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20 w 6916"/>
                <a:gd name="T1" fmla="*/ 0 h 21596"/>
                <a:gd name="T2" fmla="*/ 6916 w 6916"/>
                <a:gd name="T3" fmla="*/ 1133 h 21596"/>
                <a:gd name="T4" fmla="*/ 0 w 6916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16" h="21596" fill="none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</a:path>
                <a:path w="6916" h="21596" stroke="0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grpSp>
          <p:nvGrpSpPr>
            <p:cNvPr id="396299" name="Group 11"/>
            <p:cNvGrpSpPr>
              <a:grpSpLocks/>
            </p:cNvGrpSpPr>
            <p:nvPr/>
          </p:nvGrpSpPr>
          <p:grpSpPr bwMode="auto">
            <a:xfrm>
              <a:off x="3072" y="2592"/>
              <a:ext cx="816" cy="1056"/>
              <a:chOff x="624" y="1872"/>
              <a:chExt cx="816" cy="1056"/>
            </a:xfrm>
          </p:grpSpPr>
          <p:sp>
            <p:nvSpPr>
              <p:cNvPr id="396300" name="Line 12"/>
              <p:cNvSpPr>
                <a:spLocks noChangeShapeType="1"/>
              </p:cNvSpPr>
              <p:nvPr/>
            </p:nvSpPr>
            <p:spPr bwMode="auto">
              <a:xfrm flipH="1">
                <a:off x="624" y="1968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1" name="Line 13"/>
              <p:cNvSpPr>
                <a:spLocks noChangeShapeType="1"/>
              </p:cNvSpPr>
              <p:nvPr/>
            </p:nvSpPr>
            <p:spPr bwMode="auto">
              <a:xfrm>
                <a:off x="960" y="216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2" name="Line 14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3" name="Arc 15"/>
              <p:cNvSpPr>
                <a:spLocks/>
              </p:cNvSpPr>
              <p:nvPr/>
            </p:nvSpPr>
            <p:spPr bwMode="auto">
              <a:xfrm>
                <a:off x="1008" y="2164"/>
                <a:ext cx="185" cy="677"/>
              </a:xfrm>
              <a:custGeom>
                <a:avLst/>
                <a:gdLst>
                  <a:gd name="G0" fmla="+- 0 0 0"/>
                  <a:gd name="G1" fmla="+- 21596 0 0"/>
                  <a:gd name="G2" fmla="+- 21600 0 0"/>
                  <a:gd name="T0" fmla="*/ 420 w 6916"/>
                  <a:gd name="T1" fmla="*/ 0 h 21596"/>
                  <a:gd name="T2" fmla="*/ 6916 w 6916"/>
                  <a:gd name="T3" fmla="*/ 1133 h 21596"/>
                  <a:gd name="T4" fmla="*/ 0 w 6916"/>
                  <a:gd name="T5" fmla="*/ 2159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16" h="21596" fill="none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</a:path>
                  <a:path w="6916" h="21596" stroke="0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396304" name="Line 16"/>
            <p:cNvSpPr>
              <a:spLocks noChangeShapeType="1"/>
            </p:cNvSpPr>
            <p:nvPr/>
          </p:nvSpPr>
          <p:spPr bwMode="auto">
            <a:xfrm flipH="1">
              <a:off x="4272" y="2688"/>
              <a:ext cx="816" cy="9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>
              <a:off x="4656" y="25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07" name="Arc 19"/>
            <p:cNvSpPr>
              <a:spLocks/>
            </p:cNvSpPr>
            <p:nvPr/>
          </p:nvSpPr>
          <p:spPr bwMode="auto">
            <a:xfrm>
              <a:off x="4656" y="2884"/>
              <a:ext cx="185" cy="677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20 w 6916"/>
                <a:gd name="T1" fmla="*/ 0 h 21596"/>
                <a:gd name="T2" fmla="*/ 6916 w 6916"/>
                <a:gd name="T3" fmla="*/ 1133 h 21596"/>
                <a:gd name="T4" fmla="*/ 0 w 6916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16" h="21596" fill="none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</a:path>
                <a:path w="6916" h="21596" stroke="0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6308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124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96314" name="Group 26"/>
          <p:cNvGrpSpPr>
            <a:grpSpLocks/>
          </p:cNvGrpSpPr>
          <p:nvPr/>
        </p:nvGrpSpPr>
        <p:grpSpPr bwMode="auto">
          <a:xfrm>
            <a:off x="2514600" y="4572000"/>
            <a:ext cx="1314450" cy="1665288"/>
            <a:chOff x="1584" y="2880"/>
            <a:chExt cx="828" cy="1049"/>
          </a:xfrm>
        </p:grpSpPr>
        <p:sp>
          <p:nvSpPr>
            <p:cNvPr id="396309" name="Line 21"/>
            <p:cNvSpPr>
              <a:spLocks noChangeShapeType="1"/>
            </p:cNvSpPr>
            <p:nvPr/>
          </p:nvSpPr>
          <p:spPr bwMode="auto">
            <a:xfrm>
              <a:off x="1920" y="2880"/>
              <a:ext cx="480" cy="528"/>
            </a:xfrm>
            <a:prstGeom prst="line">
              <a:avLst/>
            </a:prstGeom>
            <a:noFill/>
            <a:ln w="152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10" name="Line 22"/>
            <p:cNvSpPr>
              <a:spLocks noChangeShapeType="1"/>
            </p:cNvSpPr>
            <p:nvPr/>
          </p:nvSpPr>
          <p:spPr bwMode="auto">
            <a:xfrm flipH="1">
              <a:off x="1872" y="2880"/>
              <a:ext cx="528" cy="528"/>
            </a:xfrm>
            <a:prstGeom prst="line">
              <a:avLst/>
            </a:prstGeom>
            <a:noFill/>
            <a:ln w="152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1584" y="3696"/>
              <a:ext cx="8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>
                  <a:solidFill>
                    <a:schemeClr val="tx2"/>
                  </a:solidFill>
                </a:rPr>
                <a:t>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0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08104C6C-95BD-4179-8004-22EFCFA05F7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>
                <a:latin typeface="Arial" charset="0"/>
              </a:rPr>
              <a:t>Photon-number splitting attack against multi-photons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57200"/>
          </a:xfrm>
          <a:prstGeom prst="rect">
            <a:avLst/>
          </a:prstGeom>
        </p:spPr>
        <p:txBody>
          <a:bodyPr lIns="91427" tIns="45713" rIns="91427" bIns="45713"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A </a:t>
            </a:r>
            <a:r>
              <a:rPr lang="en-US" altLang="da-DK" u="sng">
                <a:solidFill>
                  <a:schemeClr val="tx2"/>
                </a:solidFill>
                <a:latin typeface="Comic Sans MS" pitchFamily="66" charset="0"/>
              </a:rPr>
              <a:t>multi-photon</a:t>
            </a:r>
            <a:r>
              <a:rPr lang="en-US" altLang="da-DK">
                <a:latin typeface="Comic Sans MS" pitchFamily="66" charset="0"/>
              </a:rPr>
              <a:t> signal CAN be split. (Therefore, insecure.)</a:t>
            </a:r>
          </a:p>
          <a:p>
            <a:pPr>
              <a:buFontTx/>
              <a:buNone/>
            </a:pPr>
            <a:endParaRPr lang="en-US" altLang="da-DK">
              <a:latin typeface="Comic Sans MS" pitchFamily="66" charset="0"/>
            </a:endParaRPr>
          </a:p>
        </p:txBody>
      </p:sp>
      <p:sp>
        <p:nvSpPr>
          <p:cNvPr id="399371" name="Line 11"/>
          <p:cNvSpPr>
            <a:spLocks noChangeShapeType="1"/>
          </p:cNvSpPr>
          <p:nvPr/>
        </p:nvSpPr>
        <p:spPr bwMode="auto">
          <a:xfrm>
            <a:off x="2209800" y="2895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9401" name="Group 41"/>
          <p:cNvGrpSpPr>
            <a:grpSpLocks/>
          </p:cNvGrpSpPr>
          <p:nvPr/>
        </p:nvGrpSpPr>
        <p:grpSpPr bwMode="auto">
          <a:xfrm>
            <a:off x="3048000" y="1905000"/>
            <a:ext cx="4703763" cy="4267200"/>
            <a:chOff x="1920" y="1200"/>
            <a:chExt cx="2963" cy="2688"/>
          </a:xfrm>
        </p:grpSpPr>
        <p:sp>
          <p:nvSpPr>
            <p:cNvPr id="399376" name="Line 16"/>
            <p:cNvSpPr>
              <a:spLocks noChangeShapeType="1"/>
            </p:cNvSpPr>
            <p:nvPr/>
          </p:nvSpPr>
          <p:spPr bwMode="auto">
            <a:xfrm>
              <a:off x="1920" y="2112"/>
              <a:ext cx="124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399377" name="Group 17"/>
            <p:cNvGrpSpPr>
              <a:grpSpLocks/>
            </p:cNvGrpSpPr>
            <p:nvPr/>
          </p:nvGrpSpPr>
          <p:grpSpPr bwMode="auto">
            <a:xfrm>
              <a:off x="3456" y="1200"/>
              <a:ext cx="816" cy="1296"/>
              <a:chOff x="480" y="2400"/>
              <a:chExt cx="816" cy="1296"/>
            </a:xfrm>
          </p:grpSpPr>
          <p:sp>
            <p:nvSpPr>
              <p:cNvPr id="399378" name="Line 18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9" name="Line 19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grpSp>
            <p:nvGrpSpPr>
              <p:cNvPr id="399380" name="Group 20"/>
              <p:cNvGrpSpPr>
                <a:grpSpLocks/>
              </p:cNvGrpSpPr>
              <p:nvPr/>
            </p:nvGrpSpPr>
            <p:grpSpPr bwMode="auto">
              <a:xfrm>
                <a:off x="816" y="2400"/>
                <a:ext cx="335" cy="1209"/>
                <a:chOff x="816" y="2400"/>
                <a:chExt cx="335" cy="1209"/>
              </a:xfrm>
            </p:grpSpPr>
            <p:sp>
              <p:nvSpPr>
                <p:cNvPr id="3993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60" y="240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da-DK" i="1"/>
                    <a:t>a</a:t>
                  </a:r>
                </a:p>
              </p:txBody>
            </p:sp>
            <p:sp>
              <p:nvSpPr>
                <p:cNvPr id="39938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92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83" name="Arc 23"/>
                <p:cNvSpPr>
                  <a:spLocks/>
                </p:cNvSpPr>
                <p:nvPr/>
              </p:nvSpPr>
              <p:spPr bwMode="auto">
                <a:xfrm>
                  <a:off x="864" y="2932"/>
                  <a:ext cx="185" cy="677"/>
                </a:xfrm>
                <a:custGeom>
                  <a:avLst/>
                  <a:gdLst>
                    <a:gd name="G0" fmla="+- 0 0 0"/>
                    <a:gd name="G1" fmla="+- 21596 0 0"/>
                    <a:gd name="G2" fmla="+- 21600 0 0"/>
                    <a:gd name="T0" fmla="*/ 420 w 6916"/>
                    <a:gd name="T1" fmla="*/ 0 h 21596"/>
                    <a:gd name="T2" fmla="*/ 6916 w 6916"/>
                    <a:gd name="T3" fmla="*/ 1133 h 21596"/>
                    <a:gd name="T4" fmla="*/ 0 w 6916"/>
                    <a:gd name="T5" fmla="*/ 21596 h 2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16" h="21596" fill="none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</a:path>
                    <a:path w="6916" h="21596" stroke="0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  <a:lnTo>
                        <a:pt x="0" y="2159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  <p:grpSp>
          <p:nvGrpSpPr>
            <p:cNvPr id="399384" name="Group 24"/>
            <p:cNvGrpSpPr>
              <a:grpSpLocks/>
            </p:cNvGrpSpPr>
            <p:nvPr/>
          </p:nvGrpSpPr>
          <p:grpSpPr bwMode="auto">
            <a:xfrm>
              <a:off x="3456" y="2592"/>
              <a:ext cx="816" cy="1296"/>
              <a:chOff x="480" y="2400"/>
              <a:chExt cx="816" cy="1296"/>
            </a:xfrm>
          </p:grpSpPr>
          <p:sp>
            <p:nvSpPr>
              <p:cNvPr id="399385" name="Line 25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86" name="Line 26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grpSp>
            <p:nvGrpSpPr>
              <p:cNvPr id="399387" name="Group 27"/>
              <p:cNvGrpSpPr>
                <a:grpSpLocks/>
              </p:cNvGrpSpPr>
              <p:nvPr/>
            </p:nvGrpSpPr>
            <p:grpSpPr bwMode="auto">
              <a:xfrm>
                <a:off x="816" y="2400"/>
                <a:ext cx="335" cy="1209"/>
                <a:chOff x="816" y="2400"/>
                <a:chExt cx="335" cy="1209"/>
              </a:xfrm>
            </p:grpSpPr>
            <p:sp>
              <p:nvSpPr>
                <p:cNvPr id="39938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60" y="240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da-DK" i="1"/>
                    <a:t>a</a:t>
                  </a:r>
                </a:p>
              </p:txBody>
            </p:sp>
            <p:sp>
              <p:nvSpPr>
                <p:cNvPr id="39938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92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90" name="Arc 30"/>
                <p:cNvSpPr>
                  <a:spLocks/>
                </p:cNvSpPr>
                <p:nvPr/>
              </p:nvSpPr>
              <p:spPr bwMode="auto">
                <a:xfrm>
                  <a:off x="864" y="2932"/>
                  <a:ext cx="185" cy="677"/>
                </a:xfrm>
                <a:custGeom>
                  <a:avLst/>
                  <a:gdLst>
                    <a:gd name="G0" fmla="+- 0 0 0"/>
                    <a:gd name="G1" fmla="+- 21596 0 0"/>
                    <a:gd name="G2" fmla="+- 21600 0 0"/>
                    <a:gd name="T0" fmla="*/ 420 w 6916"/>
                    <a:gd name="T1" fmla="*/ 0 h 21596"/>
                    <a:gd name="T2" fmla="*/ 6916 w 6916"/>
                    <a:gd name="T3" fmla="*/ 1133 h 21596"/>
                    <a:gd name="T4" fmla="*/ 0 w 6916"/>
                    <a:gd name="T5" fmla="*/ 21596 h 2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16" h="21596" fill="none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</a:path>
                    <a:path w="6916" h="21596" stroke="0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  <a:lnTo>
                        <a:pt x="0" y="2159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  <p:sp>
          <p:nvSpPr>
            <p:cNvPr id="399391" name="Text Box 31"/>
            <p:cNvSpPr txBox="1">
              <a:spLocks noChangeArrowheads="1"/>
            </p:cNvSpPr>
            <p:nvPr/>
          </p:nvSpPr>
          <p:spPr bwMode="auto">
            <a:xfrm>
              <a:off x="4534" y="1802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Bob</a:t>
              </a:r>
            </a:p>
          </p:txBody>
        </p:sp>
        <p:sp>
          <p:nvSpPr>
            <p:cNvPr id="399392" name="Text Box 32"/>
            <p:cNvSpPr txBox="1">
              <a:spLocks noChangeArrowheads="1"/>
            </p:cNvSpPr>
            <p:nvPr/>
          </p:nvSpPr>
          <p:spPr bwMode="auto">
            <a:xfrm>
              <a:off x="4560" y="3072"/>
              <a:ext cx="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Eve</a:t>
              </a:r>
            </a:p>
          </p:txBody>
        </p:sp>
        <p:sp>
          <p:nvSpPr>
            <p:cNvPr id="399393" name="Text Box 33"/>
            <p:cNvSpPr txBox="1">
              <a:spLocks noChangeArrowheads="1"/>
            </p:cNvSpPr>
            <p:nvPr/>
          </p:nvSpPr>
          <p:spPr bwMode="auto">
            <a:xfrm>
              <a:off x="2065" y="2239"/>
              <a:ext cx="9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/>
                <a:t>Splitting attack</a:t>
              </a:r>
            </a:p>
          </p:txBody>
        </p:sp>
      </p:grpSp>
      <p:grpSp>
        <p:nvGrpSpPr>
          <p:cNvPr id="399402" name="Group 42"/>
          <p:cNvGrpSpPr>
            <a:grpSpLocks/>
          </p:cNvGrpSpPr>
          <p:nvPr/>
        </p:nvGrpSpPr>
        <p:grpSpPr bwMode="auto">
          <a:xfrm>
            <a:off x="533400" y="1981200"/>
            <a:ext cx="2514600" cy="2732088"/>
            <a:chOff x="336" y="1248"/>
            <a:chExt cx="1584" cy="1721"/>
          </a:xfrm>
        </p:grpSpPr>
        <p:grpSp>
          <p:nvGrpSpPr>
            <p:cNvPr id="399400" name="Group 40"/>
            <p:cNvGrpSpPr>
              <a:grpSpLocks/>
            </p:cNvGrpSpPr>
            <p:nvPr/>
          </p:nvGrpSpPr>
          <p:grpSpPr bwMode="auto">
            <a:xfrm>
              <a:off x="336" y="1248"/>
              <a:ext cx="1584" cy="1344"/>
              <a:chOff x="336" y="1200"/>
              <a:chExt cx="1584" cy="1344"/>
            </a:xfrm>
          </p:grpSpPr>
          <p:sp>
            <p:nvSpPr>
              <p:cNvPr id="399369" name="Text Box 9"/>
              <p:cNvSpPr txBox="1">
                <a:spLocks noChangeArrowheads="1"/>
              </p:cNvSpPr>
              <p:nvPr/>
            </p:nvSpPr>
            <p:spPr bwMode="auto">
              <a:xfrm>
                <a:off x="1584" y="1200"/>
                <a:ext cx="1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da-DK" i="1"/>
                  <a:t>a</a:t>
                </a:r>
              </a:p>
            </p:txBody>
          </p:sp>
          <p:grpSp>
            <p:nvGrpSpPr>
              <p:cNvPr id="399375" name="Group 15"/>
              <p:cNvGrpSpPr>
                <a:grpSpLocks/>
              </p:cNvGrpSpPr>
              <p:nvPr/>
            </p:nvGrpSpPr>
            <p:grpSpPr bwMode="auto">
              <a:xfrm>
                <a:off x="336" y="1248"/>
                <a:ext cx="816" cy="1296"/>
                <a:chOff x="480" y="2400"/>
                <a:chExt cx="816" cy="1296"/>
              </a:xfrm>
            </p:grpSpPr>
            <p:sp>
              <p:nvSpPr>
                <p:cNvPr id="39936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480" y="2736"/>
                  <a:ext cx="816" cy="960"/>
                </a:xfrm>
                <a:prstGeom prst="line">
                  <a:avLst/>
                </a:prstGeom>
                <a:noFill/>
                <a:ln w="57150">
                  <a:solidFill>
                    <a:schemeClr val="hlink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67" name="Line 7"/>
                <p:cNvSpPr>
                  <a:spLocks noChangeShapeType="1"/>
                </p:cNvSpPr>
                <p:nvPr/>
              </p:nvSpPr>
              <p:spPr bwMode="auto">
                <a:xfrm>
                  <a:off x="864" y="2640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grpSp>
              <p:nvGrpSpPr>
                <p:cNvPr id="399374" name="Group 14"/>
                <p:cNvGrpSpPr>
                  <a:grpSpLocks/>
                </p:cNvGrpSpPr>
                <p:nvPr/>
              </p:nvGrpSpPr>
              <p:grpSpPr bwMode="auto">
                <a:xfrm>
                  <a:off x="816" y="2400"/>
                  <a:ext cx="335" cy="1209"/>
                  <a:chOff x="816" y="2400"/>
                  <a:chExt cx="335" cy="1209"/>
                </a:xfrm>
              </p:grpSpPr>
              <p:sp>
                <p:nvSpPr>
                  <p:cNvPr id="399364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400"/>
                    <a:ext cx="19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da-DK" i="1"/>
                      <a:t>a</a:t>
                    </a:r>
                  </a:p>
                </p:txBody>
              </p:sp>
              <p:sp>
                <p:nvSpPr>
                  <p:cNvPr id="39936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928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a-DK"/>
                  </a:p>
                </p:txBody>
              </p:sp>
              <p:sp>
                <p:nvSpPr>
                  <p:cNvPr id="399368" name="Arc 8"/>
                  <p:cNvSpPr>
                    <a:spLocks/>
                  </p:cNvSpPr>
                  <p:nvPr/>
                </p:nvSpPr>
                <p:spPr bwMode="auto">
                  <a:xfrm>
                    <a:off x="864" y="2932"/>
                    <a:ext cx="185" cy="677"/>
                  </a:xfrm>
                  <a:custGeom>
                    <a:avLst/>
                    <a:gdLst>
                      <a:gd name="G0" fmla="+- 0 0 0"/>
                      <a:gd name="G1" fmla="+- 21596 0 0"/>
                      <a:gd name="G2" fmla="+- 21600 0 0"/>
                      <a:gd name="T0" fmla="*/ 420 w 6916"/>
                      <a:gd name="T1" fmla="*/ 0 h 21596"/>
                      <a:gd name="T2" fmla="*/ 6916 w 6916"/>
                      <a:gd name="T3" fmla="*/ 1133 h 21596"/>
                      <a:gd name="T4" fmla="*/ 0 w 6916"/>
                      <a:gd name="T5" fmla="*/ 21596 h 215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16" h="21596" fill="none" extrusionOk="0">
                        <a:moveTo>
                          <a:pt x="419" y="0"/>
                        </a:moveTo>
                        <a:cubicBezTo>
                          <a:pt x="2630" y="43"/>
                          <a:pt x="4821" y="425"/>
                          <a:pt x="6915" y="1133"/>
                        </a:cubicBezTo>
                      </a:path>
                      <a:path w="6916" h="21596" stroke="0" extrusionOk="0">
                        <a:moveTo>
                          <a:pt x="419" y="0"/>
                        </a:moveTo>
                        <a:cubicBezTo>
                          <a:pt x="2630" y="43"/>
                          <a:pt x="4821" y="425"/>
                          <a:pt x="6915" y="1133"/>
                        </a:cubicBezTo>
                        <a:lnTo>
                          <a:pt x="0" y="2159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a-DK"/>
                  </a:p>
                </p:txBody>
              </p:sp>
            </p:grpSp>
          </p:grpSp>
          <p:sp>
            <p:nvSpPr>
              <p:cNvPr id="399370" name="Line 10"/>
              <p:cNvSpPr>
                <a:spLocks noChangeShapeType="1"/>
              </p:cNvSpPr>
              <p:nvPr/>
            </p:nvSpPr>
            <p:spPr bwMode="auto">
              <a:xfrm flipH="1">
                <a:off x="1104" y="15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2" name="Line 12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3" name="Arc 13"/>
              <p:cNvSpPr>
                <a:spLocks/>
              </p:cNvSpPr>
              <p:nvPr/>
            </p:nvSpPr>
            <p:spPr bwMode="auto">
              <a:xfrm>
                <a:off x="1488" y="1732"/>
                <a:ext cx="185" cy="677"/>
              </a:xfrm>
              <a:custGeom>
                <a:avLst/>
                <a:gdLst>
                  <a:gd name="G0" fmla="+- 0 0 0"/>
                  <a:gd name="G1" fmla="+- 21596 0 0"/>
                  <a:gd name="G2" fmla="+- 21600 0 0"/>
                  <a:gd name="T0" fmla="*/ 420 w 6916"/>
                  <a:gd name="T1" fmla="*/ 0 h 21596"/>
                  <a:gd name="T2" fmla="*/ 6916 w 6916"/>
                  <a:gd name="T3" fmla="*/ 1133 h 21596"/>
                  <a:gd name="T4" fmla="*/ 0 w 6916"/>
                  <a:gd name="T5" fmla="*/ 2159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16" h="21596" fill="none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</a:path>
                  <a:path w="6916" h="21596" stroke="0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576" y="2736"/>
              <a:ext cx="4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Alice</a:t>
              </a:r>
            </a:p>
          </p:txBody>
        </p:sp>
      </p:grpSp>
      <p:sp>
        <p:nvSpPr>
          <p:cNvPr id="399395" name="Text Box 35"/>
          <p:cNvSpPr txBox="1">
            <a:spLocks noChangeArrowheads="1"/>
          </p:cNvSpPr>
          <p:nvPr/>
        </p:nvSpPr>
        <p:spPr bwMode="auto">
          <a:xfrm>
            <a:off x="609600" y="5105400"/>
            <a:ext cx="4456113" cy="64631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r>
              <a:rPr lang="en-US" altLang="da-DK" b="1">
                <a:solidFill>
                  <a:srgbClr val="006600"/>
                </a:solidFill>
              </a:rPr>
              <a:t>Summary: Single-photon good.</a:t>
            </a:r>
          </a:p>
          <a:p>
            <a:r>
              <a:rPr lang="en-US" altLang="da-DK" b="1">
                <a:solidFill>
                  <a:srgbClr val="006600"/>
                </a:solidFill>
              </a:rPr>
              <a:t>	    Multi-photon bad.</a:t>
            </a:r>
          </a:p>
        </p:txBody>
      </p:sp>
    </p:spTree>
    <p:extLst>
      <p:ext uri="{BB962C8B-B14F-4D97-AF65-F5344CB8AC3E}">
        <p14:creationId xmlns:p14="http://schemas.microsoft.com/office/powerpoint/2010/main" val="42118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3783-7EB9-4BEA-8DFE-6F02E7EDE6C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44105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pitchFamily="18" charset="-120"/>
              </a:rPr>
              <a:t>QKD : Practice</a:t>
            </a:r>
            <a:endParaRPr lang="en-US" altLang="zh-TW" sz="2400">
              <a:ea typeface="新細明體" pitchFamily="18" charset="-120"/>
            </a:endParaRPr>
          </a:p>
        </p:txBody>
      </p: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981200" y="5638802"/>
            <a:ext cx="5181600" cy="36931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TW" b="1">
                <a:ea typeface="新細明體" pitchFamily="18" charset="-120"/>
              </a:rPr>
              <a:t>Question: Is QKD secure in </a:t>
            </a:r>
            <a:r>
              <a:rPr lang="en-US" altLang="zh-TW" b="1" u="sng">
                <a:ea typeface="新細明體" pitchFamily="18" charset="-120"/>
              </a:rPr>
              <a:t>practice</a:t>
            </a:r>
            <a:r>
              <a:rPr lang="en-US" altLang="zh-TW" b="1">
                <a:ea typeface="新細明體" pitchFamily="18" charset="-120"/>
              </a:rPr>
              <a:t>?</a:t>
            </a:r>
            <a:endParaRPr lang="en-US" altLang="da-DK"/>
          </a:p>
        </p:txBody>
      </p:sp>
      <p:sp>
        <p:nvSpPr>
          <p:cNvPr id="380951" name="Text Box 23"/>
          <p:cNvSpPr txBox="1">
            <a:spLocks noChangeArrowheads="1"/>
          </p:cNvSpPr>
          <p:nvPr/>
        </p:nvSpPr>
        <p:spPr bwMode="auto">
          <a:xfrm>
            <a:off x="685800" y="26670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zh-TW">
                <a:latin typeface="Arial" charset="0"/>
                <a:ea typeface="新細明體" pitchFamily="18" charset="-120"/>
              </a:rPr>
              <a:t>Channel: Absorption inevitable. (e.g. 0.2 dB/km)</a:t>
            </a:r>
          </a:p>
          <a:p>
            <a:pPr>
              <a:buFontTx/>
              <a:buAutoNum type="arabicPeriod" startAt="2"/>
            </a:pPr>
            <a:r>
              <a:rPr lang="en-US" altLang="zh-TW">
                <a:latin typeface="Arial" charset="0"/>
                <a:ea typeface="新細明體" pitchFamily="18" charset="-120"/>
              </a:rPr>
              <a:t>Detectors: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(a)  Efficiency ~15% for Telecom wavelengths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(b)  “Dark counts”: Detector’s erroneous fire.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	Detectors will claim to have  detected signals with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	some probability even when the input is a vacuum.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4.   Basis Alignment: Minor misalignment inevitable.</a:t>
            </a:r>
            <a:endParaRPr lang="en-US" altLang="da-DK">
              <a:latin typeface="Arial" charset="0"/>
              <a:ea typeface="新細明體" pitchFamily="18" charset="-120"/>
            </a:endParaRP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685800" y="919164"/>
            <a:ext cx="8001000" cy="18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>Reality:</a:t>
            </a:r>
          </a:p>
          <a:p>
            <a:endParaRPr lang="en-US" altLang="zh-TW" sz="1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新細明體" pitchFamily="18" charset="-120"/>
            </a:endParaRP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1.  Source: (</a:t>
            </a:r>
            <a:r>
              <a:rPr lang="en-US" altLang="zh-TW" b="1">
                <a:solidFill>
                  <a:schemeClr val="tx2"/>
                </a:solidFill>
                <a:latin typeface="Arial" charset="0"/>
                <a:ea typeface="新細明體" pitchFamily="18" charset="-120"/>
              </a:rPr>
              <a:t>Poisson photon number distribution</a:t>
            </a:r>
            <a:r>
              <a:rPr lang="en-US" altLang="zh-TW">
                <a:latin typeface="Arial" charset="0"/>
                <a:ea typeface="新細明體" pitchFamily="18" charset="-12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     Mixture. Photon number = k with probability: </a:t>
            </a: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     Some signals are, in fact, </a:t>
            </a:r>
            <a:r>
              <a:rPr lang="en-US" altLang="zh-TW">
                <a:solidFill>
                  <a:schemeClr val="tx2"/>
                </a:solidFill>
                <a:latin typeface="Arial" charset="0"/>
                <a:ea typeface="新細明體" pitchFamily="18" charset="-120"/>
              </a:rPr>
              <a:t>double photons!</a:t>
            </a:r>
            <a:endParaRPr lang="en-US" altLang="da-DK">
              <a:latin typeface="Arial" charset="0"/>
            </a:endParaRPr>
          </a:p>
        </p:txBody>
      </p:sp>
      <p:graphicFrame>
        <p:nvGraphicFramePr>
          <p:cNvPr id="38094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7315200" y="1809750"/>
          <a:ext cx="68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457200" imgH="419040" progId="Equation.3">
                  <p:embed/>
                </p:oleObj>
              </mc:Choice>
              <mc:Fallback>
                <p:oleObj name="Equation" r:id="rId3" imgW="457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09750"/>
                        <a:ext cx="685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2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0" grpId="0" animBg="1"/>
      <p:bldP spid="3809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2FE7C795-9F29-4D4B-8178-5B757D09C4C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083" indent="-838083"/>
            <a:r>
              <a:rPr lang="en-US" altLang="da-DK" b="1">
                <a:latin typeface="Arial" charset="0"/>
              </a:rPr>
              <a:t>2.	Problem</a:t>
            </a:r>
          </a:p>
        </p:txBody>
      </p:sp>
      <p:pic>
        <p:nvPicPr>
          <p:cNvPr id="442372" name="Picture 4" descr="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5321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2373" name="WordArt 5"/>
          <p:cNvSpPr>
            <a:spLocks noChangeArrowheads="1" noChangeShapeType="1" noTextEdit="1"/>
          </p:cNvSpPr>
          <p:nvPr/>
        </p:nvSpPr>
        <p:spPr bwMode="auto">
          <a:xfrm>
            <a:off x="3810000" y="5410201"/>
            <a:ext cx="1419226" cy="1158875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Help!</a:t>
            </a:r>
          </a:p>
        </p:txBody>
      </p:sp>
    </p:spTree>
    <p:extLst>
      <p:ext uri="{BB962C8B-B14F-4D97-AF65-F5344CB8AC3E}">
        <p14:creationId xmlns:p14="http://schemas.microsoft.com/office/powerpoint/2010/main" val="33283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DCD49B40-BCB1-4290-9648-8F56A973B78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478153"/>
          </a:xfrm>
        </p:spPr>
        <p:txBody>
          <a:bodyPr>
            <a:normAutofit fontScale="90000"/>
          </a:bodyPr>
          <a:lstStyle/>
          <a:p>
            <a:r>
              <a:rPr lang="en-US" altLang="zh-TW" sz="3200">
                <a:latin typeface="Comic Sans MS" pitchFamily="66" charset="0"/>
                <a:ea typeface="新細明體" pitchFamily="18" charset="-120"/>
              </a:rPr>
              <a:t>Big Problem: Nice guys come last</a:t>
            </a:r>
          </a:p>
        </p:txBody>
      </p:sp>
      <p:grpSp>
        <p:nvGrpSpPr>
          <p:cNvPr id="429127" name="Group 71"/>
          <p:cNvGrpSpPr>
            <a:grpSpLocks/>
          </p:cNvGrpSpPr>
          <p:nvPr/>
        </p:nvGrpSpPr>
        <p:grpSpPr bwMode="auto">
          <a:xfrm>
            <a:off x="638176" y="1143000"/>
            <a:ext cx="7743826" cy="384175"/>
            <a:chOff x="402" y="720"/>
            <a:chExt cx="4878" cy="242"/>
          </a:xfrm>
        </p:grpSpPr>
        <p:sp>
          <p:nvSpPr>
            <p:cNvPr id="429059" name="Text Box 3"/>
            <p:cNvSpPr txBox="1">
              <a:spLocks noChangeArrowheads="1"/>
            </p:cNvSpPr>
            <p:nvPr/>
          </p:nvSpPr>
          <p:spPr bwMode="auto">
            <a:xfrm>
              <a:off x="402" y="729"/>
              <a:ext cx="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Alice: </a:t>
              </a:r>
            </a:p>
          </p:txBody>
        </p:sp>
        <p:grpSp>
          <p:nvGrpSpPr>
            <p:cNvPr id="429070" name="Group 14"/>
            <p:cNvGrpSpPr>
              <a:grpSpLocks/>
            </p:cNvGrpSpPr>
            <p:nvPr/>
          </p:nvGrpSpPr>
          <p:grpSpPr bwMode="auto">
            <a:xfrm>
              <a:off x="1536" y="720"/>
              <a:ext cx="3744" cy="240"/>
              <a:chOff x="1536" y="720"/>
              <a:chExt cx="3744" cy="240"/>
            </a:xfrm>
          </p:grpSpPr>
          <p:sp>
            <p:nvSpPr>
              <p:cNvPr id="429071" name="Oval 15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2" name="Oval 16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3" name="Oval 17"/>
              <p:cNvSpPr>
                <a:spLocks noChangeArrowheads="1"/>
              </p:cNvSpPr>
              <p:nvPr/>
            </p:nvSpPr>
            <p:spPr bwMode="auto">
              <a:xfrm>
                <a:off x="2928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4" name="AutoShape 18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240" cy="240"/>
              </a:xfrm>
              <a:prstGeom prst="irregularSeal1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5" name="Oval 19"/>
              <p:cNvSpPr>
                <a:spLocks noChangeArrowheads="1"/>
              </p:cNvSpPr>
              <p:nvPr/>
            </p:nvSpPr>
            <p:spPr bwMode="auto">
              <a:xfrm>
                <a:off x="2592" y="8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22225">
                <a:solidFill>
                  <a:schemeClr val="tx2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076" name="Group 20"/>
              <p:cNvGrpSpPr>
                <a:grpSpLocks/>
              </p:cNvGrpSpPr>
              <p:nvPr/>
            </p:nvGrpSpPr>
            <p:grpSpPr bwMode="auto">
              <a:xfrm>
                <a:off x="1824" y="720"/>
                <a:ext cx="240" cy="240"/>
                <a:chOff x="1824" y="720"/>
                <a:chExt cx="240" cy="240"/>
              </a:xfrm>
            </p:grpSpPr>
            <p:sp>
              <p:nvSpPr>
                <p:cNvPr id="429077" name="AutoShape 2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78" name="Oval 2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79" name="Group 23"/>
              <p:cNvGrpSpPr>
                <a:grpSpLocks/>
              </p:cNvGrpSpPr>
              <p:nvPr/>
            </p:nvGrpSpPr>
            <p:grpSpPr bwMode="auto">
              <a:xfrm>
                <a:off x="3360" y="720"/>
                <a:ext cx="1440" cy="240"/>
                <a:chOff x="3024" y="576"/>
                <a:chExt cx="1440" cy="240"/>
              </a:xfrm>
            </p:grpSpPr>
            <p:sp>
              <p:nvSpPr>
                <p:cNvPr id="429080" name="Oval 24"/>
                <p:cNvSpPr>
                  <a:spLocks noChangeArrowheads="1"/>
                </p:cNvSpPr>
                <p:nvPr/>
              </p:nvSpPr>
              <p:spPr bwMode="auto">
                <a:xfrm>
                  <a:off x="3024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1" name="Oval 25"/>
                <p:cNvSpPr>
                  <a:spLocks noChangeArrowheads="1"/>
                </p:cNvSpPr>
                <p:nvPr/>
              </p:nvSpPr>
              <p:spPr bwMode="auto">
                <a:xfrm>
                  <a:off x="3792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2" name="Oval 26"/>
                <p:cNvSpPr>
                  <a:spLocks noChangeArrowheads="1"/>
                </p:cNvSpPr>
                <p:nvPr/>
              </p:nvSpPr>
              <p:spPr bwMode="auto">
                <a:xfrm>
                  <a:off x="4416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576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4" name="Oval 28"/>
                <p:cNvSpPr>
                  <a:spLocks noChangeArrowheads="1"/>
                </p:cNvSpPr>
                <p:nvPr/>
              </p:nvSpPr>
              <p:spPr bwMode="auto">
                <a:xfrm>
                  <a:off x="4080" y="672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5" name="AutoShape 29"/>
                <p:cNvSpPr>
                  <a:spLocks noChangeArrowheads="1"/>
                </p:cNvSpPr>
                <p:nvPr/>
              </p:nvSpPr>
              <p:spPr bwMode="auto">
                <a:xfrm>
                  <a:off x="3312" y="576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6" name="Oval 30"/>
                <p:cNvSpPr>
                  <a:spLocks noChangeArrowheads="1"/>
                </p:cNvSpPr>
                <p:nvPr/>
              </p:nvSpPr>
              <p:spPr bwMode="auto">
                <a:xfrm>
                  <a:off x="3408" y="672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87" name="Group 31"/>
              <p:cNvGrpSpPr>
                <a:grpSpLocks/>
              </p:cNvGrpSpPr>
              <p:nvPr/>
            </p:nvGrpSpPr>
            <p:grpSpPr bwMode="auto">
              <a:xfrm>
                <a:off x="5040" y="720"/>
                <a:ext cx="240" cy="240"/>
                <a:chOff x="1824" y="720"/>
                <a:chExt cx="240" cy="240"/>
              </a:xfrm>
            </p:grpSpPr>
            <p:sp>
              <p:nvSpPr>
                <p:cNvPr id="429088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9" name="Oval 33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</p:grpSp>
      <p:grpSp>
        <p:nvGrpSpPr>
          <p:cNvPr id="429128" name="Group 72"/>
          <p:cNvGrpSpPr>
            <a:grpSpLocks/>
          </p:cNvGrpSpPr>
          <p:nvPr/>
        </p:nvGrpSpPr>
        <p:grpSpPr bwMode="auto">
          <a:xfrm>
            <a:off x="533400" y="1828800"/>
            <a:ext cx="8382000" cy="692151"/>
            <a:chOff x="336" y="1152"/>
            <a:chExt cx="5280" cy="436"/>
          </a:xfrm>
        </p:grpSpPr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336" y="1181"/>
              <a:ext cx="52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>
                  <a:latin typeface="Comic Sans MS" pitchFamily="66" charset="0"/>
                </a:rPr>
                <a:t>Problems: 1) Multi-photon signals           (bad guys) can be split.</a:t>
              </a:r>
            </a:p>
            <a:p>
              <a:pPr algn="l"/>
              <a:r>
                <a:rPr lang="en-US" altLang="zh-TW">
                  <a:latin typeface="Comic Sans MS" pitchFamily="66" charset="0"/>
                  <a:ea typeface="新細明體" pitchFamily="18" charset="-120"/>
                </a:rPr>
                <a:t>              2) Eve may suppress single-photon signals      (Good guys).</a:t>
              </a:r>
              <a:endParaRPr lang="en-US" altLang="da-DK">
                <a:latin typeface="Comic Sans MS" pitchFamily="66" charset="0"/>
              </a:endParaRPr>
            </a:p>
          </p:txBody>
        </p:sp>
        <p:grpSp>
          <p:nvGrpSpPr>
            <p:cNvPr id="429106" name="Group 50"/>
            <p:cNvGrpSpPr>
              <a:grpSpLocks/>
            </p:cNvGrpSpPr>
            <p:nvPr/>
          </p:nvGrpSpPr>
          <p:grpSpPr bwMode="auto">
            <a:xfrm>
              <a:off x="3024" y="1152"/>
              <a:ext cx="240" cy="240"/>
              <a:chOff x="1824" y="720"/>
              <a:chExt cx="240" cy="240"/>
            </a:xfrm>
          </p:grpSpPr>
          <p:sp>
            <p:nvSpPr>
              <p:cNvPr id="429107" name="AutoShape 51"/>
              <p:cNvSpPr>
                <a:spLocks noChangeArrowheads="1"/>
              </p:cNvSpPr>
              <p:nvPr/>
            </p:nvSpPr>
            <p:spPr bwMode="auto">
              <a:xfrm>
                <a:off x="1824" y="720"/>
                <a:ext cx="240" cy="240"/>
              </a:xfrm>
              <a:prstGeom prst="irregularSeal1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08" name="Oval 52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22225">
                <a:solidFill>
                  <a:schemeClr val="tx2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29109" name="Oval 53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008000"/>
            </a:solidFill>
            <a:ln w="22225">
              <a:solidFill>
                <a:srgbClr val="008000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29126" name="Group 70"/>
          <p:cNvGrpSpPr>
            <a:grpSpLocks/>
          </p:cNvGrpSpPr>
          <p:nvPr/>
        </p:nvGrpSpPr>
        <p:grpSpPr bwMode="auto">
          <a:xfrm>
            <a:off x="533400" y="2895600"/>
            <a:ext cx="7467600" cy="1447800"/>
            <a:chOff x="384" y="1824"/>
            <a:chExt cx="4704" cy="912"/>
          </a:xfrm>
        </p:grpSpPr>
        <p:grpSp>
          <p:nvGrpSpPr>
            <p:cNvPr id="429125" name="Group 69"/>
            <p:cNvGrpSpPr>
              <a:grpSpLocks/>
            </p:cNvGrpSpPr>
            <p:nvPr/>
          </p:nvGrpSpPr>
          <p:grpSpPr bwMode="auto">
            <a:xfrm>
              <a:off x="1344" y="1824"/>
              <a:ext cx="3744" cy="912"/>
              <a:chOff x="1536" y="1824"/>
              <a:chExt cx="3744" cy="912"/>
            </a:xfrm>
          </p:grpSpPr>
          <p:grpSp>
            <p:nvGrpSpPr>
              <p:cNvPr id="429060" name="Group 4"/>
              <p:cNvGrpSpPr>
                <a:grpSpLocks/>
              </p:cNvGrpSpPr>
              <p:nvPr/>
            </p:nvGrpSpPr>
            <p:grpSpPr bwMode="auto">
              <a:xfrm>
                <a:off x="1842" y="1968"/>
                <a:ext cx="240" cy="240"/>
                <a:chOff x="1824" y="720"/>
                <a:chExt cx="240" cy="240"/>
              </a:xfrm>
            </p:grpSpPr>
            <p:sp>
              <p:nvSpPr>
                <p:cNvPr id="429061" name="AutoShape 5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2" name="Oval 6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63" name="Group 7"/>
              <p:cNvGrpSpPr>
                <a:grpSpLocks/>
              </p:cNvGrpSpPr>
              <p:nvPr/>
            </p:nvGrpSpPr>
            <p:grpSpPr bwMode="auto">
              <a:xfrm>
                <a:off x="4338" y="1968"/>
                <a:ext cx="240" cy="240"/>
                <a:chOff x="1824" y="720"/>
                <a:chExt cx="240" cy="240"/>
              </a:xfrm>
            </p:grpSpPr>
            <p:sp>
              <p:nvSpPr>
                <p:cNvPr id="429064" name="AutoShape 8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5" name="Oval 9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66" name="Group 10"/>
              <p:cNvGrpSpPr>
                <a:grpSpLocks/>
              </p:cNvGrpSpPr>
              <p:nvPr/>
            </p:nvGrpSpPr>
            <p:grpSpPr bwMode="auto">
              <a:xfrm>
                <a:off x="2670" y="1968"/>
                <a:ext cx="240" cy="240"/>
                <a:chOff x="1824" y="720"/>
                <a:chExt cx="240" cy="240"/>
              </a:xfrm>
            </p:grpSpPr>
            <p:sp>
              <p:nvSpPr>
                <p:cNvPr id="429067" name="AutoShape 1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8" name="Oval 1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069" name="Oval 13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090" name="Group 34"/>
              <p:cNvGrpSpPr>
                <a:grpSpLocks/>
              </p:cNvGrpSpPr>
              <p:nvPr/>
            </p:nvGrpSpPr>
            <p:grpSpPr bwMode="auto">
              <a:xfrm>
                <a:off x="4962" y="1968"/>
                <a:ext cx="240" cy="240"/>
                <a:chOff x="1824" y="720"/>
                <a:chExt cx="240" cy="240"/>
              </a:xfrm>
            </p:grpSpPr>
            <p:sp>
              <p:nvSpPr>
                <p:cNvPr id="429091" name="AutoShape 35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2" name="Oval 36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3" name="Group 37"/>
              <p:cNvGrpSpPr>
                <a:grpSpLocks/>
              </p:cNvGrpSpPr>
              <p:nvPr/>
            </p:nvGrpSpPr>
            <p:grpSpPr bwMode="auto">
              <a:xfrm>
                <a:off x="1842" y="2352"/>
                <a:ext cx="240" cy="240"/>
                <a:chOff x="1824" y="720"/>
                <a:chExt cx="240" cy="240"/>
              </a:xfrm>
            </p:grpSpPr>
            <p:sp>
              <p:nvSpPr>
                <p:cNvPr id="429094" name="AutoShape 38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5" name="Oval 39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6" name="Group 40"/>
              <p:cNvGrpSpPr>
                <a:grpSpLocks/>
              </p:cNvGrpSpPr>
              <p:nvPr/>
            </p:nvGrpSpPr>
            <p:grpSpPr bwMode="auto">
              <a:xfrm>
                <a:off x="2667" y="2352"/>
                <a:ext cx="240" cy="240"/>
                <a:chOff x="1824" y="720"/>
                <a:chExt cx="240" cy="240"/>
              </a:xfrm>
            </p:grpSpPr>
            <p:sp>
              <p:nvSpPr>
                <p:cNvPr id="429097" name="AutoShape 4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8" name="Oval 4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9" name="Group 43"/>
              <p:cNvGrpSpPr>
                <a:grpSpLocks/>
              </p:cNvGrpSpPr>
              <p:nvPr/>
            </p:nvGrpSpPr>
            <p:grpSpPr bwMode="auto">
              <a:xfrm>
                <a:off x="4338" y="2352"/>
                <a:ext cx="240" cy="240"/>
                <a:chOff x="1824" y="720"/>
                <a:chExt cx="240" cy="240"/>
              </a:xfrm>
            </p:grpSpPr>
            <p:sp>
              <p:nvSpPr>
                <p:cNvPr id="429100" name="AutoShape 4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01" name="Oval 4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102" name="Group 46"/>
              <p:cNvGrpSpPr>
                <a:grpSpLocks/>
              </p:cNvGrpSpPr>
              <p:nvPr/>
            </p:nvGrpSpPr>
            <p:grpSpPr bwMode="auto">
              <a:xfrm>
                <a:off x="4974" y="2352"/>
                <a:ext cx="240" cy="240"/>
                <a:chOff x="1824" y="720"/>
                <a:chExt cx="240" cy="240"/>
              </a:xfrm>
            </p:grpSpPr>
            <p:sp>
              <p:nvSpPr>
                <p:cNvPr id="429103" name="AutoShape 4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04" name="Oval 4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110" name="Oval 54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1" name="Oval 55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2" name="Oval 56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3" name="Oval 57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4" name="Oval 58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115" name="Group 59"/>
              <p:cNvGrpSpPr>
                <a:grpSpLocks/>
              </p:cNvGrpSpPr>
              <p:nvPr/>
            </p:nvGrpSpPr>
            <p:grpSpPr bwMode="auto">
              <a:xfrm>
                <a:off x="3648" y="2352"/>
                <a:ext cx="240" cy="240"/>
                <a:chOff x="1824" y="720"/>
                <a:chExt cx="240" cy="240"/>
              </a:xfrm>
            </p:grpSpPr>
            <p:sp>
              <p:nvSpPr>
                <p:cNvPr id="429116" name="AutoShape 6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17" name="Oval 6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118" name="Rectangle 62"/>
              <p:cNvSpPr>
                <a:spLocks noChangeArrowheads="1"/>
              </p:cNvSpPr>
              <p:nvPr/>
            </p:nvSpPr>
            <p:spPr bwMode="auto">
              <a:xfrm>
                <a:off x="177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9" name="Rectangle 6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20" name="Rectangle 64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21" name="Rectangle 65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29122" name="Text Box 66"/>
            <p:cNvSpPr txBox="1">
              <a:spLocks noChangeArrowheads="1"/>
            </p:cNvSpPr>
            <p:nvPr/>
          </p:nvSpPr>
          <p:spPr bwMode="auto">
            <a:xfrm>
              <a:off x="384" y="1872"/>
              <a:ext cx="76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Bob:</a:t>
              </a:r>
            </a:p>
            <a:p>
              <a:pPr algn="l"/>
              <a:endParaRPr lang="en-US" altLang="zh-TW">
                <a:solidFill>
                  <a:srgbClr val="000000"/>
                </a:solidFill>
                <a:ea typeface="新細明體" pitchFamily="18" charset="-120"/>
              </a:endParaRPr>
            </a:p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Eve:</a:t>
              </a:r>
              <a:endParaRPr lang="en-US" altLang="da-DK"/>
            </a:p>
          </p:txBody>
        </p:sp>
      </p:grpSp>
      <p:sp>
        <p:nvSpPr>
          <p:cNvPr id="429123" name="Text Box 67"/>
          <p:cNvSpPr txBox="1">
            <a:spLocks noChangeArrowheads="1"/>
          </p:cNvSpPr>
          <p:nvPr/>
        </p:nvSpPr>
        <p:spPr bwMode="auto">
          <a:xfrm>
            <a:off x="533400" y="5410201"/>
            <a:ext cx="7620000" cy="923316"/>
          </a:xfrm>
          <a:prstGeom prst="rect">
            <a:avLst/>
          </a:prstGeom>
          <a:noFill/>
          <a:ln w="22225">
            <a:solidFill>
              <a:srgbClr val="0033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latin typeface="Comic Sans MS" pitchFamily="66" charset="0"/>
                <a:ea typeface="新細明體" pitchFamily="18" charset="-120"/>
              </a:rPr>
              <a:t>Signature of this attack: Multi-photons are much more likely to reach Bob than single-photons.</a:t>
            </a:r>
          </a:p>
          <a:p>
            <a:r>
              <a:rPr lang="en-US" altLang="zh-TW">
                <a:solidFill>
                  <a:schemeClr val="tx2"/>
                </a:solidFill>
                <a:latin typeface="Comic Sans MS" pitchFamily="66" charset="0"/>
                <a:ea typeface="新細明體" pitchFamily="18" charset="-120"/>
              </a:rPr>
              <a:t>(Nice guys come last).</a:t>
            </a:r>
            <a:endParaRPr lang="en-US" altLang="da-DK" b="1">
              <a:latin typeface="Comic Sans MS" pitchFamily="66" charset="0"/>
            </a:endParaRPr>
          </a:p>
        </p:txBody>
      </p:sp>
      <p:sp>
        <p:nvSpPr>
          <p:cNvPr id="429124" name="Text Box 68"/>
          <p:cNvSpPr txBox="1">
            <a:spLocks noChangeArrowheads="1"/>
          </p:cNvSpPr>
          <p:nvPr/>
        </p:nvSpPr>
        <p:spPr bwMode="auto">
          <a:xfrm>
            <a:off x="533400" y="4495801"/>
            <a:ext cx="82296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zh-TW">
                <a:latin typeface="Comic Sans MS" pitchFamily="66" charset="0"/>
                <a:ea typeface="新細明體" pitchFamily="18" charset="-120"/>
              </a:rPr>
              <a:t>Eve may disguise herself as absorption in channel.</a:t>
            </a:r>
          </a:p>
          <a:p>
            <a:pPr algn="l"/>
            <a:r>
              <a:rPr lang="en-US" altLang="zh-TW">
                <a:latin typeface="Comic Sans MS" pitchFamily="66" charset="0"/>
                <a:ea typeface="新細明體" pitchFamily="18" charset="-120"/>
              </a:rPr>
              <a:t>QKD becomes INSECURE as Eve has whatever Bob has.</a:t>
            </a:r>
            <a:endParaRPr lang="en-US" altLang="da-DK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8A757435-D662-432D-BCA8-E9C1C02ACE83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478153"/>
          </a:xfrm>
        </p:spPr>
        <p:txBody>
          <a:bodyPr>
            <a:normAutofit fontScale="90000"/>
          </a:bodyPr>
          <a:lstStyle/>
          <a:p>
            <a:r>
              <a:rPr lang="en-US" altLang="zh-TW" sz="3200" b="1">
                <a:latin typeface="Arial" charset="0"/>
                <a:ea typeface="新細明體" pitchFamily="18" charset="-120"/>
              </a:rPr>
              <a:t>Yield as a function of photon number</a:t>
            </a:r>
          </a:p>
        </p:txBody>
      </p:sp>
      <p:grpSp>
        <p:nvGrpSpPr>
          <p:cNvPr id="439341" name="Group 45"/>
          <p:cNvGrpSpPr>
            <a:grpSpLocks/>
          </p:cNvGrpSpPr>
          <p:nvPr/>
        </p:nvGrpSpPr>
        <p:grpSpPr bwMode="auto">
          <a:xfrm>
            <a:off x="609600" y="2743200"/>
            <a:ext cx="7239000" cy="1447800"/>
            <a:chOff x="384" y="1728"/>
            <a:chExt cx="4560" cy="912"/>
          </a:xfrm>
        </p:grpSpPr>
        <p:grpSp>
          <p:nvGrpSpPr>
            <p:cNvPr id="439340" name="Group 44"/>
            <p:cNvGrpSpPr>
              <a:grpSpLocks/>
            </p:cNvGrpSpPr>
            <p:nvPr/>
          </p:nvGrpSpPr>
          <p:grpSpPr bwMode="auto">
            <a:xfrm>
              <a:off x="1200" y="1728"/>
              <a:ext cx="3744" cy="912"/>
              <a:chOff x="1536" y="1824"/>
              <a:chExt cx="3744" cy="912"/>
            </a:xfrm>
          </p:grpSpPr>
          <p:grpSp>
            <p:nvGrpSpPr>
              <p:cNvPr id="439299" name="Group 3"/>
              <p:cNvGrpSpPr>
                <a:grpSpLocks/>
              </p:cNvGrpSpPr>
              <p:nvPr/>
            </p:nvGrpSpPr>
            <p:grpSpPr bwMode="auto">
              <a:xfrm>
                <a:off x="1824" y="1968"/>
                <a:ext cx="240" cy="240"/>
                <a:chOff x="1824" y="720"/>
                <a:chExt cx="240" cy="240"/>
              </a:xfrm>
            </p:grpSpPr>
            <p:sp>
              <p:nvSpPr>
                <p:cNvPr id="439300" name="AutoShape 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1" name="Oval 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02" name="Group 6"/>
              <p:cNvGrpSpPr>
                <a:grpSpLocks/>
              </p:cNvGrpSpPr>
              <p:nvPr/>
            </p:nvGrpSpPr>
            <p:grpSpPr bwMode="auto">
              <a:xfrm>
                <a:off x="4320" y="1968"/>
                <a:ext cx="240" cy="240"/>
                <a:chOff x="1824" y="720"/>
                <a:chExt cx="240" cy="240"/>
              </a:xfrm>
            </p:grpSpPr>
            <p:sp>
              <p:nvSpPr>
                <p:cNvPr id="439303" name="AutoShape 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4" name="Oval 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05" name="Group 9"/>
              <p:cNvGrpSpPr>
                <a:grpSpLocks/>
              </p:cNvGrpSpPr>
              <p:nvPr/>
            </p:nvGrpSpPr>
            <p:grpSpPr bwMode="auto">
              <a:xfrm>
                <a:off x="2640" y="1968"/>
                <a:ext cx="240" cy="240"/>
                <a:chOff x="1824" y="720"/>
                <a:chExt cx="240" cy="240"/>
              </a:xfrm>
            </p:grpSpPr>
            <p:sp>
              <p:nvSpPr>
                <p:cNvPr id="439306" name="AutoShape 1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7" name="Oval 1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08" name="Oval 12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39309" name="Group 13"/>
              <p:cNvGrpSpPr>
                <a:grpSpLocks/>
              </p:cNvGrpSpPr>
              <p:nvPr/>
            </p:nvGrpSpPr>
            <p:grpSpPr bwMode="auto">
              <a:xfrm>
                <a:off x="4944" y="1968"/>
                <a:ext cx="240" cy="240"/>
                <a:chOff x="1824" y="720"/>
                <a:chExt cx="240" cy="240"/>
              </a:xfrm>
            </p:grpSpPr>
            <p:sp>
              <p:nvSpPr>
                <p:cNvPr id="439310" name="AutoShape 1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1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2" name="Group 16"/>
              <p:cNvGrpSpPr>
                <a:grpSpLocks/>
              </p:cNvGrpSpPr>
              <p:nvPr/>
            </p:nvGrpSpPr>
            <p:grpSpPr bwMode="auto">
              <a:xfrm>
                <a:off x="1824" y="2352"/>
                <a:ext cx="240" cy="240"/>
                <a:chOff x="1824" y="720"/>
                <a:chExt cx="240" cy="240"/>
              </a:xfrm>
            </p:grpSpPr>
            <p:sp>
              <p:nvSpPr>
                <p:cNvPr id="439313" name="AutoShape 1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4" name="Oval 1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5" name="Group 19"/>
              <p:cNvGrpSpPr>
                <a:grpSpLocks/>
              </p:cNvGrpSpPr>
              <p:nvPr/>
            </p:nvGrpSpPr>
            <p:grpSpPr bwMode="auto">
              <a:xfrm>
                <a:off x="2640" y="2352"/>
                <a:ext cx="240" cy="240"/>
                <a:chOff x="1824" y="720"/>
                <a:chExt cx="240" cy="240"/>
              </a:xfrm>
            </p:grpSpPr>
            <p:sp>
              <p:nvSpPr>
                <p:cNvPr id="439316" name="AutoShape 2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7" name="Oval 2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8" name="Group 22"/>
              <p:cNvGrpSpPr>
                <a:grpSpLocks/>
              </p:cNvGrpSpPr>
              <p:nvPr/>
            </p:nvGrpSpPr>
            <p:grpSpPr bwMode="auto">
              <a:xfrm>
                <a:off x="4320" y="2352"/>
                <a:ext cx="240" cy="240"/>
                <a:chOff x="1824" y="720"/>
                <a:chExt cx="240" cy="240"/>
              </a:xfrm>
            </p:grpSpPr>
            <p:sp>
              <p:nvSpPr>
                <p:cNvPr id="439319" name="AutoShape 23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20" name="Oval 24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21" name="Group 25"/>
              <p:cNvGrpSpPr>
                <a:grpSpLocks/>
              </p:cNvGrpSpPr>
              <p:nvPr/>
            </p:nvGrpSpPr>
            <p:grpSpPr bwMode="auto">
              <a:xfrm>
                <a:off x="4992" y="2352"/>
                <a:ext cx="240" cy="240"/>
                <a:chOff x="1824" y="720"/>
                <a:chExt cx="240" cy="240"/>
              </a:xfrm>
            </p:grpSpPr>
            <p:sp>
              <p:nvSpPr>
                <p:cNvPr id="439322" name="AutoShape 26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23" name="Oval 27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24" name="Oval 28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5" name="Oval 29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6" name="Oval 30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7" name="Oval 31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8" name="Oval 32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39329" name="Group 33"/>
              <p:cNvGrpSpPr>
                <a:grpSpLocks/>
              </p:cNvGrpSpPr>
              <p:nvPr/>
            </p:nvGrpSpPr>
            <p:grpSpPr bwMode="auto">
              <a:xfrm>
                <a:off x="3648" y="2352"/>
                <a:ext cx="240" cy="240"/>
                <a:chOff x="1824" y="720"/>
                <a:chExt cx="240" cy="240"/>
              </a:xfrm>
            </p:grpSpPr>
            <p:sp>
              <p:nvSpPr>
                <p:cNvPr id="439330" name="AutoShape 3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31" name="Oval 3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32" name="Rectangle 36"/>
              <p:cNvSpPr>
                <a:spLocks noChangeArrowheads="1"/>
              </p:cNvSpPr>
              <p:nvPr/>
            </p:nvSpPr>
            <p:spPr bwMode="auto">
              <a:xfrm>
                <a:off x="177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3" name="Rectangle 37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4" name="Rectangle 38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5" name="Rectangle 39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39336" name="Text Box 40"/>
            <p:cNvSpPr txBox="1">
              <a:spLocks noChangeArrowheads="1"/>
            </p:cNvSpPr>
            <p:nvPr/>
          </p:nvSpPr>
          <p:spPr bwMode="auto">
            <a:xfrm>
              <a:off x="384" y="1824"/>
              <a:ext cx="76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Bob:</a:t>
              </a:r>
            </a:p>
            <a:p>
              <a:pPr algn="l"/>
              <a:endParaRPr lang="en-US" altLang="zh-TW">
                <a:solidFill>
                  <a:srgbClr val="000000"/>
                </a:solidFill>
                <a:ea typeface="新細明體" pitchFamily="18" charset="-120"/>
              </a:endParaRPr>
            </a:p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Eve:</a:t>
              </a:r>
              <a:endParaRPr lang="en-US" altLang="da-DK"/>
            </a:p>
          </p:txBody>
        </p:sp>
      </p:grp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685800" y="984251"/>
            <a:ext cx="6455587" cy="12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>
                <a:latin typeface="Arial" charset="0"/>
              </a:rPr>
              <a:t>Let us define Y</a:t>
            </a:r>
            <a:r>
              <a:rPr lang="en-US" altLang="da-DK" baseline="-25000">
                <a:latin typeface="Arial" charset="0"/>
              </a:rPr>
              <a:t>n</a:t>
            </a:r>
            <a:r>
              <a:rPr lang="en-US" altLang="da-DK">
                <a:latin typeface="Arial" charset="0"/>
              </a:rPr>
              <a:t> =  yield</a:t>
            </a:r>
          </a:p>
          <a:p>
            <a:pPr algn="l"/>
            <a:r>
              <a:rPr lang="en-US" altLang="da-DK">
                <a:latin typeface="Arial" charset="0"/>
              </a:rPr>
              <a:t>		     = conditional probability that a signal</a:t>
            </a:r>
          </a:p>
          <a:p>
            <a:pPr algn="l"/>
            <a:r>
              <a:rPr lang="en-US" altLang="da-DK">
                <a:latin typeface="Arial" charset="0"/>
              </a:rPr>
              <a:t>	          	        will be detected by Bob, given that it is</a:t>
            </a:r>
          </a:p>
          <a:p>
            <a:pPr algn="l"/>
            <a:r>
              <a:rPr lang="en-US" altLang="da-DK">
                <a:latin typeface="Arial" charset="0"/>
              </a:rPr>
              <a:t>                              emitted by Alice as an </a:t>
            </a:r>
            <a:r>
              <a:rPr lang="en-US" altLang="da-DK" b="1">
                <a:latin typeface="Arial" charset="0"/>
              </a:rPr>
              <a:t>n-photon </a:t>
            </a:r>
            <a:r>
              <a:rPr lang="en-US" altLang="da-DK">
                <a:latin typeface="Arial" charset="0"/>
              </a:rPr>
              <a:t>state.</a:t>
            </a:r>
          </a:p>
        </p:txBody>
      </p:sp>
      <p:sp>
        <p:nvSpPr>
          <p:cNvPr id="439338" name="Text Box 42"/>
          <p:cNvSpPr txBox="1">
            <a:spLocks noChangeArrowheads="1"/>
          </p:cNvSpPr>
          <p:nvPr/>
        </p:nvSpPr>
        <p:spPr bwMode="auto">
          <a:xfrm>
            <a:off x="1203326" y="4611689"/>
            <a:ext cx="5487373" cy="12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>
                <a:latin typeface="Arial" charset="0"/>
              </a:rPr>
              <a:t>For example, with photon number splitting attack:</a:t>
            </a:r>
          </a:p>
          <a:p>
            <a:pPr algn="l"/>
            <a:endParaRPr lang="en-US" altLang="da-DK">
              <a:latin typeface="Arial" charset="0"/>
            </a:endParaRPr>
          </a:p>
          <a:p>
            <a:pPr algn="l"/>
            <a:r>
              <a:rPr lang="en-US" altLang="da-DK" b="1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altLang="da-DK" b="1" baseline="-2500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altLang="da-DK" b="1">
                <a:solidFill>
                  <a:schemeClr val="tx2"/>
                </a:solidFill>
                <a:latin typeface="Arial" charset="0"/>
              </a:rPr>
              <a:t>= 1</a:t>
            </a:r>
            <a:r>
              <a:rPr lang="en-US" altLang="da-DK">
                <a:latin typeface="Arial" charset="0"/>
              </a:rPr>
              <a:t>    : all two-photon states are detected by Bob.</a:t>
            </a:r>
          </a:p>
          <a:p>
            <a:pPr algn="l"/>
            <a:r>
              <a:rPr lang="en-US" altLang="da-DK" b="1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altLang="da-DK" b="1" baseline="-25000">
                <a:solidFill>
                  <a:schemeClr val="tx2"/>
                </a:solidFill>
                <a:latin typeface="Arial" charset="0"/>
              </a:rPr>
              <a:t>1 </a:t>
            </a:r>
            <a:r>
              <a:rPr lang="en-US" altLang="da-DK" b="1">
                <a:solidFill>
                  <a:schemeClr val="tx2"/>
                </a:solidFill>
                <a:latin typeface="Arial" charset="0"/>
              </a:rPr>
              <a:t>= 0</a:t>
            </a:r>
            <a:r>
              <a:rPr lang="en-US" altLang="da-DK">
                <a:latin typeface="Arial" charset="0"/>
              </a:rPr>
              <a:t>    : all single-photon states are lost.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43000" y="5334000"/>
            <a:ext cx="1066800" cy="838200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 alt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7" grpId="0" build="allAtOnce"/>
      <p:bldP spid="4393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4C4C68DA-FD14-4AF0-846E-16D97EAB377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Figures of merits in QKD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1981200"/>
          </a:xfrm>
          <a:prstGeom prst="rect">
            <a:avLst/>
          </a:prstGeom>
        </p:spPr>
        <p:txBody>
          <a:bodyPr lIns="91427" tIns="45713" rIns="91427" bIns="45713"/>
          <a:lstStyle/>
          <a:p>
            <a:pPr marL="457136" indent="-457136"/>
            <a:r>
              <a:rPr lang="en-US" altLang="da-DK" sz="2800">
                <a:latin typeface="Comic Sans MS" pitchFamily="66" charset="0"/>
              </a:rPr>
              <a:t># of Secure bits per signal (emitted by Alice).</a:t>
            </a:r>
          </a:p>
          <a:p>
            <a:pPr marL="457136" indent="-457136"/>
            <a:r>
              <a:rPr lang="en-US" altLang="da-DK" sz="2800">
                <a:solidFill>
                  <a:srgbClr val="000000"/>
                </a:solidFill>
                <a:latin typeface="Comic Sans MS" pitchFamily="66" charset="0"/>
              </a:rPr>
              <a:t>	How long is the final key that Alice and Bob can generate?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00088" y="4267201"/>
            <a:ext cx="7377112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da-DK" sz="2800">
                <a:latin typeface="Comic Sans MS" pitchFamily="66" charset="0"/>
              </a:rPr>
              <a:t>(Maximal) distance of secure QKD.</a:t>
            </a:r>
          </a:p>
          <a:p>
            <a:pPr>
              <a:spcBef>
                <a:spcPct val="20000"/>
              </a:spcBef>
            </a:pPr>
            <a:r>
              <a:rPr lang="en-US" altLang="da-DK" sz="2800">
                <a:solidFill>
                  <a:srgbClr val="000000"/>
                </a:solidFill>
                <a:latin typeface="Comic Sans MS" pitchFamily="66" charset="0"/>
              </a:rPr>
              <a:t>	How far apart can Alice and Bob be from each other?</a:t>
            </a:r>
          </a:p>
        </p:txBody>
      </p:sp>
    </p:spTree>
    <p:extLst>
      <p:ext uri="{BB962C8B-B14F-4D97-AF65-F5344CB8AC3E}">
        <p14:creationId xmlns:p14="http://schemas.microsoft.com/office/powerpoint/2010/main" val="118185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B5AC8FD6-4395-4505-BFB2-674C12FCC54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Prior Art Result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924800" cy="914400"/>
          </a:xfrm>
          <a:prstGeom prst="rect">
            <a:avLst/>
          </a:prstGeom>
        </p:spPr>
        <p:txBody>
          <a:bodyPr lIns="91427" tIns="45713" rIns="91427" bIns="45713"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Consider the worst case scenario where </a:t>
            </a:r>
            <a:r>
              <a:rPr lang="en-US" altLang="da-DK" b="1">
                <a:latin typeface="Comic Sans MS" pitchFamily="66" charset="0"/>
              </a:rPr>
              <a:t>all</a:t>
            </a:r>
            <a:r>
              <a:rPr lang="en-US" altLang="da-DK">
                <a:latin typeface="Comic Sans MS" pitchFamily="66" charset="0"/>
              </a:rPr>
              <a:t> signals received by Bob are bad guys. (Insecure.)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685800" y="3886201"/>
            <a:ext cx="7239000" cy="9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>
                <a:latin typeface="Comic Sans MS" pitchFamily="66" charset="0"/>
              </a:rPr>
              <a:t>Consider </a:t>
            </a:r>
            <a:r>
              <a:rPr lang="en-US" altLang="da-DK" b="1" u="sng">
                <a:solidFill>
                  <a:schemeClr val="tx2"/>
                </a:solidFill>
                <a:latin typeface="Comic Sans MS" pitchFamily="66" charset="0"/>
              </a:rPr>
              <a:t>channel transmittance </a:t>
            </a:r>
            <a:r>
              <a:rPr lang="el-GR" altLang="da-DK" b="1" u="sng">
                <a:solidFill>
                  <a:schemeClr val="tx2"/>
                </a:solidFill>
                <a:latin typeface="Comic Sans MS" pitchFamily="66" charset="0"/>
              </a:rPr>
              <a:t>η</a:t>
            </a:r>
            <a:r>
              <a:rPr lang="en-US" altLang="da-DK">
                <a:latin typeface="Comic Sans MS" pitchFamily="66" charset="0"/>
              </a:rPr>
              <a:t>.</a:t>
            </a:r>
            <a:endParaRPr lang="en-US" altLang="da-DK"/>
          </a:p>
          <a:p>
            <a:pPr algn="l"/>
            <a:r>
              <a:rPr lang="en-US" altLang="da-DK">
                <a:latin typeface="Comic Sans MS" pitchFamily="66" charset="0"/>
              </a:rPr>
              <a:t>For security, we use </a:t>
            </a:r>
            <a:r>
              <a:rPr lang="en-US" altLang="da-DK" b="1">
                <a:latin typeface="Comic Sans MS" pitchFamily="66" charset="0"/>
              </a:rPr>
              <a:t>weak</a:t>
            </a:r>
            <a:r>
              <a:rPr lang="en-US" altLang="da-DK">
                <a:latin typeface="Comic Sans MS" pitchFamily="66" charset="0"/>
              </a:rPr>
              <a:t> Poisson photon number</a:t>
            </a:r>
          </a:p>
          <a:p>
            <a:pPr algn="l"/>
            <a:r>
              <a:rPr lang="en-US" altLang="da-DK">
                <a:latin typeface="Comic Sans MS" pitchFamily="66" charset="0"/>
              </a:rPr>
              <a:t>distribution: </a:t>
            </a:r>
            <a:r>
              <a:rPr lang="el-GR" altLang="da-DK">
                <a:latin typeface="Comic Sans MS" pitchFamily="66" charset="0"/>
              </a:rPr>
              <a:t>μ</a:t>
            </a:r>
            <a:r>
              <a:rPr lang="en-US" altLang="da-DK">
                <a:latin typeface="Comic Sans MS" pitchFamily="66" charset="0"/>
              </a:rPr>
              <a:t> = O (</a:t>
            </a:r>
            <a:r>
              <a:rPr lang="el-GR" altLang="da-DK">
                <a:latin typeface="Comic Sans MS" pitchFamily="66" charset="0"/>
              </a:rPr>
              <a:t>η</a:t>
            </a:r>
            <a:r>
              <a:rPr lang="en-US" altLang="da-DK">
                <a:latin typeface="Comic Sans MS" pitchFamily="66" charset="0"/>
              </a:rPr>
              <a:t>).   </a:t>
            </a: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762000" y="2397126"/>
            <a:ext cx="6248400" cy="97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da-DK">
                <a:latin typeface="Comic Sans MS" pitchFamily="66" charset="0"/>
              </a:rPr>
              <a:t>To prevent this from happening, we need:</a:t>
            </a:r>
          </a:p>
          <a:p>
            <a:pPr algn="l">
              <a:spcBef>
                <a:spcPct val="20000"/>
              </a:spcBef>
            </a:pPr>
            <a:r>
              <a:rPr lang="en-US" altLang="da-DK">
                <a:latin typeface="Comic Sans MS" pitchFamily="66" charset="0"/>
              </a:rPr>
              <a:t>  </a:t>
            </a:r>
            <a:r>
              <a:rPr lang="en-US" altLang="da-DK"/>
              <a:t># of signals received by Bob </a:t>
            </a:r>
          </a:p>
          <a:p>
            <a:r>
              <a:rPr lang="en-US" altLang="da-DK"/>
              <a:t>&gt;   # of multi-photon signals emitted by Alice.</a:t>
            </a:r>
            <a:endParaRPr lang="en-US" altLang="da-DK">
              <a:latin typeface="Comic Sans MS" pitchFamily="66" charset="0"/>
            </a:endParaRP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1204914" y="5341938"/>
            <a:ext cx="6095104" cy="584761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da-DK" sz="3200" b="1"/>
              <a:t>Secure bits per signal</a:t>
            </a:r>
            <a:r>
              <a:rPr lang="en-US" altLang="da-DK" sz="3200"/>
              <a:t>      </a:t>
            </a:r>
            <a:r>
              <a:rPr lang="en-US" altLang="da-DK" sz="3200">
                <a:solidFill>
                  <a:schemeClr val="tx2"/>
                </a:solidFill>
              </a:rPr>
              <a:t>S =  O (</a:t>
            </a:r>
            <a:r>
              <a:rPr lang="el-GR" altLang="da-DK" sz="3200">
                <a:solidFill>
                  <a:schemeClr val="tx2"/>
                </a:solidFill>
              </a:rPr>
              <a:t>η</a:t>
            </a:r>
            <a:r>
              <a:rPr lang="en-US" altLang="da-DK" sz="3200" baseline="30000">
                <a:solidFill>
                  <a:schemeClr val="tx2"/>
                </a:solidFill>
              </a:rPr>
              <a:t>2</a:t>
            </a:r>
            <a:r>
              <a:rPr lang="en-US" altLang="da-DK" sz="3200">
                <a:solidFill>
                  <a:schemeClr val="tx2"/>
                </a:solidFill>
              </a:rPr>
              <a:t>).</a:t>
            </a:r>
            <a:endParaRPr lang="en-US" altLang="da-DK" sz="3200"/>
          </a:p>
        </p:txBody>
      </p:sp>
    </p:spTree>
    <p:extLst>
      <p:ext uri="{BB962C8B-B14F-4D97-AF65-F5344CB8AC3E}">
        <p14:creationId xmlns:p14="http://schemas.microsoft.com/office/powerpoint/2010/main" val="3375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7A6F48D-286A-458E-A37F-BD847C4E50B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/>
              <a:t>Big Gap between theory and practice of BB84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77200" cy="4648200"/>
          </a:xfrm>
          <a:prstGeom prst="rect">
            <a:avLst/>
          </a:prstGeom>
        </p:spPr>
        <p:txBody>
          <a:bodyPr lIns="91427" tIns="45713" rIns="91427" bIns="45713">
            <a:normAutofit fontScale="77500" lnSpcReduction="20000"/>
          </a:bodyPr>
          <a:lstStyle/>
          <a:p>
            <a:pPr marL="457136" indent="-457136">
              <a:lnSpc>
                <a:spcPct val="90000"/>
              </a:lnSpc>
            </a:pPr>
            <a:r>
              <a:rPr lang="en-US" altLang="da-DK"/>
              <a:t>			            </a:t>
            </a:r>
            <a:r>
              <a:rPr lang="en-US" altLang="da-DK" u="sng">
                <a:latin typeface="Arial" charset="0"/>
              </a:rPr>
              <a:t>Theory</a:t>
            </a:r>
            <a:r>
              <a:rPr lang="en-US" altLang="da-DK">
                <a:latin typeface="Arial" charset="0"/>
              </a:rPr>
              <a:t>	  </a:t>
            </a:r>
            <a:r>
              <a:rPr lang="en-US" altLang="da-DK" u="sng">
                <a:latin typeface="Arial" charset="0"/>
              </a:rPr>
              <a:t>Experiment</a:t>
            </a: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Key generation rate: S =  O (</a:t>
            </a:r>
            <a:r>
              <a:rPr lang="el-GR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η</a:t>
            </a:r>
            <a:r>
              <a:rPr lang="en-US" altLang="da-DK" baseline="300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</a:t>
            </a: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   S= O (</a:t>
            </a:r>
            <a:r>
              <a:rPr lang="el-GR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η</a:t>
            </a: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</a:t>
            </a: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Maximal distance:    d ~  35km.     d &gt;120km.</a:t>
            </a:r>
          </a:p>
          <a:p>
            <a:pPr marL="457136" indent="-457136">
              <a:lnSpc>
                <a:spcPct val="90000"/>
              </a:lnSpc>
            </a:pPr>
            <a:endParaRPr lang="en-US" altLang="da-DK" sz="12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latin typeface="Arial" charset="0"/>
              </a:rPr>
              <a:t>Prior art solutions (All bad):</a:t>
            </a:r>
          </a:p>
          <a:p>
            <a:pPr marL="457136" indent="-457136">
              <a:lnSpc>
                <a:spcPct val="90000"/>
              </a:lnSpc>
              <a:buFontTx/>
              <a:buAutoNum type="arabicParenR"/>
            </a:pPr>
            <a:r>
              <a:rPr lang="en-US" altLang="da-DK">
                <a:latin typeface="Arial" charset="0"/>
              </a:rPr>
              <a:t>Use Ad hoc security: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Defeat main advantage of Q. Crypto. : unconditional security. (Theorists unhappy</a:t>
            </a:r>
            <a:r>
              <a:rPr lang="en-US" altLang="da-DK"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.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457136" indent="-457136">
              <a:lnSpc>
                <a:spcPct val="90000"/>
              </a:lnSpc>
              <a:buFontTx/>
              <a:buAutoNum type="arabicParenR"/>
            </a:pPr>
            <a:r>
              <a:rPr lang="en-US" altLang="da-DK">
                <a:latin typeface="Arial" charset="0"/>
              </a:rPr>
              <a:t>Limit experimental parameters: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Substantially reduce performance.  (Experimentalists unhappy</a:t>
            </a:r>
            <a:r>
              <a:rPr lang="en-US" altLang="da-DK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.)</a:t>
            </a:r>
          </a:p>
          <a:p>
            <a:pPr marL="457136" indent="-457136">
              <a:lnSpc>
                <a:spcPct val="90000"/>
              </a:lnSpc>
              <a:buFontTx/>
              <a:buAutoNum type="arabicParenR" startAt="3"/>
            </a:pPr>
            <a:r>
              <a:rPr lang="en-US" altLang="da-DK">
                <a:latin typeface="Arial" charset="0"/>
              </a:rPr>
              <a:t>Better experimental equipment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(e.g. Single-photon source. Low-loss fibers. Photon-number-resolving detectors): Daunting experimental challenges. Impractical in near-future. (Engineers unhappy</a:t>
            </a:r>
            <a:r>
              <a:rPr lang="en-US" altLang="da-DK"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.)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71601" y="5791202"/>
            <a:ext cx="4769100" cy="341618"/>
          </a:xfrm>
          <a:prstGeom prst="rect">
            <a:avLst/>
          </a:prstGeom>
          <a:noFill/>
          <a:ln w="22225">
            <a:solidFill>
              <a:srgbClr val="0033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da-DK">
                <a:solidFill>
                  <a:schemeClr val="tx2"/>
                </a:solidFill>
              </a:rPr>
              <a:t>Question: How can we make everyone happy </a:t>
            </a:r>
            <a:r>
              <a:rPr lang="en-US" altLang="da-DK">
                <a:solidFill>
                  <a:schemeClr val="tx2"/>
                </a:solidFill>
                <a:sym typeface="Wingdings" pitchFamily="2" charset="2"/>
              </a:rPr>
              <a:t></a:t>
            </a:r>
            <a:r>
              <a:rPr lang="en-US" altLang="da-DK">
                <a:solidFill>
                  <a:schemeClr val="tx2"/>
                </a:solidFill>
              </a:rPr>
              <a:t>?</a:t>
            </a: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309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8:15-9:00 	</a:t>
            </a:r>
            <a:r>
              <a:rPr lang="da-DK" dirty="0" err="1" smtClean="0">
                <a:solidFill>
                  <a:srgbClr val="00B050"/>
                </a:solidFill>
              </a:rPr>
              <a:t>Exam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>
                <a:solidFill>
                  <a:srgbClr val="00B050"/>
                </a:solidFill>
              </a:rPr>
              <a:t>– multiple choice </a:t>
            </a:r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9:00-9:15</a:t>
            </a:r>
            <a:r>
              <a:rPr lang="da-DK" smtClean="0">
                <a:solidFill>
                  <a:srgbClr val="00B050"/>
                </a:solidFill>
              </a:rPr>
              <a:t>	</a:t>
            </a:r>
            <a:r>
              <a:rPr lang="da-DK" smtClean="0">
                <a:solidFill>
                  <a:srgbClr val="00B050"/>
                </a:solidFill>
              </a:rPr>
              <a:t>Break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9:15-10:00 	</a:t>
            </a:r>
            <a:r>
              <a:rPr lang="da-DK" dirty="0" err="1">
                <a:solidFill>
                  <a:srgbClr val="00B050"/>
                </a:solidFill>
              </a:rPr>
              <a:t>Exam</a:t>
            </a:r>
            <a:r>
              <a:rPr lang="da-DK" dirty="0">
                <a:solidFill>
                  <a:srgbClr val="00B050"/>
                </a:solidFill>
              </a:rPr>
              <a:t> – the rest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10:00-10:15 </a:t>
            </a:r>
            <a:r>
              <a:rPr lang="da-DK" dirty="0" smtClean="0">
                <a:solidFill>
                  <a:srgbClr val="00B050"/>
                </a:solidFill>
              </a:rPr>
              <a:t>	Break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10:15-11:00 	</a:t>
            </a:r>
            <a:r>
              <a:rPr lang="da-DK" dirty="0">
                <a:solidFill>
                  <a:srgbClr val="00B050"/>
                </a:solidFill>
              </a:rPr>
              <a:t>5 pages reports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11:00-11:05 </a:t>
            </a:r>
            <a:r>
              <a:rPr lang="da-DK" dirty="0" smtClean="0">
                <a:solidFill>
                  <a:srgbClr val="00B050"/>
                </a:solidFill>
              </a:rPr>
              <a:t>	Break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11:05-11:30 	Quantum Key Distribution BB84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891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>
                    <a:lumMod val="75000"/>
                  </a:schemeClr>
                </a:solidFill>
              </a:rPr>
              <a:t>Multiple Choice links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u="sng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jackkrupansky.medium.com/questions-about-quantum-computing-924772c72c44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quizizz.com/admin/quiz/5dd6efc976ef01001bcb3b95/quantum-computers</a:t>
            </a:r>
            <a:endParaRPr lang="da-DK" dirty="0" smtClean="0"/>
          </a:p>
          <a:p>
            <a:r>
              <a:rPr lang="da-DK" dirty="0">
                <a:hlinkClick r:id="rId4"/>
              </a:rPr>
              <a:t>https://</a:t>
            </a:r>
            <a:r>
              <a:rPr lang="da-DK" dirty="0" smtClean="0">
                <a:hlinkClick r:id="rId4"/>
              </a:rPr>
              <a:t>diagnosticquestions.com/Quantum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294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CA9CFE9A-9731-478B-A398-BB0250143FE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97856"/>
          </a:xfrm>
        </p:spPr>
        <p:txBody>
          <a:bodyPr>
            <a:normAutofit fontScale="90000"/>
          </a:bodyPr>
          <a:lstStyle/>
          <a:p>
            <a:pPr marL="838083" indent="-838083"/>
            <a:r>
              <a:rPr lang="en-US" altLang="da-DK" b="1">
                <a:latin typeface="Arial" charset="0"/>
              </a:rPr>
              <a:t>1.	Motivation and Introduction</a:t>
            </a:r>
          </a:p>
        </p:txBody>
      </p:sp>
      <p:pic>
        <p:nvPicPr>
          <p:cNvPr id="441351" name="Picture 7" descr="what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0464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52" name="WordArt 8" descr="Narrow vertical"/>
          <p:cNvSpPr>
            <a:spLocks noChangeArrowheads="1" noChangeShapeType="1" noTextEdit="1"/>
          </p:cNvSpPr>
          <p:nvPr/>
        </p:nvSpPr>
        <p:spPr bwMode="auto">
          <a:xfrm>
            <a:off x="5486400" y="2819401"/>
            <a:ext cx="3009900" cy="1084263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lg" len="lg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23602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A02A1B3-25FA-4F80-898B-A5BE1175B2B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67" y="816428"/>
            <a:ext cx="7780110" cy="956306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itchFamily="18" charset="-120"/>
              </a:rPr>
              <a:t>Commercial Quantum Crypto products available on the market Today!</a:t>
            </a:r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427011" name="Picture 3" descr="main_homepage_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1"/>
            <a:ext cx="3810000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4876800" y="3048001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Distance over 100 km of</a:t>
            </a:r>
          </a:p>
          <a:p>
            <a:r>
              <a:rPr lang="en-US" altLang="zh-TW" sz="2000">
                <a:ea typeface="新細明體" pitchFamily="18" charset="-120"/>
              </a:rPr>
              <a:t>	commercial Telecom fibers.</a:t>
            </a:r>
          </a:p>
        </p:txBody>
      </p:sp>
      <p:pic>
        <p:nvPicPr>
          <p:cNvPr id="42701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4495800"/>
            <a:ext cx="3886200" cy="1524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5334001" y="2286001"/>
            <a:ext cx="1472300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MAGIQ TECH.</a:t>
            </a:r>
          </a:p>
        </p:txBody>
      </p:sp>
      <p:sp>
        <p:nvSpPr>
          <p:cNvPr id="427015" name="Text Box 7"/>
          <p:cNvSpPr txBox="1">
            <a:spLocks noChangeArrowheads="1"/>
          </p:cNvSpPr>
          <p:nvPr/>
        </p:nvSpPr>
        <p:spPr bwMode="auto">
          <a:xfrm>
            <a:off x="5451476" y="5029201"/>
            <a:ext cx="1603041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ID QUANTIQUE</a:t>
            </a:r>
          </a:p>
        </p:txBody>
      </p:sp>
    </p:spTree>
    <p:extLst>
      <p:ext uri="{BB962C8B-B14F-4D97-AF65-F5344CB8AC3E}">
        <p14:creationId xmlns:p14="http://schemas.microsoft.com/office/powerpoint/2010/main" val="31912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94E87456-4CE4-4474-95A3-DAE4A35C202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Bad News (for theorists)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391400" cy="4495800"/>
          </a:xfrm>
          <a:prstGeom prst="rect">
            <a:avLst/>
          </a:prstGeom>
        </p:spPr>
        <p:txBody>
          <a:bodyPr lIns="91427" tIns="45713" rIns="91427" bIns="45713"/>
          <a:lstStyle/>
          <a:p>
            <a:pPr algn="ctr">
              <a:buFontTx/>
              <a:buNone/>
            </a:pPr>
            <a:r>
              <a:rPr lang="en-US" altLang="da-DK">
                <a:latin typeface="Comic Sans MS" pitchFamily="66" charset="0"/>
              </a:rPr>
              <a:t>Theory of quantum key distribution (QKD) is </a:t>
            </a:r>
            <a:r>
              <a:rPr lang="en-US" altLang="da-DK" b="1">
                <a:latin typeface="Comic Sans MS" pitchFamily="66" charset="0"/>
              </a:rPr>
              <a:t>behind </a:t>
            </a:r>
            <a:r>
              <a:rPr lang="en-US" altLang="da-DK">
                <a:latin typeface="Comic Sans MS" pitchFamily="66" charset="0"/>
              </a:rPr>
              <a:t>experiments.</a:t>
            </a:r>
          </a:p>
          <a:p>
            <a:pPr algn="ctr">
              <a:buFontTx/>
              <a:buNone/>
            </a:pPr>
            <a:endParaRPr lang="en-US" altLang="da-DK">
              <a:latin typeface="Comic Sans MS" pitchFamily="66" charset="0"/>
            </a:endParaRPr>
          </a:p>
          <a:p>
            <a:pPr algn="ctr">
              <a:buFontTx/>
              <a:buNone/>
            </a:pPr>
            <a:endParaRPr lang="en-US" altLang="da-DK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altLang="da-DK">
                <a:solidFill>
                  <a:schemeClr val="tx2"/>
                </a:solidFill>
                <a:latin typeface="Comic Sans MS" pitchFamily="66" charset="0"/>
              </a:rPr>
              <a:t>Opportunity:</a:t>
            </a:r>
          </a:p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By developing theory, one can bridge gap between theory and practice.</a:t>
            </a:r>
          </a:p>
          <a:p>
            <a:pPr>
              <a:buFontTx/>
              <a:buNone/>
            </a:pPr>
            <a:endParaRPr lang="en-US" altLang="da-DK"/>
          </a:p>
          <a:p>
            <a:pPr>
              <a:buFontTx/>
              <a:buNone/>
            </a:pP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245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10DE99F-2E82-4C2F-9A15-89B7768923CD}" type="slidenum">
              <a:rPr lang="zh-TW" altLang="en-US"/>
              <a:pPr/>
              <a:t>7</a:t>
            </a:fld>
            <a:endParaRPr lang="en-US" altLang="zh-TW"/>
          </a:p>
        </p:txBody>
      </p:sp>
      <p:pic>
        <p:nvPicPr>
          <p:cNvPr id="417796" name="Picture 4" descr="j008351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1" y="1219200"/>
            <a:ext cx="3295650" cy="4325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409700" y="5943601"/>
            <a:ext cx="4005237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da-DK"/>
              <a:t>Theory and Experiment go hand in hand.</a:t>
            </a:r>
          </a:p>
        </p:txBody>
      </p:sp>
      <p:sp>
        <p:nvSpPr>
          <p:cNvPr id="417804" name="WordArt 12"/>
          <p:cNvSpPr>
            <a:spLocks noChangeArrowheads="1" noChangeShapeType="1" noTextEdit="1"/>
          </p:cNvSpPr>
          <p:nvPr/>
        </p:nvSpPr>
        <p:spPr bwMode="auto">
          <a:xfrm>
            <a:off x="2628900" y="342900"/>
            <a:ext cx="3924300" cy="647700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Happy Marriage</a:t>
            </a:r>
          </a:p>
        </p:txBody>
      </p:sp>
    </p:spTree>
    <p:extLst>
      <p:ext uri="{BB962C8B-B14F-4D97-AF65-F5344CB8AC3E}">
        <p14:creationId xmlns:p14="http://schemas.microsoft.com/office/powerpoint/2010/main" val="11463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5E34-3E4D-488A-AABA-605A052AD43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98402" name="Text Box 66"/>
          <p:cNvSpPr txBox="1">
            <a:spLocks noChangeArrowheads="1"/>
          </p:cNvSpPr>
          <p:nvPr/>
        </p:nvSpPr>
        <p:spPr bwMode="auto">
          <a:xfrm>
            <a:off x="762000" y="4892675"/>
            <a:ext cx="73914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/>
              <a:t>To do so, they need to share a common random string</a:t>
            </a:r>
          </a:p>
          <a:p>
            <a:pPr algn="l"/>
            <a:r>
              <a:rPr lang="en-US" altLang="da-DK"/>
              <a:t>of number----key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/>
              <a:t>Key Distribution Problem</a:t>
            </a:r>
          </a:p>
        </p:txBody>
      </p:sp>
      <p:grpSp>
        <p:nvGrpSpPr>
          <p:cNvPr id="398339" name="Group 3"/>
          <p:cNvGrpSpPr>
            <a:grpSpLocks/>
          </p:cNvGrpSpPr>
          <p:nvPr/>
        </p:nvGrpSpPr>
        <p:grpSpPr bwMode="auto">
          <a:xfrm>
            <a:off x="1524000" y="1676400"/>
            <a:ext cx="838200" cy="762000"/>
            <a:chOff x="768" y="1776"/>
            <a:chExt cx="720" cy="720"/>
          </a:xfrm>
        </p:grpSpPr>
        <p:sp>
          <p:nvSpPr>
            <p:cNvPr id="398340" name="Freeform 4"/>
            <p:cNvSpPr>
              <a:spLocks/>
            </p:cNvSpPr>
            <p:nvPr/>
          </p:nvSpPr>
          <p:spPr bwMode="auto">
            <a:xfrm>
              <a:off x="768" y="1776"/>
              <a:ext cx="720" cy="720"/>
            </a:xfrm>
            <a:custGeom>
              <a:avLst/>
              <a:gdLst>
                <a:gd name="T0" fmla="*/ 672 w 1120"/>
                <a:gd name="T1" fmla="*/ 8 h 1080"/>
                <a:gd name="T2" fmla="*/ 528 w 1120"/>
                <a:gd name="T3" fmla="*/ 8 h 1080"/>
                <a:gd name="T4" fmla="*/ 432 w 1120"/>
                <a:gd name="T5" fmla="*/ 56 h 1080"/>
                <a:gd name="T6" fmla="*/ 288 w 1120"/>
                <a:gd name="T7" fmla="*/ 200 h 1080"/>
                <a:gd name="T8" fmla="*/ 144 w 1120"/>
                <a:gd name="T9" fmla="*/ 632 h 1080"/>
                <a:gd name="T10" fmla="*/ 0 w 1120"/>
                <a:gd name="T11" fmla="*/ 920 h 1080"/>
                <a:gd name="T12" fmla="*/ 144 w 1120"/>
                <a:gd name="T13" fmla="*/ 1064 h 1080"/>
                <a:gd name="T14" fmla="*/ 288 w 1120"/>
                <a:gd name="T15" fmla="*/ 1016 h 1080"/>
                <a:gd name="T16" fmla="*/ 384 w 1120"/>
                <a:gd name="T17" fmla="*/ 728 h 1080"/>
                <a:gd name="T18" fmla="*/ 480 w 1120"/>
                <a:gd name="T19" fmla="*/ 344 h 1080"/>
                <a:gd name="T20" fmla="*/ 528 w 1120"/>
                <a:gd name="T21" fmla="*/ 296 h 1080"/>
                <a:gd name="T22" fmla="*/ 672 w 1120"/>
                <a:gd name="T23" fmla="*/ 344 h 1080"/>
                <a:gd name="T24" fmla="*/ 960 w 1120"/>
                <a:gd name="T25" fmla="*/ 344 h 1080"/>
                <a:gd name="T26" fmla="*/ 1104 w 1120"/>
                <a:gd name="T27" fmla="*/ 248 h 1080"/>
                <a:gd name="T28" fmla="*/ 1056 w 1120"/>
                <a:gd name="T29" fmla="*/ 152 h 1080"/>
                <a:gd name="T30" fmla="*/ 864 w 1120"/>
                <a:gd name="T31" fmla="*/ 56 h 1080"/>
                <a:gd name="T32" fmla="*/ 672 w 1120"/>
                <a:gd name="T33" fmla="*/ 8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0" h="1080">
                  <a:moveTo>
                    <a:pt x="672" y="8"/>
                  </a:moveTo>
                  <a:cubicBezTo>
                    <a:pt x="616" y="0"/>
                    <a:pt x="568" y="0"/>
                    <a:pt x="528" y="8"/>
                  </a:cubicBezTo>
                  <a:cubicBezTo>
                    <a:pt x="488" y="16"/>
                    <a:pt x="472" y="24"/>
                    <a:pt x="432" y="56"/>
                  </a:cubicBezTo>
                  <a:cubicBezTo>
                    <a:pt x="392" y="88"/>
                    <a:pt x="336" y="104"/>
                    <a:pt x="288" y="200"/>
                  </a:cubicBezTo>
                  <a:cubicBezTo>
                    <a:pt x="240" y="296"/>
                    <a:pt x="192" y="512"/>
                    <a:pt x="144" y="632"/>
                  </a:cubicBezTo>
                  <a:cubicBezTo>
                    <a:pt x="96" y="752"/>
                    <a:pt x="0" y="848"/>
                    <a:pt x="0" y="920"/>
                  </a:cubicBezTo>
                  <a:cubicBezTo>
                    <a:pt x="0" y="992"/>
                    <a:pt x="96" y="1048"/>
                    <a:pt x="144" y="1064"/>
                  </a:cubicBezTo>
                  <a:cubicBezTo>
                    <a:pt x="192" y="1080"/>
                    <a:pt x="248" y="1072"/>
                    <a:pt x="288" y="1016"/>
                  </a:cubicBezTo>
                  <a:cubicBezTo>
                    <a:pt x="328" y="960"/>
                    <a:pt x="352" y="840"/>
                    <a:pt x="384" y="728"/>
                  </a:cubicBezTo>
                  <a:cubicBezTo>
                    <a:pt x="416" y="616"/>
                    <a:pt x="456" y="416"/>
                    <a:pt x="480" y="344"/>
                  </a:cubicBezTo>
                  <a:cubicBezTo>
                    <a:pt x="504" y="272"/>
                    <a:pt x="496" y="296"/>
                    <a:pt x="528" y="296"/>
                  </a:cubicBezTo>
                  <a:cubicBezTo>
                    <a:pt x="560" y="296"/>
                    <a:pt x="600" y="336"/>
                    <a:pt x="672" y="344"/>
                  </a:cubicBezTo>
                  <a:cubicBezTo>
                    <a:pt x="744" y="352"/>
                    <a:pt x="888" y="360"/>
                    <a:pt x="960" y="344"/>
                  </a:cubicBezTo>
                  <a:cubicBezTo>
                    <a:pt x="1032" y="328"/>
                    <a:pt x="1088" y="280"/>
                    <a:pt x="1104" y="248"/>
                  </a:cubicBezTo>
                  <a:cubicBezTo>
                    <a:pt x="1120" y="216"/>
                    <a:pt x="1096" y="184"/>
                    <a:pt x="1056" y="152"/>
                  </a:cubicBezTo>
                  <a:cubicBezTo>
                    <a:pt x="1016" y="120"/>
                    <a:pt x="928" y="80"/>
                    <a:pt x="864" y="56"/>
                  </a:cubicBezTo>
                  <a:cubicBezTo>
                    <a:pt x="800" y="32"/>
                    <a:pt x="728" y="16"/>
                    <a:pt x="672" y="8"/>
                  </a:cubicBezTo>
                  <a:close/>
                </a:path>
              </a:pathLst>
            </a:custGeom>
            <a:solidFill>
              <a:srgbClr val="00FF00"/>
            </a:solidFill>
            <a:ln w="539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1" name="Freeform 5"/>
            <p:cNvSpPr>
              <a:spLocks/>
            </p:cNvSpPr>
            <p:nvPr/>
          </p:nvSpPr>
          <p:spPr bwMode="auto">
            <a:xfrm>
              <a:off x="1014" y="2006"/>
              <a:ext cx="434" cy="484"/>
            </a:xfrm>
            <a:custGeom>
              <a:avLst/>
              <a:gdLst>
                <a:gd name="T0" fmla="*/ 0 w 672"/>
                <a:gd name="T1" fmla="*/ 432 h 728"/>
                <a:gd name="T2" fmla="*/ 48 w 672"/>
                <a:gd name="T3" fmla="*/ 576 h 728"/>
                <a:gd name="T4" fmla="*/ 192 w 672"/>
                <a:gd name="T5" fmla="*/ 672 h 728"/>
                <a:gd name="T6" fmla="*/ 384 w 672"/>
                <a:gd name="T7" fmla="*/ 720 h 728"/>
                <a:gd name="T8" fmla="*/ 624 w 672"/>
                <a:gd name="T9" fmla="*/ 624 h 728"/>
                <a:gd name="T10" fmla="*/ 672 w 672"/>
                <a:gd name="T11" fmla="*/ 384 h 728"/>
                <a:gd name="T12" fmla="*/ 624 w 672"/>
                <a:gd name="T1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28">
                  <a:moveTo>
                    <a:pt x="0" y="432"/>
                  </a:moveTo>
                  <a:cubicBezTo>
                    <a:pt x="8" y="484"/>
                    <a:pt x="16" y="536"/>
                    <a:pt x="48" y="576"/>
                  </a:cubicBezTo>
                  <a:cubicBezTo>
                    <a:pt x="80" y="616"/>
                    <a:pt x="136" y="648"/>
                    <a:pt x="192" y="672"/>
                  </a:cubicBezTo>
                  <a:cubicBezTo>
                    <a:pt x="248" y="696"/>
                    <a:pt x="312" y="728"/>
                    <a:pt x="384" y="720"/>
                  </a:cubicBezTo>
                  <a:cubicBezTo>
                    <a:pt x="456" y="712"/>
                    <a:pt x="576" y="680"/>
                    <a:pt x="624" y="624"/>
                  </a:cubicBezTo>
                  <a:cubicBezTo>
                    <a:pt x="672" y="568"/>
                    <a:pt x="672" y="488"/>
                    <a:pt x="672" y="384"/>
                  </a:cubicBezTo>
                  <a:cubicBezTo>
                    <a:pt x="672" y="280"/>
                    <a:pt x="648" y="140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2" name="Freeform 6"/>
            <p:cNvSpPr>
              <a:spLocks/>
            </p:cNvSpPr>
            <p:nvPr/>
          </p:nvSpPr>
          <p:spPr bwMode="auto">
            <a:xfrm>
              <a:off x="1138" y="2101"/>
              <a:ext cx="93" cy="32"/>
            </a:xfrm>
            <a:custGeom>
              <a:avLst/>
              <a:gdLst>
                <a:gd name="T0" fmla="*/ 0 w 144"/>
                <a:gd name="T1" fmla="*/ 0 h 56"/>
                <a:gd name="T2" fmla="*/ 48 w 144"/>
                <a:gd name="T3" fmla="*/ 48 h 56"/>
                <a:gd name="T4" fmla="*/ 144 w 14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56">
                  <a:moveTo>
                    <a:pt x="0" y="0"/>
                  </a:moveTo>
                  <a:cubicBezTo>
                    <a:pt x="12" y="20"/>
                    <a:pt x="24" y="40"/>
                    <a:pt x="48" y="48"/>
                  </a:cubicBezTo>
                  <a:cubicBezTo>
                    <a:pt x="72" y="56"/>
                    <a:pt x="128" y="48"/>
                    <a:pt x="144" y="4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3" name="Freeform 7"/>
            <p:cNvSpPr>
              <a:spLocks/>
            </p:cNvSpPr>
            <p:nvPr/>
          </p:nvSpPr>
          <p:spPr bwMode="auto">
            <a:xfrm>
              <a:off x="1293" y="2101"/>
              <a:ext cx="92" cy="38"/>
            </a:xfrm>
            <a:custGeom>
              <a:avLst/>
              <a:gdLst>
                <a:gd name="T0" fmla="*/ 0 w 144"/>
                <a:gd name="T1" fmla="*/ 48 h 56"/>
                <a:gd name="T2" fmla="*/ 96 w 144"/>
                <a:gd name="T3" fmla="*/ 48 h 56"/>
                <a:gd name="T4" fmla="*/ 144 w 144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4" name="Freeform 8"/>
            <p:cNvSpPr>
              <a:spLocks/>
            </p:cNvSpPr>
            <p:nvPr/>
          </p:nvSpPr>
          <p:spPr bwMode="auto">
            <a:xfrm>
              <a:off x="1262" y="2197"/>
              <a:ext cx="97" cy="112"/>
            </a:xfrm>
            <a:custGeom>
              <a:avLst/>
              <a:gdLst>
                <a:gd name="T0" fmla="*/ 48 w 152"/>
                <a:gd name="T1" fmla="*/ 0 h 168"/>
                <a:gd name="T2" fmla="*/ 144 w 152"/>
                <a:gd name="T3" fmla="*/ 144 h 168"/>
                <a:gd name="T4" fmla="*/ 0 w 152"/>
                <a:gd name="T5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68">
                  <a:moveTo>
                    <a:pt x="48" y="0"/>
                  </a:moveTo>
                  <a:cubicBezTo>
                    <a:pt x="100" y="60"/>
                    <a:pt x="152" y="120"/>
                    <a:pt x="144" y="144"/>
                  </a:cubicBezTo>
                  <a:cubicBezTo>
                    <a:pt x="136" y="168"/>
                    <a:pt x="68" y="156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5" name="Freeform 9"/>
            <p:cNvSpPr>
              <a:spLocks/>
            </p:cNvSpPr>
            <p:nvPr/>
          </p:nvSpPr>
          <p:spPr bwMode="auto">
            <a:xfrm>
              <a:off x="1169" y="2325"/>
              <a:ext cx="216" cy="64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98346" name="Group 10"/>
          <p:cNvGrpSpPr>
            <a:grpSpLocks/>
          </p:cNvGrpSpPr>
          <p:nvPr/>
        </p:nvGrpSpPr>
        <p:grpSpPr bwMode="auto">
          <a:xfrm>
            <a:off x="6096000" y="1600200"/>
            <a:ext cx="762000" cy="914400"/>
            <a:chOff x="4128" y="1680"/>
            <a:chExt cx="624" cy="864"/>
          </a:xfrm>
        </p:grpSpPr>
        <p:sp>
          <p:nvSpPr>
            <p:cNvPr id="398347" name="Freeform 11"/>
            <p:cNvSpPr>
              <a:spLocks/>
            </p:cNvSpPr>
            <p:nvPr/>
          </p:nvSpPr>
          <p:spPr bwMode="auto">
            <a:xfrm>
              <a:off x="4199" y="1994"/>
              <a:ext cx="454" cy="550"/>
            </a:xfrm>
            <a:custGeom>
              <a:avLst/>
              <a:gdLst>
                <a:gd name="T0" fmla="*/ 0 w 1024"/>
                <a:gd name="T1" fmla="*/ 0 h 1080"/>
                <a:gd name="T2" fmla="*/ 48 w 1024"/>
                <a:gd name="T3" fmla="*/ 384 h 1080"/>
                <a:gd name="T4" fmla="*/ 144 w 1024"/>
                <a:gd name="T5" fmla="*/ 816 h 1080"/>
                <a:gd name="T6" fmla="*/ 624 w 1024"/>
                <a:gd name="T7" fmla="*/ 1056 h 1080"/>
                <a:gd name="T8" fmla="*/ 960 w 1024"/>
                <a:gd name="T9" fmla="*/ 672 h 1080"/>
                <a:gd name="T10" fmla="*/ 1008 w 1024"/>
                <a:gd name="T1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80">
                  <a:moveTo>
                    <a:pt x="0" y="0"/>
                  </a:moveTo>
                  <a:cubicBezTo>
                    <a:pt x="12" y="124"/>
                    <a:pt x="24" y="248"/>
                    <a:pt x="48" y="384"/>
                  </a:cubicBezTo>
                  <a:cubicBezTo>
                    <a:pt x="72" y="520"/>
                    <a:pt x="48" y="704"/>
                    <a:pt x="144" y="816"/>
                  </a:cubicBezTo>
                  <a:cubicBezTo>
                    <a:pt x="240" y="928"/>
                    <a:pt x="488" y="1080"/>
                    <a:pt x="624" y="1056"/>
                  </a:cubicBezTo>
                  <a:cubicBezTo>
                    <a:pt x="760" y="1032"/>
                    <a:pt x="896" y="848"/>
                    <a:pt x="960" y="672"/>
                  </a:cubicBezTo>
                  <a:cubicBezTo>
                    <a:pt x="1024" y="496"/>
                    <a:pt x="1016" y="248"/>
                    <a:pt x="1008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8" name="Freeform 12"/>
            <p:cNvSpPr>
              <a:spLocks/>
            </p:cNvSpPr>
            <p:nvPr/>
          </p:nvSpPr>
          <p:spPr bwMode="auto">
            <a:xfrm>
              <a:off x="4284" y="2043"/>
              <a:ext cx="106" cy="0"/>
            </a:xfrm>
            <a:custGeom>
              <a:avLst/>
              <a:gdLst>
                <a:gd name="T0" fmla="*/ 0 w 240"/>
                <a:gd name="T1" fmla="*/ 0 h 1"/>
                <a:gd name="T2" fmla="*/ 48 w 240"/>
                <a:gd name="T3" fmla="*/ 0 h 1"/>
                <a:gd name="T4" fmla="*/ 192 w 240"/>
                <a:gd name="T5" fmla="*/ 0 h 1"/>
                <a:gd name="T6" fmla="*/ 240 w 2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">
                  <a:moveTo>
                    <a:pt x="0" y="0"/>
                  </a:moveTo>
                  <a:cubicBezTo>
                    <a:pt x="8" y="0"/>
                    <a:pt x="16" y="0"/>
                    <a:pt x="48" y="0"/>
                  </a:cubicBezTo>
                  <a:cubicBezTo>
                    <a:pt x="80" y="0"/>
                    <a:pt x="160" y="0"/>
                    <a:pt x="192" y="0"/>
                  </a:cubicBezTo>
                  <a:cubicBezTo>
                    <a:pt x="224" y="0"/>
                    <a:pt x="232" y="0"/>
                    <a:pt x="24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9" name="Freeform 13"/>
            <p:cNvSpPr>
              <a:spLocks/>
            </p:cNvSpPr>
            <p:nvPr/>
          </p:nvSpPr>
          <p:spPr bwMode="auto">
            <a:xfrm>
              <a:off x="4475" y="2043"/>
              <a:ext cx="86" cy="0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cubicBezTo>
                    <a:pt x="0" y="0"/>
                    <a:pt x="96" y="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0" name="Oval 14"/>
            <p:cNvSpPr>
              <a:spLocks noChangeArrowheads="1"/>
            </p:cNvSpPr>
            <p:nvPr/>
          </p:nvSpPr>
          <p:spPr bwMode="auto">
            <a:xfrm>
              <a:off x="4284" y="2092"/>
              <a:ext cx="106" cy="4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51" name="Oval 15"/>
            <p:cNvSpPr>
              <a:spLocks noChangeArrowheads="1"/>
            </p:cNvSpPr>
            <p:nvPr/>
          </p:nvSpPr>
          <p:spPr bwMode="auto">
            <a:xfrm>
              <a:off x="4475" y="2092"/>
              <a:ext cx="107" cy="4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52" name="Freeform 16"/>
            <p:cNvSpPr>
              <a:spLocks/>
            </p:cNvSpPr>
            <p:nvPr/>
          </p:nvSpPr>
          <p:spPr bwMode="auto">
            <a:xfrm>
              <a:off x="4401" y="2165"/>
              <a:ext cx="74" cy="147"/>
            </a:xfrm>
            <a:custGeom>
              <a:avLst/>
              <a:gdLst>
                <a:gd name="T0" fmla="*/ 72 w 168"/>
                <a:gd name="T1" fmla="*/ 0 h 288"/>
                <a:gd name="T2" fmla="*/ 24 w 168"/>
                <a:gd name="T3" fmla="*/ 240 h 288"/>
                <a:gd name="T4" fmla="*/ 24 w 168"/>
                <a:gd name="T5" fmla="*/ 288 h 288"/>
                <a:gd name="T6" fmla="*/ 168 w 168"/>
                <a:gd name="T7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288">
                  <a:moveTo>
                    <a:pt x="72" y="0"/>
                  </a:moveTo>
                  <a:cubicBezTo>
                    <a:pt x="52" y="96"/>
                    <a:pt x="32" y="192"/>
                    <a:pt x="24" y="240"/>
                  </a:cubicBezTo>
                  <a:cubicBezTo>
                    <a:pt x="16" y="288"/>
                    <a:pt x="0" y="288"/>
                    <a:pt x="24" y="288"/>
                  </a:cubicBezTo>
                  <a:cubicBezTo>
                    <a:pt x="48" y="288"/>
                    <a:pt x="144" y="248"/>
                    <a:pt x="168" y="2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3" name="Freeform 17"/>
            <p:cNvSpPr>
              <a:spLocks/>
            </p:cNvSpPr>
            <p:nvPr/>
          </p:nvSpPr>
          <p:spPr bwMode="auto">
            <a:xfrm>
              <a:off x="4348" y="2336"/>
              <a:ext cx="191" cy="86"/>
            </a:xfrm>
            <a:custGeom>
              <a:avLst/>
              <a:gdLst>
                <a:gd name="T0" fmla="*/ 0 w 432"/>
                <a:gd name="T1" fmla="*/ 0 h 168"/>
                <a:gd name="T2" fmla="*/ 144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0"/>
                  </a:moveTo>
                  <a:cubicBezTo>
                    <a:pt x="44" y="60"/>
                    <a:pt x="88" y="120"/>
                    <a:pt x="144" y="144"/>
                  </a:cubicBezTo>
                  <a:cubicBezTo>
                    <a:pt x="200" y="168"/>
                    <a:pt x="288" y="168"/>
                    <a:pt x="336" y="144"/>
                  </a:cubicBezTo>
                  <a:cubicBezTo>
                    <a:pt x="384" y="120"/>
                    <a:pt x="408" y="60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4" name="Freeform 18"/>
            <p:cNvSpPr>
              <a:spLocks/>
            </p:cNvSpPr>
            <p:nvPr/>
          </p:nvSpPr>
          <p:spPr bwMode="auto">
            <a:xfrm>
              <a:off x="4142" y="1680"/>
              <a:ext cx="557" cy="342"/>
            </a:xfrm>
            <a:custGeom>
              <a:avLst/>
              <a:gdLst>
                <a:gd name="T0" fmla="*/ 608 w 1256"/>
                <a:gd name="T1" fmla="*/ 40 h 672"/>
                <a:gd name="T2" fmla="*/ 272 w 1256"/>
                <a:gd name="T3" fmla="*/ 88 h 672"/>
                <a:gd name="T4" fmla="*/ 32 w 1256"/>
                <a:gd name="T5" fmla="*/ 328 h 672"/>
                <a:gd name="T6" fmla="*/ 80 w 1256"/>
                <a:gd name="T7" fmla="*/ 616 h 672"/>
                <a:gd name="T8" fmla="*/ 272 w 1256"/>
                <a:gd name="T9" fmla="*/ 568 h 672"/>
                <a:gd name="T10" fmla="*/ 608 w 1256"/>
                <a:gd name="T11" fmla="*/ 520 h 672"/>
                <a:gd name="T12" fmla="*/ 1136 w 1256"/>
                <a:gd name="T13" fmla="*/ 616 h 672"/>
                <a:gd name="T14" fmla="*/ 1232 w 1256"/>
                <a:gd name="T15" fmla="*/ 616 h 672"/>
                <a:gd name="T16" fmla="*/ 1184 w 1256"/>
                <a:gd name="T17" fmla="*/ 280 h 672"/>
                <a:gd name="T18" fmla="*/ 800 w 1256"/>
                <a:gd name="T19" fmla="*/ 40 h 672"/>
                <a:gd name="T20" fmla="*/ 608 w 1256"/>
                <a:gd name="T21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672">
                  <a:moveTo>
                    <a:pt x="608" y="40"/>
                  </a:moveTo>
                  <a:cubicBezTo>
                    <a:pt x="520" y="48"/>
                    <a:pt x="368" y="40"/>
                    <a:pt x="272" y="88"/>
                  </a:cubicBezTo>
                  <a:cubicBezTo>
                    <a:pt x="176" y="136"/>
                    <a:pt x="64" y="240"/>
                    <a:pt x="32" y="328"/>
                  </a:cubicBezTo>
                  <a:cubicBezTo>
                    <a:pt x="0" y="416"/>
                    <a:pt x="40" y="576"/>
                    <a:pt x="80" y="616"/>
                  </a:cubicBezTo>
                  <a:cubicBezTo>
                    <a:pt x="120" y="656"/>
                    <a:pt x="184" y="584"/>
                    <a:pt x="272" y="568"/>
                  </a:cubicBezTo>
                  <a:cubicBezTo>
                    <a:pt x="360" y="552"/>
                    <a:pt x="464" y="512"/>
                    <a:pt x="608" y="520"/>
                  </a:cubicBezTo>
                  <a:cubicBezTo>
                    <a:pt x="752" y="528"/>
                    <a:pt x="1032" y="600"/>
                    <a:pt x="1136" y="616"/>
                  </a:cubicBezTo>
                  <a:cubicBezTo>
                    <a:pt x="1240" y="632"/>
                    <a:pt x="1224" y="672"/>
                    <a:pt x="1232" y="616"/>
                  </a:cubicBezTo>
                  <a:cubicBezTo>
                    <a:pt x="1240" y="560"/>
                    <a:pt x="1256" y="376"/>
                    <a:pt x="1184" y="280"/>
                  </a:cubicBezTo>
                  <a:cubicBezTo>
                    <a:pt x="1112" y="184"/>
                    <a:pt x="896" y="80"/>
                    <a:pt x="800" y="40"/>
                  </a:cubicBezTo>
                  <a:cubicBezTo>
                    <a:pt x="704" y="0"/>
                    <a:pt x="696" y="32"/>
                    <a:pt x="608" y="40"/>
                  </a:cubicBezTo>
                  <a:close/>
                </a:path>
              </a:pathLst>
            </a:custGeom>
            <a:solidFill>
              <a:srgbClr val="993300"/>
            </a:solidFill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5" name="Freeform 19"/>
            <p:cNvSpPr>
              <a:spLocks/>
            </p:cNvSpPr>
            <p:nvPr/>
          </p:nvSpPr>
          <p:spPr bwMode="auto">
            <a:xfrm>
              <a:off x="4128" y="2063"/>
              <a:ext cx="92" cy="228"/>
            </a:xfrm>
            <a:custGeom>
              <a:avLst/>
              <a:gdLst>
                <a:gd name="T0" fmla="*/ 160 w 208"/>
                <a:gd name="T1" fmla="*/ 8 h 448"/>
                <a:gd name="T2" fmla="*/ 112 w 208"/>
                <a:gd name="T3" fmla="*/ 8 h 448"/>
                <a:gd name="T4" fmla="*/ 16 w 208"/>
                <a:gd name="T5" fmla="*/ 56 h 448"/>
                <a:gd name="T6" fmla="*/ 16 w 208"/>
                <a:gd name="T7" fmla="*/ 248 h 448"/>
                <a:gd name="T8" fmla="*/ 64 w 208"/>
                <a:gd name="T9" fmla="*/ 392 h 448"/>
                <a:gd name="T10" fmla="*/ 112 w 208"/>
                <a:gd name="T11" fmla="*/ 440 h 448"/>
                <a:gd name="T12" fmla="*/ 208 w 208"/>
                <a:gd name="T13" fmla="*/ 34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48">
                  <a:moveTo>
                    <a:pt x="160" y="8"/>
                  </a:moveTo>
                  <a:cubicBezTo>
                    <a:pt x="148" y="4"/>
                    <a:pt x="136" y="0"/>
                    <a:pt x="112" y="8"/>
                  </a:cubicBezTo>
                  <a:cubicBezTo>
                    <a:pt x="88" y="16"/>
                    <a:pt x="32" y="16"/>
                    <a:pt x="16" y="56"/>
                  </a:cubicBezTo>
                  <a:cubicBezTo>
                    <a:pt x="0" y="96"/>
                    <a:pt x="8" y="192"/>
                    <a:pt x="16" y="248"/>
                  </a:cubicBezTo>
                  <a:cubicBezTo>
                    <a:pt x="24" y="304"/>
                    <a:pt x="48" y="360"/>
                    <a:pt x="64" y="392"/>
                  </a:cubicBezTo>
                  <a:cubicBezTo>
                    <a:pt x="80" y="424"/>
                    <a:pt x="88" y="448"/>
                    <a:pt x="112" y="440"/>
                  </a:cubicBezTo>
                  <a:cubicBezTo>
                    <a:pt x="136" y="432"/>
                    <a:pt x="192" y="360"/>
                    <a:pt x="208" y="34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6" name="Freeform 20"/>
            <p:cNvSpPr>
              <a:spLocks/>
            </p:cNvSpPr>
            <p:nvPr/>
          </p:nvSpPr>
          <p:spPr bwMode="auto">
            <a:xfrm>
              <a:off x="4646" y="2030"/>
              <a:ext cx="106" cy="261"/>
            </a:xfrm>
            <a:custGeom>
              <a:avLst/>
              <a:gdLst>
                <a:gd name="T0" fmla="*/ 0 w 240"/>
                <a:gd name="T1" fmla="*/ 72 h 512"/>
                <a:gd name="T2" fmla="*/ 144 w 240"/>
                <a:gd name="T3" fmla="*/ 24 h 512"/>
                <a:gd name="T4" fmla="*/ 240 w 240"/>
                <a:gd name="T5" fmla="*/ 216 h 512"/>
                <a:gd name="T6" fmla="*/ 144 w 240"/>
                <a:gd name="T7" fmla="*/ 456 h 512"/>
                <a:gd name="T8" fmla="*/ 96 w 240"/>
                <a:gd name="T9" fmla="*/ 504 h 512"/>
                <a:gd name="T10" fmla="*/ 0 w 240"/>
                <a:gd name="T11" fmla="*/ 4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512">
                  <a:moveTo>
                    <a:pt x="0" y="72"/>
                  </a:moveTo>
                  <a:cubicBezTo>
                    <a:pt x="52" y="36"/>
                    <a:pt x="104" y="0"/>
                    <a:pt x="144" y="24"/>
                  </a:cubicBezTo>
                  <a:cubicBezTo>
                    <a:pt x="184" y="48"/>
                    <a:pt x="240" y="144"/>
                    <a:pt x="240" y="216"/>
                  </a:cubicBezTo>
                  <a:cubicBezTo>
                    <a:pt x="240" y="288"/>
                    <a:pt x="168" y="408"/>
                    <a:pt x="144" y="456"/>
                  </a:cubicBezTo>
                  <a:cubicBezTo>
                    <a:pt x="120" y="504"/>
                    <a:pt x="120" y="512"/>
                    <a:pt x="96" y="504"/>
                  </a:cubicBezTo>
                  <a:cubicBezTo>
                    <a:pt x="72" y="496"/>
                    <a:pt x="36" y="452"/>
                    <a:pt x="0" y="40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1676400" y="2514601"/>
            <a:ext cx="636687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/>
              <a:t>Alice</a:t>
            </a:r>
          </a:p>
        </p:txBody>
      </p:sp>
      <p:sp>
        <p:nvSpPr>
          <p:cNvPr id="398358" name="Text Box 22"/>
          <p:cNvSpPr txBox="1">
            <a:spLocks noChangeArrowheads="1"/>
          </p:cNvSpPr>
          <p:nvPr/>
        </p:nvSpPr>
        <p:spPr bwMode="auto">
          <a:xfrm>
            <a:off x="6096001" y="2514601"/>
            <a:ext cx="553330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/>
              <a:t>Bob</a:t>
            </a:r>
          </a:p>
        </p:txBody>
      </p:sp>
      <p:sp>
        <p:nvSpPr>
          <p:cNvPr id="398359" name="AutoShape 23"/>
          <p:cNvSpPr>
            <a:spLocks noChangeArrowheads="1"/>
          </p:cNvSpPr>
          <p:nvPr/>
        </p:nvSpPr>
        <p:spPr bwMode="auto">
          <a:xfrm rot="-5400000">
            <a:off x="3048000" y="2209800"/>
            <a:ext cx="3048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/>
          </a:p>
        </p:txBody>
      </p:sp>
      <p:sp>
        <p:nvSpPr>
          <p:cNvPr id="398360" name="AutoShape 24"/>
          <p:cNvSpPr>
            <a:spLocks noChangeArrowheads="1"/>
          </p:cNvSpPr>
          <p:nvPr/>
        </p:nvSpPr>
        <p:spPr bwMode="auto">
          <a:xfrm rot="5400000" flipH="1">
            <a:off x="5410200" y="2209800"/>
            <a:ext cx="3048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/>
          </a:p>
        </p:txBody>
      </p:sp>
      <p:sp>
        <p:nvSpPr>
          <p:cNvPr id="398361" name="Line 25"/>
          <p:cNvSpPr>
            <a:spLocks noChangeShapeType="1"/>
          </p:cNvSpPr>
          <p:nvPr/>
        </p:nvSpPr>
        <p:spPr bwMode="auto">
          <a:xfrm>
            <a:off x="3352800" y="2362200"/>
            <a:ext cx="2057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2" name="Line 26"/>
          <p:cNvSpPr>
            <a:spLocks noChangeShapeType="1"/>
          </p:cNvSpPr>
          <p:nvPr/>
        </p:nvSpPr>
        <p:spPr bwMode="auto">
          <a:xfrm flipV="1">
            <a:off x="2438400" y="2133600"/>
            <a:ext cx="3048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3" name="Line 27"/>
          <p:cNvSpPr>
            <a:spLocks noChangeShapeType="1"/>
          </p:cNvSpPr>
          <p:nvPr/>
        </p:nvSpPr>
        <p:spPr bwMode="auto">
          <a:xfrm flipV="1">
            <a:off x="2514601" y="2357438"/>
            <a:ext cx="309563" cy="8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4" name="Line 28"/>
          <p:cNvSpPr>
            <a:spLocks noChangeShapeType="1"/>
          </p:cNvSpPr>
          <p:nvPr/>
        </p:nvSpPr>
        <p:spPr bwMode="auto">
          <a:xfrm>
            <a:off x="2439988" y="2513014"/>
            <a:ext cx="384176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5" name="Freeform 29"/>
          <p:cNvSpPr>
            <a:spLocks/>
          </p:cNvSpPr>
          <p:nvPr/>
        </p:nvSpPr>
        <p:spPr bwMode="auto">
          <a:xfrm flipV="1">
            <a:off x="3505200" y="2057400"/>
            <a:ext cx="533400" cy="304800"/>
          </a:xfrm>
          <a:custGeom>
            <a:avLst/>
            <a:gdLst>
              <a:gd name="T0" fmla="*/ 0 w 384"/>
              <a:gd name="T1" fmla="*/ 0 h 288"/>
              <a:gd name="T2" fmla="*/ 288 w 384"/>
              <a:gd name="T3" fmla="*/ 96 h 288"/>
              <a:gd name="T4" fmla="*/ 384 w 38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0" y="0"/>
                </a:moveTo>
                <a:cubicBezTo>
                  <a:pt x="112" y="24"/>
                  <a:pt x="224" y="48"/>
                  <a:pt x="288" y="96"/>
                </a:cubicBezTo>
                <a:cubicBezTo>
                  <a:pt x="352" y="144"/>
                  <a:pt x="368" y="256"/>
                  <a:pt x="384" y="288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8366" name="Group 30"/>
          <p:cNvGrpSpPr>
            <a:grpSpLocks/>
          </p:cNvGrpSpPr>
          <p:nvPr/>
        </p:nvGrpSpPr>
        <p:grpSpPr bwMode="auto">
          <a:xfrm>
            <a:off x="3733800" y="1447800"/>
            <a:ext cx="1600200" cy="762000"/>
            <a:chOff x="2256" y="1776"/>
            <a:chExt cx="1200" cy="624"/>
          </a:xfrm>
        </p:grpSpPr>
        <p:sp>
          <p:nvSpPr>
            <p:cNvPr id="398367" name="AutoShape 31"/>
            <p:cNvSpPr>
              <a:spLocks noChangeArrowheads="1"/>
            </p:cNvSpPr>
            <p:nvPr/>
          </p:nvSpPr>
          <p:spPr bwMode="auto">
            <a:xfrm>
              <a:off x="2256" y="1776"/>
              <a:ext cx="1200" cy="624"/>
            </a:xfrm>
            <a:prstGeom prst="cloudCallout">
              <a:avLst>
                <a:gd name="adj1" fmla="val -40417"/>
                <a:gd name="adj2" fmla="val 37981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 altLang="da-DK"/>
            </a:p>
          </p:txBody>
        </p:sp>
        <p:sp>
          <p:nvSpPr>
            <p:cNvPr id="398368" name="Text Box 32"/>
            <p:cNvSpPr txBox="1">
              <a:spLocks noChangeArrowheads="1"/>
            </p:cNvSpPr>
            <p:nvPr/>
          </p:nvSpPr>
          <p:spPr bwMode="auto">
            <a:xfrm>
              <a:off x="2592" y="1920"/>
              <a:ext cx="515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 sz="2800">
                  <a:solidFill>
                    <a:schemeClr val="tx2"/>
                  </a:solidFill>
                </a:rPr>
                <a:t>Eve</a:t>
              </a:r>
            </a:p>
          </p:txBody>
        </p:sp>
      </p:grp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62000" y="3810001"/>
            <a:ext cx="67437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/>
              <a:t>Alice and Bob would like to communicate in absolute</a:t>
            </a:r>
          </a:p>
          <a:p>
            <a:pPr algn="l"/>
            <a:r>
              <a:rPr lang="en-US" altLang="da-DK"/>
              <a:t>security in the presence of an eavesdropper, Eve.</a:t>
            </a:r>
          </a:p>
        </p:txBody>
      </p:sp>
      <p:grpSp>
        <p:nvGrpSpPr>
          <p:cNvPr id="398396" name="Group 60"/>
          <p:cNvGrpSpPr>
            <a:grpSpLocks/>
          </p:cNvGrpSpPr>
          <p:nvPr/>
        </p:nvGrpSpPr>
        <p:grpSpPr bwMode="auto">
          <a:xfrm>
            <a:off x="3124200" y="5410200"/>
            <a:ext cx="1295400" cy="228600"/>
            <a:chOff x="1584" y="3216"/>
            <a:chExt cx="1008" cy="240"/>
          </a:xfrm>
        </p:grpSpPr>
        <p:sp>
          <p:nvSpPr>
            <p:cNvPr id="398397" name="Oval 61"/>
            <p:cNvSpPr>
              <a:spLocks noChangeArrowheads="1"/>
            </p:cNvSpPr>
            <p:nvPr/>
          </p:nvSpPr>
          <p:spPr bwMode="auto">
            <a:xfrm>
              <a:off x="1584" y="3216"/>
              <a:ext cx="288" cy="240"/>
            </a:xfrm>
            <a:prstGeom prst="ellipse">
              <a:avLst/>
            </a:prstGeom>
            <a:noFill/>
            <a:ln w="92075">
              <a:solidFill>
                <a:srgbClr val="008000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98" name="Line 62"/>
            <p:cNvSpPr>
              <a:spLocks noChangeShapeType="1"/>
            </p:cNvSpPr>
            <p:nvPr/>
          </p:nvSpPr>
          <p:spPr bwMode="auto">
            <a:xfrm>
              <a:off x="1824" y="3312"/>
              <a:ext cx="768" cy="0"/>
            </a:xfrm>
            <a:prstGeom prst="line">
              <a:avLst/>
            </a:prstGeom>
            <a:noFill/>
            <a:ln w="92075">
              <a:solidFill>
                <a:srgbClr val="008000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99" name="Rectangle 63"/>
            <p:cNvSpPr>
              <a:spLocks noChangeArrowheads="1"/>
            </p:cNvSpPr>
            <p:nvPr/>
          </p:nvSpPr>
          <p:spPr bwMode="auto">
            <a:xfrm>
              <a:off x="2064" y="3312"/>
              <a:ext cx="48" cy="14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400" name="Rectangle 64"/>
            <p:cNvSpPr>
              <a:spLocks noChangeArrowheads="1"/>
            </p:cNvSpPr>
            <p:nvPr/>
          </p:nvSpPr>
          <p:spPr bwMode="auto">
            <a:xfrm>
              <a:off x="2400" y="3312"/>
              <a:ext cx="48" cy="14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6264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9A00E028-BB1D-45E0-9FF9-8A907789FCE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477000" cy="428689"/>
          </a:xfrm>
        </p:spPr>
        <p:txBody>
          <a:bodyPr>
            <a:normAutofit fontScale="90000"/>
          </a:bodyPr>
          <a:lstStyle/>
          <a:p>
            <a:r>
              <a:rPr lang="en-US" altLang="zh-TW" sz="2800">
                <a:latin typeface="Arial" charset="0"/>
                <a:ea typeface="新細明體" pitchFamily="18" charset="-120"/>
              </a:rPr>
              <a:t>Bennett and Brassard’s scheme (BB84)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362200"/>
            <a:ext cx="8229600" cy="2286000"/>
          </a:xfrm>
          <a:prstGeom prst="rect">
            <a:avLst/>
          </a:prstGeom>
        </p:spPr>
        <p:txBody>
          <a:bodyPr lIns="91427" tIns="45713" rIns="91427" bIns="45713">
            <a:normAutofit fontScale="70000" lnSpcReduction="20000"/>
          </a:bodyPr>
          <a:lstStyle/>
          <a:p>
            <a:pPr marL="457136" indent="-457136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ASSSUMPTIONS: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Source: Emits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</a:t>
            </a:r>
            <a:r>
              <a:rPr lang="en-US" altLang="zh-TW">
                <a:latin typeface="Arial" charset="0"/>
                <a:ea typeface="新細明體" pitchFamily="18" charset="-120"/>
              </a:rPr>
              <a:t> single photons. (No multi-photons)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Channel: noisy but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lossless</a:t>
            </a:r>
            <a:r>
              <a:rPr lang="en-US" altLang="zh-TW">
                <a:latin typeface="Arial" charset="0"/>
                <a:ea typeface="新細明體" pitchFamily="18" charset="-120"/>
              </a:rPr>
              <a:t>. (No absorption in channel)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Detectors: a)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 </a:t>
            </a:r>
            <a:r>
              <a:rPr lang="en-US" altLang="zh-TW">
                <a:latin typeface="Arial" charset="0"/>
                <a:ea typeface="新細明體" pitchFamily="18" charset="-120"/>
              </a:rPr>
              <a:t>detection efficiency. (100 %)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Basis Alignment: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</a:t>
            </a:r>
            <a:r>
              <a:rPr lang="en-US" altLang="zh-TW">
                <a:latin typeface="Arial" charset="0"/>
                <a:ea typeface="新細明體" pitchFamily="18" charset="-120"/>
              </a:rPr>
              <a:t>. (Angle between X and Z basis 					is exactly 45 degrees.)</a:t>
            </a:r>
          </a:p>
        </p:txBody>
      </p:sp>
      <p:grpSp>
        <p:nvGrpSpPr>
          <p:cNvPr id="379925" name="Group 21"/>
          <p:cNvGrpSpPr>
            <a:grpSpLocks/>
          </p:cNvGrpSpPr>
          <p:nvPr/>
        </p:nvGrpSpPr>
        <p:grpSpPr bwMode="auto">
          <a:xfrm>
            <a:off x="609600" y="1371600"/>
            <a:ext cx="7450138" cy="952499"/>
            <a:chOff x="384" y="864"/>
            <a:chExt cx="4693" cy="600"/>
          </a:xfrm>
        </p:grpSpPr>
        <p:grpSp>
          <p:nvGrpSpPr>
            <p:cNvPr id="379909" name="Group 5"/>
            <p:cNvGrpSpPr>
              <a:grpSpLocks/>
            </p:cNvGrpSpPr>
            <p:nvPr/>
          </p:nvGrpSpPr>
          <p:grpSpPr bwMode="auto">
            <a:xfrm>
              <a:off x="4272" y="912"/>
              <a:ext cx="273" cy="289"/>
              <a:chOff x="3904" y="1491"/>
              <a:chExt cx="272" cy="286"/>
            </a:xfrm>
          </p:grpSpPr>
          <p:sp>
            <p:nvSpPr>
              <p:cNvPr id="379910" name="Line 6"/>
              <p:cNvSpPr>
                <a:spLocks noChangeShapeType="1"/>
              </p:cNvSpPr>
              <p:nvPr/>
            </p:nvSpPr>
            <p:spPr bwMode="auto">
              <a:xfrm flipV="1">
                <a:off x="3904" y="1491"/>
                <a:ext cx="272" cy="286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1" name="Line 7"/>
              <p:cNvSpPr>
                <a:spLocks noChangeShapeType="1"/>
              </p:cNvSpPr>
              <p:nvPr/>
            </p:nvSpPr>
            <p:spPr bwMode="auto">
              <a:xfrm>
                <a:off x="3904" y="1491"/>
                <a:ext cx="272" cy="286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sp>
          <p:nvSpPr>
            <p:cNvPr id="379912" name="Text Box 8"/>
            <p:cNvSpPr txBox="1">
              <a:spLocks noChangeArrowheads="1"/>
            </p:cNvSpPr>
            <p:nvPr/>
          </p:nvSpPr>
          <p:spPr bwMode="auto">
            <a:xfrm>
              <a:off x="528" y="1200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Alice </a:t>
              </a:r>
            </a:p>
          </p:txBody>
        </p:sp>
        <p:sp>
          <p:nvSpPr>
            <p:cNvPr id="379913" name="Text Box 9"/>
            <p:cNvSpPr txBox="1">
              <a:spLocks noChangeArrowheads="1"/>
            </p:cNvSpPr>
            <p:nvPr/>
          </p:nvSpPr>
          <p:spPr bwMode="auto">
            <a:xfrm>
              <a:off x="4464" y="1231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Bob</a:t>
              </a:r>
            </a:p>
          </p:txBody>
        </p:sp>
        <p:sp>
          <p:nvSpPr>
            <p:cNvPr id="379914" name="Line 10"/>
            <p:cNvSpPr>
              <a:spLocks noChangeShapeType="1"/>
            </p:cNvSpPr>
            <p:nvPr/>
          </p:nvSpPr>
          <p:spPr bwMode="auto">
            <a:xfrm>
              <a:off x="4713" y="1060"/>
              <a:ext cx="364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79915" name="Line 11"/>
            <p:cNvSpPr>
              <a:spLocks noChangeShapeType="1"/>
            </p:cNvSpPr>
            <p:nvPr/>
          </p:nvSpPr>
          <p:spPr bwMode="auto">
            <a:xfrm>
              <a:off x="4896" y="864"/>
              <a:ext cx="0" cy="3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379916" name="Group 12"/>
            <p:cNvGrpSpPr>
              <a:grpSpLocks/>
            </p:cNvGrpSpPr>
            <p:nvPr/>
          </p:nvGrpSpPr>
          <p:grpSpPr bwMode="auto">
            <a:xfrm>
              <a:off x="384" y="864"/>
              <a:ext cx="1304" cy="340"/>
              <a:chOff x="3504" y="864"/>
              <a:chExt cx="1297" cy="337"/>
            </a:xfrm>
          </p:grpSpPr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 flipV="1">
                <a:off x="3504" y="864"/>
                <a:ext cx="0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 rot="5400000" flipV="1">
                <a:off x="3816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9" name="Line 15"/>
              <p:cNvSpPr>
                <a:spLocks noChangeShapeType="1"/>
              </p:cNvSpPr>
              <p:nvPr/>
            </p:nvSpPr>
            <p:spPr bwMode="auto">
              <a:xfrm rot="2772515" flipV="1">
                <a:off x="4248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20" name="Line 16"/>
              <p:cNvSpPr>
                <a:spLocks noChangeShapeType="1"/>
              </p:cNvSpPr>
              <p:nvPr/>
            </p:nvSpPr>
            <p:spPr bwMode="auto">
              <a:xfrm rot="7731078" flipV="1">
                <a:off x="4632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sp>
          <p:nvSpPr>
            <p:cNvPr id="379921" name="AutoShape 17"/>
            <p:cNvSpPr>
              <a:spLocks noChangeArrowheads="1"/>
            </p:cNvSpPr>
            <p:nvPr/>
          </p:nvSpPr>
          <p:spPr bwMode="auto">
            <a:xfrm rot="-5400000">
              <a:off x="2885" y="-149"/>
              <a:ext cx="49" cy="2363"/>
            </a:xfrm>
            <a:prstGeom prst="can">
              <a:avLst>
                <a:gd name="adj" fmla="val 183074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1447800" y="6019801"/>
            <a:ext cx="5562600" cy="47626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Conclusion: QKD is secure in theory.</a:t>
            </a:r>
            <a:endParaRPr lang="en-US" altLang="da-DK" sz="280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1295401" y="4800600"/>
            <a:ext cx="5565023" cy="8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Assumptions lead to security proofs:</a:t>
            </a:r>
          </a:p>
          <a:p>
            <a:r>
              <a:rPr lang="en-US" altLang="zh-TW" sz="1700">
                <a:ea typeface="新細明體" pitchFamily="18" charset="-120"/>
              </a:rPr>
              <a:t>Mayers (BB84), Lo and Chau (quantum-computing protocol), </a:t>
            </a:r>
          </a:p>
          <a:p>
            <a:r>
              <a:rPr lang="en-US" altLang="zh-TW" sz="1700">
                <a:ea typeface="新細明體" pitchFamily="18" charset="-120"/>
              </a:rPr>
              <a:t>Biham et al. (BB84), Ben-Or (BB84), Shor-Preskill (BB84), …</a:t>
            </a: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263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3" grpId="0" animBg="1"/>
      <p:bldP spid="379924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628</Words>
  <Application>Microsoft Office PowerPoint</Application>
  <PresentationFormat>Skærmshow (4:3)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Equation</vt:lpstr>
      <vt:lpstr>Exam and QKD  – 19th Nov 2020</vt:lpstr>
      <vt:lpstr>Agenda</vt:lpstr>
      <vt:lpstr>Multiple Choice links</vt:lpstr>
      <vt:lpstr>1. Motivation and Introduction</vt:lpstr>
      <vt:lpstr>Commercial Quantum Crypto products available on the market Today!</vt:lpstr>
      <vt:lpstr>Bad News (for theorists)</vt:lpstr>
      <vt:lpstr>PowerPoint-præsentation</vt:lpstr>
      <vt:lpstr>Key Distribution Problem</vt:lpstr>
      <vt:lpstr>Bennett and Brassard’s scheme (BB84)</vt:lpstr>
      <vt:lpstr>Reminder: Quantum No-cloning Theorem</vt:lpstr>
      <vt:lpstr>Photon-number splitting attack against multi-photons</vt:lpstr>
      <vt:lpstr>QKD : Practice</vt:lpstr>
      <vt:lpstr>2. Problem</vt:lpstr>
      <vt:lpstr>Big Problem: Nice guys come last</vt:lpstr>
      <vt:lpstr>Yield as a function of photon number</vt:lpstr>
      <vt:lpstr>Figures of merits in QKD</vt:lpstr>
      <vt:lpstr>Prior Art Result</vt:lpstr>
      <vt:lpstr>Big Gap between theory and practice of BB84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and QML – 19th Nov 2020</dc:title>
  <dc:creator>Tom</dc:creator>
  <cp:lastModifiedBy>toms</cp:lastModifiedBy>
  <cp:revision>19</cp:revision>
  <dcterms:created xsi:type="dcterms:W3CDTF">2020-11-18T18:31:51Z</dcterms:created>
  <dcterms:modified xsi:type="dcterms:W3CDTF">2020-11-19T06:33:05Z</dcterms:modified>
</cp:coreProperties>
</file>