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7" r:id="rId5"/>
    <p:sldId id="259" r:id="rId6"/>
    <p:sldId id="268" r:id="rId7"/>
    <p:sldId id="260" r:id="rId8"/>
    <p:sldId id="261" r:id="rId9"/>
    <p:sldId id="262" r:id="rId10"/>
    <p:sldId id="263" r:id="rId11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-90" y="-2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14-09-2020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14-09-2020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14-09-2020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14-09-2020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14-09-2020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14-09-2020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14-09-2020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14-09-2020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14-09-2020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14-09-2020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14-09-2020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C5A5AF-D9E8-4DD6-999F-A60663D43858}" type="datetimeFigureOut">
              <a:rPr lang="da-DK" smtClean="0"/>
              <a:t>14-09-2020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94411-2297-4BD0-B197-35E3682289EC}" type="slidenum">
              <a:rPr lang="da-DK" smtClean="0"/>
              <a:t>‹nr.›</a:t>
            </a:fld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hub.gke.mybinder.org/user/gubiithefish-ib-ands-on-session-fzvbsbtj/notebooks/notebook-exercises/1.4%20-%20Gate%20operation%20-%20CNOT-Gate.ipynb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create.kahoot.it/details/9783af2c-32f6-4e4a-8d8d-de90f223a50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hub.gke.mybinder.org/user/gubiithefish-ib-ands-on-session-rvo3jzr4/tree/notebook-exercise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55576" y="764704"/>
            <a:ext cx="7772400" cy="1470025"/>
          </a:xfrm>
        </p:spPr>
        <p:txBody>
          <a:bodyPr/>
          <a:lstStyle/>
          <a:p>
            <a:r>
              <a:rPr lang="da-DK" dirty="0" smtClean="0">
                <a:solidFill>
                  <a:schemeClr val="accent6"/>
                </a:solidFill>
              </a:rPr>
              <a:t>Quantum </a:t>
            </a:r>
            <a:r>
              <a:rPr lang="da-DK" dirty="0" err="1" smtClean="0">
                <a:solidFill>
                  <a:schemeClr val="accent6"/>
                </a:solidFill>
              </a:rPr>
              <a:t>Lecture</a:t>
            </a:r>
            <a:r>
              <a:rPr lang="da-DK" dirty="0" smtClean="0">
                <a:solidFill>
                  <a:schemeClr val="accent6"/>
                </a:solidFill>
              </a:rPr>
              <a:t> 4</a:t>
            </a:r>
            <a:endParaRPr lang="da-DK" dirty="0">
              <a:solidFill>
                <a:schemeClr val="accent6"/>
              </a:solidFill>
            </a:endParaRP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403648" y="2492896"/>
            <a:ext cx="6400800" cy="2423120"/>
          </a:xfrm>
        </p:spPr>
        <p:txBody>
          <a:bodyPr/>
          <a:lstStyle/>
          <a:p>
            <a:r>
              <a:rPr lang="da-DK" dirty="0" smtClean="0">
                <a:solidFill>
                  <a:srgbClr val="00B050"/>
                </a:solidFill>
              </a:rPr>
              <a:t>Bell and EPR</a:t>
            </a:r>
          </a:p>
          <a:p>
            <a:r>
              <a:rPr lang="da-DK" dirty="0" err="1" smtClean="0">
                <a:solidFill>
                  <a:srgbClr val="00B050"/>
                </a:solidFill>
              </a:rPr>
              <a:t>Rotational</a:t>
            </a:r>
            <a:r>
              <a:rPr lang="da-DK" dirty="0" smtClean="0">
                <a:solidFill>
                  <a:srgbClr val="00B050"/>
                </a:solidFill>
              </a:rPr>
              <a:t> </a:t>
            </a:r>
            <a:r>
              <a:rPr lang="da-DK" dirty="0" err="1" smtClean="0">
                <a:solidFill>
                  <a:srgbClr val="00B050"/>
                </a:solidFill>
              </a:rPr>
              <a:t>invariance</a:t>
            </a:r>
            <a:r>
              <a:rPr lang="da-DK" dirty="0" smtClean="0">
                <a:solidFill>
                  <a:srgbClr val="00B050"/>
                </a:solidFill>
              </a:rPr>
              <a:t> of Bell </a:t>
            </a:r>
            <a:r>
              <a:rPr lang="da-DK" dirty="0" err="1" smtClean="0">
                <a:solidFill>
                  <a:srgbClr val="00B050"/>
                </a:solidFill>
              </a:rPr>
              <a:t>state</a:t>
            </a:r>
            <a:endParaRPr lang="da-DK" dirty="0" smtClean="0">
              <a:solidFill>
                <a:srgbClr val="00B050"/>
              </a:solidFill>
            </a:endParaRPr>
          </a:p>
          <a:p>
            <a:r>
              <a:rPr lang="da-DK" dirty="0" smtClean="0">
                <a:solidFill>
                  <a:srgbClr val="00B050"/>
                </a:solidFill>
              </a:rPr>
              <a:t>CHSH </a:t>
            </a:r>
            <a:r>
              <a:rPr lang="da-DK" dirty="0" err="1" smtClean="0">
                <a:solidFill>
                  <a:srgbClr val="00B050"/>
                </a:solidFill>
              </a:rPr>
              <a:t>inequality</a:t>
            </a:r>
            <a:endParaRPr lang="da-DK" dirty="0" smtClean="0">
              <a:solidFill>
                <a:srgbClr val="00B050"/>
              </a:solidFill>
            </a:endParaRPr>
          </a:p>
          <a:p>
            <a:r>
              <a:rPr lang="da-DK" dirty="0" smtClean="0">
                <a:solidFill>
                  <a:srgbClr val="00B050"/>
                </a:solidFill>
              </a:rPr>
              <a:t>Bell and </a:t>
            </a:r>
            <a:r>
              <a:rPr lang="da-DK" dirty="0" err="1" smtClean="0">
                <a:solidFill>
                  <a:srgbClr val="00B050"/>
                </a:solidFill>
              </a:rPr>
              <a:t>local</a:t>
            </a:r>
            <a:r>
              <a:rPr lang="da-DK" dirty="0" smtClean="0">
                <a:solidFill>
                  <a:srgbClr val="00B050"/>
                </a:solidFill>
              </a:rPr>
              <a:t> </a:t>
            </a:r>
            <a:r>
              <a:rPr lang="da-DK" dirty="0" err="1" smtClean="0">
                <a:solidFill>
                  <a:srgbClr val="00B050"/>
                </a:solidFill>
              </a:rPr>
              <a:t>realism</a:t>
            </a:r>
            <a:endParaRPr lang="da-DK" dirty="0" smtClean="0">
              <a:solidFill>
                <a:srgbClr val="00B050"/>
              </a:solidFill>
            </a:endParaRPr>
          </a:p>
          <a:p>
            <a:endParaRPr lang="da-DK" dirty="0"/>
          </a:p>
        </p:txBody>
      </p:sp>
      <p:sp>
        <p:nvSpPr>
          <p:cNvPr id="4" name="AutoShape 2" descr="Billedresultat for two qubit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49135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>
                <a:solidFill>
                  <a:schemeClr val="accent6"/>
                </a:solidFill>
              </a:rPr>
              <a:t>13:30 – 	14:00	</a:t>
            </a:r>
            <a:r>
              <a:rPr lang="da-DK" dirty="0" err="1" smtClean="0">
                <a:solidFill>
                  <a:schemeClr val="accent6"/>
                </a:solidFill>
              </a:rPr>
              <a:t>Coderanch</a:t>
            </a:r>
            <a:endParaRPr lang="da-DK" dirty="0">
              <a:solidFill>
                <a:schemeClr val="accent6"/>
              </a:solidFill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a-DK" dirty="0" err="1" smtClean="0">
                <a:solidFill>
                  <a:srgbClr val="00B050"/>
                </a:solidFill>
              </a:rPr>
              <a:t>Continues</a:t>
            </a:r>
            <a:r>
              <a:rPr lang="da-DK" dirty="0" smtClean="0">
                <a:solidFill>
                  <a:srgbClr val="00B050"/>
                </a:solidFill>
              </a:rPr>
              <a:t> </a:t>
            </a:r>
            <a:r>
              <a:rPr lang="da-DK" dirty="0">
                <a:solidFill>
                  <a:srgbClr val="00B050"/>
                </a:solidFill>
              </a:rPr>
              <a:t>with the mybinder.org </a:t>
            </a:r>
            <a:r>
              <a:rPr lang="da-DK" dirty="0" err="1">
                <a:solidFill>
                  <a:srgbClr val="00B050"/>
                </a:solidFill>
              </a:rPr>
              <a:t>below</a:t>
            </a:r>
            <a:endParaRPr lang="da-DK" dirty="0">
              <a:solidFill>
                <a:srgbClr val="00B050"/>
              </a:solidFill>
            </a:endParaRPr>
          </a:p>
          <a:p>
            <a:r>
              <a:rPr lang="da-DK" dirty="0">
                <a:hlinkClick r:id="rId2"/>
              </a:rPr>
              <a:t>https://hub.gke.mybinder.org/user/gubiithefish-ib-ands-on-session-fzvbsbtj/notebooks/notebook-exercises/1.4%20-%20Gate%20operation%20-%</a:t>
            </a:r>
            <a:r>
              <a:rPr lang="da-DK" dirty="0" smtClean="0">
                <a:hlinkClick r:id="rId2"/>
              </a:rPr>
              <a:t>20CNOT-Gate.ipynb</a:t>
            </a:r>
            <a:endParaRPr lang="da-DK" dirty="0" smtClean="0"/>
          </a:p>
          <a:p>
            <a:pPr marL="0" indent="0">
              <a:buNone/>
            </a:pPr>
            <a:endParaRPr lang="da-DK" dirty="0"/>
          </a:p>
          <a:p>
            <a:r>
              <a:rPr lang="da-DK" b="1" dirty="0" smtClean="0">
                <a:solidFill>
                  <a:srgbClr val="FF0000"/>
                </a:solidFill>
              </a:rPr>
              <a:t>13:30 </a:t>
            </a:r>
            <a:r>
              <a:rPr lang="da-DK" b="1" dirty="0">
                <a:solidFill>
                  <a:srgbClr val="FF0000"/>
                </a:solidFill>
              </a:rPr>
              <a:t>-&gt;</a:t>
            </a:r>
            <a:r>
              <a:rPr lang="da-DK" b="1">
                <a:solidFill>
                  <a:srgbClr val="FF0000"/>
                </a:solidFill>
              </a:rPr>
              <a:t>	</a:t>
            </a:r>
            <a:r>
              <a:rPr lang="da-DK" b="1" smtClean="0">
                <a:solidFill>
                  <a:srgbClr val="FFC000"/>
                </a:solidFill>
              </a:rPr>
              <a:t>13:45 </a:t>
            </a:r>
            <a:r>
              <a:rPr lang="da-DK" b="1" dirty="0">
                <a:solidFill>
                  <a:srgbClr val="FFC000"/>
                </a:solidFill>
              </a:rPr>
              <a:t>-&gt;	</a:t>
            </a:r>
            <a:r>
              <a:rPr lang="da-DK" b="1" dirty="0" smtClean="0">
                <a:solidFill>
                  <a:srgbClr val="00B050"/>
                </a:solidFill>
              </a:rPr>
              <a:t>14:00 -&gt; </a:t>
            </a:r>
            <a:r>
              <a:rPr lang="da-DK" b="1" dirty="0" err="1" smtClean="0">
                <a:solidFill>
                  <a:srgbClr val="00B050"/>
                </a:solidFill>
              </a:rPr>
              <a:t>Lecture</a:t>
            </a:r>
            <a:r>
              <a:rPr lang="da-DK" b="1" dirty="0" smtClean="0">
                <a:solidFill>
                  <a:srgbClr val="00B050"/>
                </a:solidFill>
              </a:rPr>
              <a:t> 3 </a:t>
            </a:r>
            <a:r>
              <a:rPr lang="da-DK" b="1" dirty="0" err="1" smtClean="0">
                <a:solidFill>
                  <a:srgbClr val="00B050"/>
                </a:solidFill>
              </a:rPr>
              <a:t>ends</a:t>
            </a:r>
            <a:r>
              <a:rPr lang="da-DK" b="1" dirty="0" smtClean="0">
                <a:solidFill>
                  <a:srgbClr val="00B050"/>
                </a:solidFill>
              </a:rPr>
              <a:t> for today</a:t>
            </a:r>
            <a:endParaRPr lang="da-DK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5909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>
                <a:solidFill>
                  <a:schemeClr val="accent6"/>
                </a:solidFill>
              </a:rPr>
              <a:t>Agenda for </a:t>
            </a:r>
            <a:r>
              <a:rPr lang="da-DK" dirty="0" err="1" smtClean="0">
                <a:solidFill>
                  <a:schemeClr val="accent6"/>
                </a:solidFill>
              </a:rPr>
              <a:t>Lecture</a:t>
            </a:r>
            <a:r>
              <a:rPr lang="da-DK" dirty="0" smtClean="0">
                <a:solidFill>
                  <a:schemeClr val="accent6"/>
                </a:solidFill>
              </a:rPr>
              <a:t> </a:t>
            </a:r>
            <a:r>
              <a:rPr lang="da-DK" dirty="0" smtClean="0">
                <a:solidFill>
                  <a:schemeClr val="accent6"/>
                </a:solidFill>
              </a:rPr>
              <a:t>4</a:t>
            </a:r>
            <a:endParaRPr lang="da-DK" dirty="0">
              <a:solidFill>
                <a:schemeClr val="accent6"/>
              </a:solidFill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8:15 </a:t>
            </a:r>
            <a:r>
              <a:rPr lang="da-DK" dirty="0" smtClean="0"/>
              <a:t>– 	</a:t>
            </a:r>
            <a:r>
              <a:rPr lang="da-DK" dirty="0" smtClean="0"/>
              <a:t>9:45 </a:t>
            </a:r>
            <a:r>
              <a:rPr lang="da-DK" dirty="0" smtClean="0"/>
              <a:t>		RECAP</a:t>
            </a:r>
          </a:p>
          <a:p>
            <a:r>
              <a:rPr lang="da-DK" dirty="0" smtClean="0"/>
              <a:t>9:45 </a:t>
            </a:r>
            <a:r>
              <a:rPr lang="da-DK" dirty="0" smtClean="0"/>
              <a:t>– 	</a:t>
            </a:r>
            <a:r>
              <a:rPr lang="da-DK" dirty="0" smtClean="0"/>
              <a:t>10:15</a:t>
            </a:r>
            <a:r>
              <a:rPr lang="da-DK" dirty="0" smtClean="0"/>
              <a:t>	2 Videos</a:t>
            </a:r>
          </a:p>
          <a:p>
            <a:r>
              <a:rPr lang="da-DK" dirty="0" smtClean="0"/>
              <a:t>10:30 </a:t>
            </a:r>
            <a:r>
              <a:rPr lang="da-DK" dirty="0" smtClean="0"/>
              <a:t>– 	</a:t>
            </a:r>
            <a:r>
              <a:rPr lang="da-DK" dirty="0" smtClean="0"/>
              <a:t>11:30 </a:t>
            </a:r>
            <a:r>
              <a:rPr lang="da-DK" dirty="0" smtClean="0"/>
              <a:t>	</a:t>
            </a:r>
            <a:r>
              <a:rPr lang="da-DK" dirty="0" smtClean="0"/>
              <a:t>Coderanch</a:t>
            </a:r>
            <a:endParaRPr lang="da-DK" dirty="0" smtClean="0"/>
          </a:p>
        </p:txBody>
      </p:sp>
    </p:spTree>
    <p:extLst>
      <p:ext uri="{BB962C8B-B14F-4D97-AF65-F5344CB8AC3E}">
        <p14:creationId xmlns:p14="http://schemas.microsoft.com/office/powerpoint/2010/main" val="2892753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>
                <a:solidFill>
                  <a:schemeClr val="accent6"/>
                </a:solidFill>
              </a:rPr>
              <a:t>8:15 – 9:30RECAP</a:t>
            </a:r>
            <a:endParaRPr lang="da-DK" dirty="0">
              <a:solidFill>
                <a:schemeClr val="accent6"/>
              </a:solidFill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544616"/>
          </a:xfrm>
        </p:spPr>
        <p:txBody>
          <a:bodyPr>
            <a:normAutofit fontScale="92500" lnSpcReduction="10000"/>
          </a:bodyPr>
          <a:lstStyle/>
          <a:p>
            <a:r>
              <a:rPr lang="da-DK" dirty="0" err="1" smtClean="0"/>
              <a:t>Kahoot</a:t>
            </a:r>
            <a:r>
              <a:rPr lang="da-DK" dirty="0" smtClean="0"/>
              <a:t> </a:t>
            </a:r>
            <a:r>
              <a:rPr lang="da-DK" dirty="0">
                <a:hlinkClick r:id="rId2"/>
              </a:rPr>
              <a:t>https://</a:t>
            </a:r>
            <a:r>
              <a:rPr lang="da-DK" dirty="0" smtClean="0">
                <a:hlinkClick r:id="rId2"/>
              </a:rPr>
              <a:t>create.kahoot.it/details/9783af2c-32f6-4e4a-8d8d-de90f223a50e</a:t>
            </a:r>
            <a:endParaRPr lang="da-DK" dirty="0" smtClean="0"/>
          </a:p>
          <a:p>
            <a:r>
              <a:rPr lang="da-DK" dirty="0" smtClean="0">
                <a:solidFill>
                  <a:srgbClr val="00B050"/>
                </a:solidFill>
              </a:rPr>
              <a:t>Your Report of Your </a:t>
            </a:r>
            <a:r>
              <a:rPr lang="da-DK" dirty="0" err="1" smtClean="0">
                <a:solidFill>
                  <a:srgbClr val="00B050"/>
                </a:solidFill>
              </a:rPr>
              <a:t>Own</a:t>
            </a:r>
            <a:r>
              <a:rPr lang="da-DK" dirty="0" smtClean="0">
                <a:solidFill>
                  <a:srgbClr val="00B050"/>
                </a:solidFill>
              </a:rPr>
              <a:t> </a:t>
            </a:r>
            <a:r>
              <a:rPr lang="da-DK" dirty="0" err="1" smtClean="0">
                <a:solidFill>
                  <a:srgbClr val="00B050"/>
                </a:solidFill>
              </a:rPr>
              <a:t>choice</a:t>
            </a:r>
            <a:endParaRPr lang="da-DK" dirty="0" smtClean="0">
              <a:solidFill>
                <a:srgbClr val="00B050"/>
              </a:solidFill>
            </a:endParaRPr>
          </a:p>
          <a:p>
            <a:r>
              <a:rPr lang="da-DK" dirty="0" err="1" smtClean="0">
                <a:solidFill>
                  <a:srgbClr val="00B050"/>
                </a:solidFill>
              </a:rPr>
              <a:t>Symmmetrisk</a:t>
            </a:r>
            <a:r>
              <a:rPr lang="da-DK" dirty="0" smtClean="0">
                <a:solidFill>
                  <a:srgbClr val="00B050"/>
                </a:solidFill>
              </a:rPr>
              <a:t> Matricer(Quantum Gates og grader)</a:t>
            </a:r>
            <a:endParaRPr lang="da-DK" dirty="0">
              <a:solidFill>
                <a:srgbClr val="00B050"/>
              </a:solidFill>
            </a:endParaRPr>
          </a:p>
          <a:p>
            <a:r>
              <a:rPr lang="da-DK" dirty="0" err="1" smtClean="0">
                <a:solidFill>
                  <a:srgbClr val="00B050"/>
                </a:solidFill>
              </a:rPr>
              <a:t>Geometrical</a:t>
            </a:r>
            <a:r>
              <a:rPr lang="da-DK" dirty="0" smtClean="0">
                <a:solidFill>
                  <a:srgbClr val="00B050"/>
                </a:solidFill>
              </a:rPr>
              <a:t> </a:t>
            </a:r>
            <a:r>
              <a:rPr lang="da-DK" dirty="0" err="1">
                <a:solidFill>
                  <a:srgbClr val="00B050"/>
                </a:solidFill>
              </a:rPr>
              <a:t>Representation</a:t>
            </a:r>
            <a:endParaRPr lang="da-DK" dirty="0">
              <a:solidFill>
                <a:srgbClr val="00B050"/>
              </a:solidFill>
            </a:endParaRPr>
          </a:p>
          <a:p>
            <a:r>
              <a:rPr lang="da-DK" dirty="0" err="1" smtClean="0">
                <a:solidFill>
                  <a:srgbClr val="00B050"/>
                </a:solidFill>
              </a:rPr>
              <a:t>Heisenbergs</a:t>
            </a:r>
            <a:r>
              <a:rPr lang="da-DK" dirty="0" smtClean="0">
                <a:solidFill>
                  <a:srgbClr val="00B050"/>
                </a:solidFill>
              </a:rPr>
              <a:t> </a:t>
            </a:r>
            <a:r>
              <a:rPr lang="da-DK" dirty="0" err="1" smtClean="0">
                <a:solidFill>
                  <a:srgbClr val="00B050"/>
                </a:solidFill>
              </a:rPr>
              <a:t>Uncertainty</a:t>
            </a:r>
            <a:r>
              <a:rPr lang="da-DK" dirty="0" smtClean="0">
                <a:solidFill>
                  <a:srgbClr val="00B050"/>
                </a:solidFill>
              </a:rPr>
              <a:t> </a:t>
            </a:r>
            <a:r>
              <a:rPr lang="da-DK" dirty="0" err="1" smtClean="0">
                <a:solidFill>
                  <a:srgbClr val="00B050"/>
                </a:solidFill>
              </a:rPr>
              <a:t>Principle</a:t>
            </a:r>
            <a:endParaRPr lang="da-DK" dirty="0" smtClean="0">
              <a:solidFill>
                <a:srgbClr val="00B050"/>
              </a:solidFill>
            </a:endParaRPr>
          </a:p>
          <a:p>
            <a:r>
              <a:rPr lang="da-DK" dirty="0" err="1" smtClean="0">
                <a:solidFill>
                  <a:srgbClr val="00B050"/>
                </a:solidFill>
              </a:rPr>
              <a:t>What’s</a:t>
            </a:r>
            <a:r>
              <a:rPr lang="da-DK" dirty="0" smtClean="0">
                <a:solidFill>
                  <a:srgbClr val="00B050"/>
                </a:solidFill>
              </a:rPr>
              <a:t> the basic about the EPR </a:t>
            </a:r>
            <a:r>
              <a:rPr lang="da-DK" dirty="0" err="1" smtClean="0">
                <a:solidFill>
                  <a:srgbClr val="00B050"/>
                </a:solidFill>
              </a:rPr>
              <a:t>paradox</a:t>
            </a:r>
            <a:r>
              <a:rPr lang="da-DK" dirty="0" smtClean="0">
                <a:solidFill>
                  <a:srgbClr val="00B050"/>
                </a:solidFill>
              </a:rPr>
              <a:t> and in </a:t>
            </a:r>
            <a:r>
              <a:rPr lang="da-DK" dirty="0" err="1" smtClean="0">
                <a:solidFill>
                  <a:srgbClr val="00B050"/>
                </a:solidFill>
              </a:rPr>
              <a:t>particular</a:t>
            </a:r>
            <a:r>
              <a:rPr lang="da-DK" dirty="0" smtClean="0">
                <a:solidFill>
                  <a:srgbClr val="00B050"/>
                </a:solidFill>
              </a:rPr>
              <a:t> – </a:t>
            </a:r>
            <a:r>
              <a:rPr lang="da-DK" dirty="0" err="1" smtClean="0">
                <a:solidFill>
                  <a:srgbClr val="00B050"/>
                </a:solidFill>
              </a:rPr>
              <a:t>Why</a:t>
            </a:r>
            <a:r>
              <a:rPr lang="da-DK" dirty="0" smtClean="0">
                <a:solidFill>
                  <a:srgbClr val="00B050"/>
                </a:solidFill>
              </a:rPr>
              <a:t> do You </a:t>
            </a:r>
            <a:r>
              <a:rPr lang="da-DK" dirty="0" err="1" smtClean="0">
                <a:solidFill>
                  <a:srgbClr val="00B050"/>
                </a:solidFill>
              </a:rPr>
              <a:t>need</a:t>
            </a:r>
            <a:r>
              <a:rPr lang="da-DK" dirty="0" smtClean="0">
                <a:solidFill>
                  <a:srgbClr val="00B050"/>
                </a:solidFill>
              </a:rPr>
              <a:t> to have </a:t>
            </a:r>
            <a:r>
              <a:rPr lang="da-DK" dirty="0" err="1" smtClean="0">
                <a:solidFill>
                  <a:srgbClr val="00B050"/>
                </a:solidFill>
              </a:rPr>
              <a:t>some</a:t>
            </a:r>
            <a:r>
              <a:rPr lang="da-DK" dirty="0" smtClean="0">
                <a:solidFill>
                  <a:srgbClr val="00B050"/>
                </a:solidFill>
              </a:rPr>
              <a:t> imagination of what the EPR </a:t>
            </a:r>
            <a:r>
              <a:rPr lang="da-DK" dirty="0" err="1" smtClean="0">
                <a:solidFill>
                  <a:srgbClr val="00B050"/>
                </a:solidFill>
              </a:rPr>
              <a:t>guyes</a:t>
            </a:r>
            <a:r>
              <a:rPr lang="da-DK" dirty="0" smtClean="0">
                <a:solidFill>
                  <a:srgbClr val="00B050"/>
                </a:solidFill>
              </a:rPr>
              <a:t> </a:t>
            </a:r>
            <a:r>
              <a:rPr lang="da-DK" dirty="0" err="1" smtClean="0">
                <a:solidFill>
                  <a:srgbClr val="00B050"/>
                </a:solidFill>
              </a:rPr>
              <a:t>where</a:t>
            </a:r>
            <a:r>
              <a:rPr lang="da-DK" dirty="0" smtClean="0">
                <a:solidFill>
                  <a:srgbClr val="00B050"/>
                </a:solidFill>
              </a:rPr>
              <a:t> up to back in 1935 ?</a:t>
            </a:r>
          </a:p>
          <a:p>
            <a:endParaRPr lang="da-DK" dirty="0" smtClean="0">
              <a:solidFill>
                <a:srgbClr val="00B050"/>
              </a:solidFill>
            </a:endParaRP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041401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solidFill>
                  <a:schemeClr val="accent6"/>
                </a:solidFill>
              </a:rPr>
              <a:t>9:15 – 	10:00	2 Videos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525963"/>
          </a:xfrm>
        </p:spPr>
        <p:txBody>
          <a:bodyPr/>
          <a:lstStyle/>
          <a:p>
            <a:r>
              <a:rPr lang="da-DK" dirty="0" err="1" smtClean="0"/>
              <a:t>Lecture</a:t>
            </a:r>
            <a:r>
              <a:rPr lang="da-DK" dirty="0" smtClean="0"/>
              <a:t> 4.1 	</a:t>
            </a:r>
            <a:r>
              <a:rPr lang="da-DK" dirty="0">
                <a:solidFill>
                  <a:srgbClr val="00B050"/>
                </a:solidFill>
              </a:rPr>
              <a:t>Bell and EPR</a:t>
            </a:r>
          </a:p>
          <a:p>
            <a:pPr marL="0" indent="0">
              <a:buNone/>
            </a:pPr>
            <a:endParaRPr lang="da-DK" dirty="0" smtClean="0"/>
          </a:p>
          <a:p>
            <a:pPr marL="0" indent="0">
              <a:buNone/>
            </a:pPr>
            <a:endParaRPr lang="da-DK" dirty="0" smtClean="0"/>
          </a:p>
          <a:p>
            <a:r>
              <a:rPr lang="da-DK" dirty="0" err="1" smtClean="0"/>
              <a:t>Lecture</a:t>
            </a:r>
            <a:r>
              <a:rPr lang="da-DK" dirty="0" smtClean="0"/>
              <a:t> 4.2 	</a:t>
            </a:r>
            <a:r>
              <a:rPr lang="da-DK" dirty="0" err="1">
                <a:solidFill>
                  <a:srgbClr val="00B050"/>
                </a:solidFill>
              </a:rPr>
              <a:t>Rotational</a:t>
            </a:r>
            <a:r>
              <a:rPr lang="da-DK" dirty="0">
                <a:solidFill>
                  <a:srgbClr val="00B050"/>
                </a:solidFill>
              </a:rPr>
              <a:t> </a:t>
            </a:r>
            <a:r>
              <a:rPr lang="da-DK" dirty="0" err="1">
                <a:solidFill>
                  <a:srgbClr val="00B050"/>
                </a:solidFill>
              </a:rPr>
              <a:t>invariance</a:t>
            </a:r>
            <a:r>
              <a:rPr lang="da-DK" dirty="0">
                <a:solidFill>
                  <a:srgbClr val="00B050"/>
                </a:solidFill>
              </a:rPr>
              <a:t> of Bell </a:t>
            </a:r>
            <a:r>
              <a:rPr lang="da-DK" dirty="0" err="1" smtClean="0">
                <a:solidFill>
                  <a:srgbClr val="00B050"/>
                </a:solidFill>
              </a:rPr>
              <a:t>state</a:t>
            </a:r>
            <a:endParaRPr lang="da-DK" dirty="0">
              <a:solidFill>
                <a:srgbClr val="00B050"/>
              </a:solidFill>
            </a:endParaRPr>
          </a:p>
          <a:p>
            <a:endParaRPr lang="da-DK" dirty="0" smtClean="0"/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746501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>
                <a:solidFill>
                  <a:schemeClr val="accent6"/>
                </a:solidFill>
              </a:rPr>
              <a:t>10:15 – </a:t>
            </a:r>
            <a:r>
              <a:rPr lang="da-DK" dirty="0" smtClean="0">
                <a:solidFill>
                  <a:schemeClr val="accent6"/>
                </a:solidFill>
              </a:rPr>
              <a:t>11:00  </a:t>
            </a:r>
            <a:r>
              <a:rPr lang="da-DK" dirty="0" err="1" smtClean="0">
                <a:solidFill>
                  <a:schemeClr val="accent6"/>
                </a:solidFill>
              </a:rPr>
              <a:t>Coderanch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dirty="0" smtClean="0">
                <a:solidFill>
                  <a:srgbClr val="00B050"/>
                </a:solidFill>
              </a:rPr>
              <a:t>Start with the mybinder.org </a:t>
            </a:r>
            <a:r>
              <a:rPr lang="da-DK" dirty="0" err="1" smtClean="0">
                <a:solidFill>
                  <a:srgbClr val="00B050"/>
                </a:solidFill>
              </a:rPr>
              <a:t>below</a:t>
            </a:r>
            <a:endParaRPr lang="da-DK" dirty="0" smtClean="0">
              <a:solidFill>
                <a:srgbClr val="00B050"/>
              </a:solidFill>
            </a:endParaRPr>
          </a:p>
          <a:p>
            <a:r>
              <a:rPr lang="da-DK" dirty="0">
                <a:hlinkClick r:id="rId2"/>
              </a:rPr>
              <a:t>https://hub.gke.mybinder.org/user/gubiithefish-ib-ands-on-session-rvo3jzr4/tree/notebook-exercises</a:t>
            </a:r>
            <a:endParaRPr lang="da-DK" dirty="0" smtClean="0"/>
          </a:p>
          <a:p>
            <a:pPr marL="514350" indent="-514350">
              <a:buFont typeface="+mj-lt"/>
              <a:buAutoNum type="arabicPeriod"/>
            </a:pPr>
            <a:r>
              <a:rPr lang="da-DK" b="1" dirty="0" smtClean="0">
                <a:solidFill>
                  <a:srgbClr val="FF0000"/>
                </a:solidFill>
              </a:rPr>
              <a:t>10:15 -&gt;	</a:t>
            </a:r>
            <a:r>
              <a:rPr lang="da-DK" b="1" dirty="0" err="1" smtClean="0">
                <a:solidFill>
                  <a:srgbClr val="FF0000"/>
                </a:solidFill>
              </a:rPr>
              <a:t>Exercise</a:t>
            </a:r>
            <a:r>
              <a:rPr lang="da-DK" b="1" dirty="0" smtClean="0">
                <a:solidFill>
                  <a:srgbClr val="FF0000"/>
                </a:solidFill>
              </a:rPr>
              <a:t> 1 </a:t>
            </a:r>
            <a:r>
              <a:rPr lang="da-DK" b="1" dirty="0">
                <a:solidFill>
                  <a:srgbClr val="FF0000"/>
                </a:solidFill>
              </a:rPr>
              <a:t>- </a:t>
            </a:r>
            <a:endParaRPr lang="da-DK" dirty="0" smtClean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da-DK" b="1" dirty="0" smtClean="0">
                <a:solidFill>
                  <a:srgbClr val="FFC000"/>
                </a:solidFill>
              </a:rPr>
              <a:t>10:30 -&gt;	</a:t>
            </a:r>
            <a:r>
              <a:rPr lang="da-DK" b="1" dirty="0" err="1" smtClean="0">
                <a:solidFill>
                  <a:srgbClr val="FFC000"/>
                </a:solidFill>
              </a:rPr>
              <a:t>Exercise</a:t>
            </a:r>
            <a:r>
              <a:rPr lang="da-DK" b="1" dirty="0" smtClean="0">
                <a:solidFill>
                  <a:srgbClr val="FFC000"/>
                </a:solidFill>
              </a:rPr>
              <a:t> 2 - </a:t>
            </a:r>
          </a:p>
          <a:p>
            <a:pPr marL="514350" indent="-514350">
              <a:buFont typeface="+mj-lt"/>
              <a:buAutoNum type="arabicPeriod"/>
            </a:pPr>
            <a:r>
              <a:rPr lang="da-DK" b="1" dirty="0" smtClean="0">
                <a:solidFill>
                  <a:srgbClr val="00B050"/>
                </a:solidFill>
              </a:rPr>
              <a:t>10:45 -&gt;	</a:t>
            </a:r>
            <a:r>
              <a:rPr lang="da-DK" b="1" dirty="0" err="1" smtClean="0">
                <a:solidFill>
                  <a:srgbClr val="00B050"/>
                </a:solidFill>
              </a:rPr>
              <a:t>Exercise</a:t>
            </a:r>
            <a:r>
              <a:rPr lang="da-DK" b="1" dirty="0" smtClean="0">
                <a:solidFill>
                  <a:srgbClr val="00B050"/>
                </a:solidFill>
              </a:rPr>
              <a:t> 3 - </a:t>
            </a:r>
            <a:endParaRPr lang="da-DK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da-DK" b="1" dirty="0"/>
          </a:p>
          <a:p>
            <a:pPr marL="514350" indent="-514350">
              <a:buFont typeface="+mj-lt"/>
              <a:buAutoNum type="arabicPeriod"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4196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Exercise</a:t>
            </a:r>
            <a:r>
              <a:rPr lang="da-DK" dirty="0" smtClean="0"/>
              <a:t> </a:t>
            </a:r>
            <a:r>
              <a:rPr lang="da-DK" dirty="0" err="1" smtClean="0"/>
              <a:t>recaps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 smtClean="0"/>
              <a:t>What</a:t>
            </a:r>
            <a:r>
              <a:rPr lang="da-DK" dirty="0" smtClean="0"/>
              <a:t> is .measure about</a:t>
            </a:r>
          </a:p>
          <a:p>
            <a:r>
              <a:rPr lang="da-DK" dirty="0" err="1" smtClean="0"/>
              <a:t>What</a:t>
            </a:r>
            <a:r>
              <a:rPr lang="da-DK" dirty="0" smtClean="0"/>
              <a:t> </a:t>
            </a:r>
            <a:r>
              <a:rPr lang="da-DK" dirty="0" err="1" smtClean="0"/>
              <a:t>does</a:t>
            </a:r>
            <a:r>
              <a:rPr lang="da-DK" dirty="0" smtClean="0"/>
              <a:t> the X,Y and Z do as </a:t>
            </a:r>
            <a:r>
              <a:rPr lang="da-DK" b="1" i="1" dirty="0" smtClean="0"/>
              <a:t>OPERATORS</a:t>
            </a:r>
          </a:p>
          <a:p>
            <a:endParaRPr lang="da-DK" b="1" i="1" dirty="0"/>
          </a:p>
          <a:p>
            <a:endParaRPr lang="da-DK" b="1" i="1" dirty="0" smtClean="0"/>
          </a:p>
          <a:p>
            <a:endParaRPr lang="da-DK" b="1" i="1" dirty="0"/>
          </a:p>
          <a:p>
            <a:endParaRPr lang="da-DK" b="1" i="1" dirty="0" smtClean="0"/>
          </a:p>
          <a:p>
            <a:endParaRPr lang="da-DK" b="1" i="1" dirty="0" smtClean="0"/>
          </a:p>
          <a:p>
            <a:endParaRPr lang="da-DK" dirty="0" smtClean="0"/>
          </a:p>
          <a:p>
            <a:pPr marL="0" indent="0">
              <a:buNone/>
            </a:pPr>
            <a:endParaRPr lang="da-DK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968" y="2780928"/>
            <a:ext cx="4929836" cy="2088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0081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>
                <a:solidFill>
                  <a:schemeClr val="accent6"/>
                </a:solidFill>
              </a:rPr>
              <a:t>11:00 – 	11:45 	2 </a:t>
            </a:r>
            <a:r>
              <a:rPr lang="da-DK" dirty="0" smtClean="0">
                <a:solidFill>
                  <a:schemeClr val="accent6"/>
                </a:solidFill>
              </a:rPr>
              <a:t>Videos</a:t>
            </a:r>
            <a:endParaRPr lang="da-DK" dirty="0">
              <a:solidFill>
                <a:schemeClr val="accent6"/>
              </a:solidFill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/>
              <a:t>Lecture</a:t>
            </a:r>
            <a:r>
              <a:rPr lang="da-DK" dirty="0"/>
              <a:t> </a:t>
            </a:r>
            <a:r>
              <a:rPr lang="da-DK" dirty="0" smtClean="0"/>
              <a:t>4.3	</a:t>
            </a:r>
            <a:r>
              <a:rPr lang="da-DK" dirty="0" smtClean="0">
                <a:solidFill>
                  <a:srgbClr val="00B050"/>
                </a:solidFill>
              </a:rPr>
              <a:t>CHSH </a:t>
            </a:r>
            <a:r>
              <a:rPr lang="da-DK" dirty="0" err="1">
                <a:solidFill>
                  <a:srgbClr val="00B050"/>
                </a:solidFill>
              </a:rPr>
              <a:t>inequality</a:t>
            </a:r>
            <a:endParaRPr lang="da-DK" dirty="0">
              <a:solidFill>
                <a:srgbClr val="00B050"/>
              </a:solidFill>
            </a:endParaRPr>
          </a:p>
          <a:p>
            <a:endParaRPr lang="da-DK" dirty="0" smtClean="0"/>
          </a:p>
          <a:p>
            <a:pPr marL="0" indent="0">
              <a:buNone/>
            </a:pPr>
            <a:endParaRPr lang="da-DK" dirty="0"/>
          </a:p>
          <a:p>
            <a:r>
              <a:rPr lang="da-DK" dirty="0" err="1"/>
              <a:t>Lecture</a:t>
            </a:r>
            <a:r>
              <a:rPr lang="da-DK" dirty="0"/>
              <a:t> </a:t>
            </a:r>
            <a:r>
              <a:rPr lang="da-DK" dirty="0" smtClean="0"/>
              <a:t>4.4	</a:t>
            </a:r>
            <a:r>
              <a:rPr lang="da-DK" dirty="0" smtClean="0">
                <a:solidFill>
                  <a:srgbClr val="00B050"/>
                </a:solidFill>
              </a:rPr>
              <a:t>Bell </a:t>
            </a:r>
            <a:r>
              <a:rPr lang="da-DK" dirty="0">
                <a:solidFill>
                  <a:srgbClr val="00B050"/>
                </a:solidFill>
              </a:rPr>
              <a:t>and </a:t>
            </a:r>
            <a:r>
              <a:rPr lang="da-DK" dirty="0" err="1">
                <a:solidFill>
                  <a:srgbClr val="00B050"/>
                </a:solidFill>
              </a:rPr>
              <a:t>local</a:t>
            </a:r>
            <a:r>
              <a:rPr lang="da-DK" dirty="0">
                <a:solidFill>
                  <a:srgbClr val="00B050"/>
                </a:solidFill>
              </a:rPr>
              <a:t> </a:t>
            </a:r>
            <a:r>
              <a:rPr lang="da-DK" dirty="0" err="1">
                <a:solidFill>
                  <a:srgbClr val="00B050"/>
                </a:solidFill>
              </a:rPr>
              <a:t>realism</a:t>
            </a:r>
            <a:endParaRPr lang="da-DK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175128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solidFill>
                  <a:schemeClr val="accent6"/>
                </a:solidFill>
              </a:rPr>
              <a:t>11:45 – 	12:30	Lunch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4950" y="1484784"/>
            <a:ext cx="5258736" cy="4536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38146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>
                <a:solidFill>
                  <a:schemeClr val="accent6"/>
                </a:solidFill>
              </a:rPr>
              <a:t>12:30 – 	13:15  	</a:t>
            </a:r>
            <a:r>
              <a:rPr lang="da-DK" dirty="0" err="1" smtClean="0">
                <a:solidFill>
                  <a:schemeClr val="accent6"/>
                </a:solidFill>
              </a:rPr>
              <a:t>MatLab</a:t>
            </a:r>
            <a:endParaRPr lang="da-DK" dirty="0">
              <a:solidFill>
                <a:schemeClr val="accent6"/>
              </a:solidFill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1600200"/>
            <a:ext cx="4402832" cy="4525963"/>
          </a:xfrm>
        </p:spPr>
        <p:txBody>
          <a:bodyPr>
            <a:normAutofit/>
          </a:bodyPr>
          <a:lstStyle/>
          <a:p>
            <a:r>
              <a:rPr lang="da-DK" dirty="0" err="1" smtClean="0">
                <a:solidFill>
                  <a:srgbClr val="0070C0"/>
                </a:solidFill>
              </a:rPr>
              <a:t>Example</a:t>
            </a:r>
            <a:r>
              <a:rPr lang="da-DK" dirty="0" smtClean="0">
                <a:solidFill>
                  <a:srgbClr val="0070C0"/>
                </a:solidFill>
              </a:rPr>
              <a:t> 3.1</a:t>
            </a:r>
            <a:r>
              <a:rPr lang="da-DK" dirty="0">
                <a:solidFill>
                  <a:srgbClr val="0070C0"/>
                </a:solidFill>
              </a:rPr>
              <a:t>– Page </a:t>
            </a:r>
            <a:r>
              <a:rPr lang="da-DK" dirty="0" smtClean="0">
                <a:solidFill>
                  <a:srgbClr val="0070C0"/>
                </a:solidFill>
              </a:rPr>
              <a:t>41</a:t>
            </a:r>
          </a:p>
          <a:p>
            <a:r>
              <a:rPr lang="da-DK" dirty="0" err="1">
                <a:solidFill>
                  <a:srgbClr val="0070C0"/>
                </a:solidFill>
              </a:rPr>
              <a:t>Example</a:t>
            </a:r>
            <a:r>
              <a:rPr lang="da-DK" dirty="0">
                <a:solidFill>
                  <a:srgbClr val="0070C0"/>
                </a:solidFill>
              </a:rPr>
              <a:t> </a:t>
            </a:r>
            <a:r>
              <a:rPr lang="da-DK" dirty="0" smtClean="0">
                <a:solidFill>
                  <a:srgbClr val="0070C0"/>
                </a:solidFill>
              </a:rPr>
              <a:t>3.2– </a:t>
            </a:r>
            <a:r>
              <a:rPr lang="da-DK" dirty="0">
                <a:solidFill>
                  <a:srgbClr val="0070C0"/>
                </a:solidFill>
              </a:rPr>
              <a:t>Page </a:t>
            </a:r>
            <a:r>
              <a:rPr lang="da-DK" dirty="0" smtClean="0">
                <a:solidFill>
                  <a:srgbClr val="0070C0"/>
                </a:solidFill>
              </a:rPr>
              <a:t>44</a:t>
            </a:r>
            <a:endParaRPr lang="da-DK" dirty="0">
              <a:solidFill>
                <a:srgbClr val="0070C0"/>
              </a:solidFill>
            </a:endParaRPr>
          </a:p>
          <a:p>
            <a:r>
              <a:rPr lang="da-DK" dirty="0" err="1">
                <a:solidFill>
                  <a:srgbClr val="0070C0"/>
                </a:solidFill>
              </a:rPr>
              <a:t>Example</a:t>
            </a:r>
            <a:r>
              <a:rPr lang="da-DK" dirty="0">
                <a:solidFill>
                  <a:srgbClr val="0070C0"/>
                </a:solidFill>
              </a:rPr>
              <a:t> </a:t>
            </a:r>
            <a:r>
              <a:rPr lang="da-DK" dirty="0" smtClean="0">
                <a:solidFill>
                  <a:srgbClr val="0070C0"/>
                </a:solidFill>
              </a:rPr>
              <a:t>3.3– </a:t>
            </a:r>
            <a:r>
              <a:rPr lang="da-DK" dirty="0">
                <a:solidFill>
                  <a:srgbClr val="0070C0"/>
                </a:solidFill>
              </a:rPr>
              <a:t>Page </a:t>
            </a:r>
            <a:r>
              <a:rPr lang="da-DK" dirty="0" smtClean="0">
                <a:solidFill>
                  <a:srgbClr val="0070C0"/>
                </a:solidFill>
              </a:rPr>
              <a:t>45</a:t>
            </a:r>
            <a:endParaRPr lang="da-DK" dirty="0">
              <a:solidFill>
                <a:srgbClr val="0070C0"/>
              </a:solidFill>
            </a:endParaRPr>
          </a:p>
          <a:p>
            <a:r>
              <a:rPr lang="da-DK" dirty="0" err="1">
                <a:solidFill>
                  <a:srgbClr val="0070C0"/>
                </a:solidFill>
              </a:rPr>
              <a:t>Example</a:t>
            </a:r>
            <a:r>
              <a:rPr lang="da-DK" dirty="0">
                <a:solidFill>
                  <a:srgbClr val="0070C0"/>
                </a:solidFill>
              </a:rPr>
              <a:t> </a:t>
            </a:r>
            <a:r>
              <a:rPr lang="da-DK" dirty="0" smtClean="0">
                <a:solidFill>
                  <a:srgbClr val="0070C0"/>
                </a:solidFill>
              </a:rPr>
              <a:t>3.4– </a:t>
            </a:r>
            <a:r>
              <a:rPr lang="da-DK" dirty="0">
                <a:solidFill>
                  <a:srgbClr val="0070C0"/>
                </a:solidFill>
              </a:rPr>
              <a:t>Page </a:t>
            </a:r>
            <a:r>
              <a:rPr lang="da-DK" dirty="0" smtClean="0">
                <a:solidFill>
                  <a:srgbClr val="0070C0"/>
                </a:solidFill>
              </a:rPr>
              <a:t>47</a:t>
            </a:r>
            <a:endParaRPr lang="da-DK" dirty="0">
              <a:solidFill>
                <a:srgbClr val="0070C0"/>
              </a:solidFill>
            </a:endParaRPr>
          </a:p>
          <a:p>
            <a:endParaRPr lang="da-DK" dirty="0"/>
          </a:p>
          <a:p>
            <a:endParaRPr lang="da-DK" dirty="0"/>
          </a:p>
          <a:p>
            <a:endParaRPr lang="da-DK" dirty="0"/>
          </a:p>
        </p:txBody>
      </p:sp>
      <p:graphicFrame>
        <p:nvGraphicFramePr>
          <p:cNvPr id="4" name="Objek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6237653"/>
              </p:ext>
            </p:extLst>
          </p:nvPr>
        </p:nvGraphicFramePr>
        <p:xfrm>
          <a:off x="5148064" y="1916832"/>
          <a:ext cx="3384376" cy="33843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5" name="Billede" r:id="rId3" imgW="2142720" imgH="2142720" progId="StaticDib">
                  <p:embed/>
                </p:oleObj>
              </mc:Choice>
              <mc:Fallback>
                <p:oleObj name="Billede" r:id="rId3" imgW="2142720" imgH="2142720" progId="StaticDib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148064" y="1916832"/>
                        <a:ext cx="3384376" cy="33843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03226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4251</TotalTime>
  <Words>156</Words>
  <Application>Microsoft Office PowerPoint</Application>
  <PresentationFormat>Skærmshow (4:3)</PresentationFormat>
  <Paragraphs>53</Paragraphs>
  <Slides>10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Integrerede OLE-servere</vt:lpstr>
      </vt:variant>
      <vt:variant>
        <vt:i4>1</vt:i4>
      </vt:variant>
      <vt:variant>
        <vt:lpstr>Diastitler</vt:lpstr>
      </vt:variant>
      <vt:variant>
        <vt:i4>10</vt:i4>
      </vt:variant>
    </vt:vector>
  </HeadingPairs>
  <TitlesOfParts>
    <vt:vector size="12" baseType="lpstr">
      <vt:lpstr>Kontortema</vt:lpstr>
      <vt:lpstr>Billede</vt:lpstr>
      <vt:lpstr>Quantum Lecture 4</vt:lpstr>
      <vt:lpstr>Agenda for Lecture 4</vt:lpstr>
      <vt:lpstr>8:15 – 9:30RECAP</vt:lpstr>
      <vt:lpstr>9:15 –  10:00 2 Videos</vt:lpstr>
      <vt:lpstr>10:15 – 11:00  Coderanch</vt:lpstr>
      <vt:lpstr>Exercise recaps</vt:lpstr>
      <vt:lpstr>11:00 –  11:45  2 Videos</vt:lpstr>
      <vt:lpstr>11:45 –  12:30 Lunch</vt:lpstr>
      <vt:lpstr>12:30 –  13:15   MatLab</vt:lpstr>
      <vt:lpstr>13:30 –  14:00 Coderanch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Quantum Lecture 3</dc:title>
  <dc:creator>Tom</dc:creator>
  <cp:lastModifiedBy>toms</cp:lastModifiedBy>
  <cp:revision>40</cp:revision>
  <dcterms:created xsi:type="dcterms:W3CDTF">2019-09-16T09:10:35Z</dcterms:created>
  <dcterms:modified xsi:type="dcterms:W3CDTF">2020-09-14T12:21:19Z</dcterms:modified>
</cp:coreProperties>
</file>