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5" r:id="rId8"/>
    <p:sldId id="266" r:id="rId9"/>
    <p:sldId id="267" r:id="rId10"/>
    <p:sldId id="268" r:id="rId11"/>
    <p:sldId id="269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Analýza kriminality a počasí v Bostonu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Průběžná</a:t>
            </a:r>
            <a:r>
              <a:rPr dirty="0"/>
              <a:t> </a:t>
            </a:r>
            <a:r>
              <a:rPr dirty="0" err="1"/>
              <a:t>zpráva</a:t>
            </a:r>
            <a:r>
              <a:rPr dirty="0"/>
              <a:t> – </a:t>
            </a:r>
            <a:r>
              <a:rPr dirty="0" err="1"/>
              <a:t>předmět</a:t>
            </a:r>
            <a:r>
              <a:rPr dirty="0"/>
              <a:t> 4IZ460</a:t>
            </a:r>
            <a:endParaRPr lang="cs-CZ" dirty="0"/>
          </a:p>
          <a:p>
            <a:endParaRPr lang="cs-CZ" dirty="0"/>
          </a:p>
          <a:p>
            <a:r>
              <a:rPr lang="cs-CZ" dirty="0"/>
              <a:t>Autoři</a:t>
            </a:r>
          </a:p>
          <a:p>
            <a:r>
              <a:rPr lang="cs-CZ" sz="2800" dirty="0"/>
              <a:t>Tomáš Beneda, Petra Březinová, Jakub Vojta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3098-1C00-99F5-610A-388850DE7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96217A-927E-1FF9-525B-AD1F8909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Srážky (</a:t>
            </a:r>
            <a:r>
              <a:rPr lang="cs-CZ" dirty="0" err="1"/>
              <a:t>prcp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CBA5677-153E-4ECE-248E-432826E8D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Původní hodnota: číselná (mm)</a:t>
            </a:r>
          </a:p>
          <a:p>
            <a:r>
              <a:rPr lang="cs-CZ" dirty="0"/>
              <a:t>Převod na tyto uměle vytvořené kategoriální rozsahy dle intenzity deště: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= 0 → no rain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 1 → very light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</a:t>
            </a:r>
            <a:r>
              <a:rPr lang="cs-CZ" dirty="0"/>
              <a:t> </a:t>
            </a:r>
            <a:r>
              <a:rPr lang="en-US" dirty="0"/>
              <a:t>–</a:t>
            </a:r>
            <a:r>
              <a:rPr lang="cs-CZ" dirty="0"/>
              <a:t> </a:t>
            </a:r>
            <a:r>
              <a:rPr lang="en-US" dirty="0"/>
              <a:t>10 → light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10</a:t>
            </a:r>
            <a:r>
              <a:rPr lang="cs-CZ" dirty="0"/>
              <a:t> </a:t>
            </a:r>
            <a:r>
              <a:rPr lang="en-US" dirty="0"/>
              <a:t>–</a:t>
            </a:r>
            <a:r>
              <a:rPr lang="cs-CZ" dirty="0"/>
              <a:t> </a:t>
            </a:r>
            <a:r>
              <a:rPr lang="en-US" dirty="0"/>
              <a:t>30 → medium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30</a:t>
            </a:r>
            <a:r>
              <a:rPr lang="cs-CZ" dirty="0"/>
              <a:t> </a:t>
            </a:r>
            <a:r>
              <a:rPr lang="en-US" dirty="0"/>
              <a:t>–</a:t>
            </a:r>
            <a:r>
              <a:rPr lang="cs-CZ" dirty="0"/>
              <a:t> </a:t>
            </a:r>
            <a:r>
              <a:rPr lang="en-US" dirty="0"/>
              <a:t>70 → strong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70</a:t>
            </a:r>
            <a:r>
              <a:rPr lang="cs-CZ" dirty="0"/>
              <a:t> </a:t>
            </a:r>
            <a:r>
              <a:rPr lang="en-US" dirty="0"/>
              <a:t>–</a:t>
            </a:r>
            <a:r>
              <a:rPr lang="cs-CZ" dirty="0"/>
              <a:t> </a:t>
            </a:r>
            <a:r>
              <a:rPr lang="en-US" dirty="0"/>
              <a:t>150 → very strong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&gt; 150 → extremely strong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093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AA9B3-3D03-1C9C-3408-0467A6392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50F379-BE83-05DE-D218-54D32A4C6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Atmosférický tlak (pres)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1875CF6-8EE4-7D81-9354-3100C7A8E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Původní hodnota: číselná (hPa)</a:t>
            </a:r>
          </a:p>
          <a:p>
            <a:r>
              <a:rPr lang="cs-CZ" dirty="0"/>
              <a:t>Převod na tyto uměle vytvořené kategoriální rozsahy dle atmosférického tlaku: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&lt; 995 → extremely 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995–999.9 → very 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1000–1005 → 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1005–1010 → normal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1010–1015 → high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1015–1020 → very high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&gt; 1020 → extremely high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5642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</a:t>
            </a:r>
            <a:r>
              <a:rPr dirty="0" err="1"/>
              <a:t>tázky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/>
              <a:t>Má vyšší teplota vliv na výskyt střelby?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Zvyšují deštivé dny pravděpodobnost krádeží v dopravě?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Dochází častěji ke zločinu při silném větru?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Ve které části dne je nejčastější výskyt střelby?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V které dny v týdnu dochází k nejvíce trestným činům?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Jaká je kombinace tlaku a větru při vandalismu?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Předpověď typu trestného činu podle počasí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Jaké počasí nejvíce koreluje s podvody (</a:t>
            </a:r>
            <a:r>
              <a:rPr lang="cs-CZ" dirty="0" err="1"/>
              <a:t>Fraud</a:t>
            </a:r>
            <a:r>
              <a:rPr lang="cs-CZ" dirty="0"/>
              <a:t>)?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Sekvence střelby v čase při podobném počasí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Jaké kombinace počasí jsou nejčastější v dnech bez kriminality?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Cíl a použitá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Cílem</a:t>
            </a:r>
            <a:r>
              <a:rPr dirty="0"/>
              <a:t> </a:t>
            </a:r>
            <a:r>
              <a:rPr dirty="0" err="1"/>
              <a:t>analýzy</a:t>
            </a:r>
            <a:r>
              <a:rPr dirty="0"/>
              <a:t> je </a:t>
            </a:r>
            <a:r>
              <a:rPr dirty="0" err="1"/>
              <a:t>zjistit</a:t>
            </a:r>
            <a:r>
              <a:rPr dirty="0"/>
              <a:t> </a:t>
            </a:r>
            <a:r>
              <a:rPr dirty="0" err="1"/>
              <a:t>vztahy</a:t>
            </a:r>
            <a:r>
              <a:rPr dirty="0"/>
              <a:t> </a:t>
            </a:r>
            <a:r>
              <a:rPr dirty="0" err="1"/>
              <a:t>mezi</a:t>
            </a:r>
            <a:r>
              <a:rPr dirty="0"/>
              <a:t> </a:t>
            </a:r>
            <a:r>
              <a:rPr dirty="0" err="1"/>
              <a:t>kriminalitou</a:t>
            </a:r>
            <a:r>
              <a:rPr dirty="0"/>
              <a:t> v Bostonu a </a:t>
            </a:r>
            <a:r>
              <a:rPr dirty="0" err="1"/>
              <a:t>počasím</a:t>
            </a:r>
            <a:r>
              <a:rPr dirty="0"/>
              <a:t>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stejných</a:t>
            </a:r>
            <a:r>
              <a:rPr dirty="0"/>
              <a:t> </a:t>
            </a:r>
            <a:r>
              <a:rPr dirty="0" err="1"/>
              <a:t>dnech</a:t>
            </a:r>
            <a:r>
              <a:rPr dirty="0"/>
              <a:t>.</a:t>
            </a:r>
          </a:p>
          <a:p>
            <a:r>
              <a:rPr dirty="0" err="1"/>
              <a:t>Použité</a:t>
            </a:r>
            <a:r>
              <a:rPr dirty="0"/>
              <a:t> </a:t>
            </a:r>
            <a:r>
              <a:rPr dirty="0" err="1"/>
              <a:t>datasety</a:t>
            </a:r>
            <a:r>
              <a:rPr dirty="0"/>
              <a:t> z Kaggle:</a:t>
            </a:r>
          </a:p>
          <a:p>
            <a:r>
              <a:rPr dirty="0"/>
              <a:t>- Crime Incident Reports in Boston</a:t>
            </a:r>
          </a:p>
          <a:p>
            <a:r>
              <a:rPr dirty="0"/>
              <a:t>- Boston Weather 2013–2023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Příprava dat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Dopočet chybějících hodnot (</a:t>
            </a:r>
            <a:r>
              <a:rPr lang="cs-CZ" dirty="0" err="1"/>
              <a:t>tavg</a:t>
            </a:r>
            <a:r>
              <a:rPr lang="cs-CZ" dirty="0"/>
              <a:t>, pres)</a:t>
            </a:r>
          </a:p>
          <a:p>
            <a:r>
              <a:rPr dirty="0" err="1"/>
              <a:t>Spojení</a:t>
            </a:r>
            <a:r>
              <a:rPr dirty="0"/>
              <a:t> </a:t>
            </a:r>
            <a:r>
              <a:rPr dirty="0" err="1"/>
              <a:t>datasetů</a:t>
            </a:r>
            <a:r>
              <a:rPr dirty="0"/>
              <a:t> </a:t>
            </a:r>
            <a:r>
              <a:rPr dirty="0" err="1"/>
              <a:t>podle</a:t>
            </a:r>
            <a:r>
              <a:rPr dirty="0"/>
              <a:t> </a:t>
            </a:r>
            <a:r>
              <a:rPr dirty="0" err="1"/>
              <a:t>společného</a:t>
            </a:r>
            <a:r>
              <a:rPr dirty="0"/>
              <a:t> </a:t>
            </a:r>
            <a:r>
              <a:rPr dirty="0" err="1"/>
              <a:t>dne</a:t>
            </a:r>
            <a:r>
              <a:rPr dirty="0"/>
              <a:t> (DATE)</a:t>
            </a:r>
          </a:p>
          <a:p>
            <a:r>
              <a:rPr dirty="0" err="1"/>
              <a:t>Filtrování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průnik</a:t>
            </a:r>
            <a:r>
              <a:rPr dirty="0"/>
              <a:t> </a:t>
            </a:r>
            <a:r>
              <a:rPr dirty="0" err="1"/>
              <a:t>dat</a:t>
            </a:r>
            <a:r>
              <a:rPr dirty="0"/>
              <a:t>: 15. 6. 2015 – 29. 10. 2020</a:t>
            </a:r>
          </a:p>
          <a:p>
            <a:r>
              <a:rPr lang="cs-CZ" dirty="0"/>
              <a:t>Filtrování a kategorizace sloupců pro analýzu (</a:t>
            </a:r>
            <a:r>
              <a:rPr lang="cs-CZ" dirty="0" err="1"/>
              <a:t>shooting</a:t>
            </a:r>
            <a:r>
              <a:rPr lang="cs-CZ" dirty="0"/>
              <a:t>, </a:t>
            </a:r>
            <a:r>
              <a:rPr lang="cs-CZ" dirty="0" err="1"/>
              <a:t>tavg</a:t>
            </a:r>
            <a:r>
              <a:rPr lang="cs-CZ" dirty="0"/>
              <a:t>, </a:t>
            </a:r>
            <a:r>
              <a:rPr lang="cs-CZ" dirty="0" err="1"/>
              <a:t>wspd</a:t>
            </a:r>
            <a:r>
              <a:rPr lang="cs-CZ" dirty="0"/>
              <a:t>, </a:t>
            </a:r>
            <a:r>
              <a:rPr lang="cs-CZ" dirty="0" err="1"/>
              <a:t>prcp</a:t>
            </a:r>
            <a:r>
              <a:rPr lang="cs-CZ"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32EEAB-F6A0-0634-29A9-94E1A640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Dopočet chybějících hodnot (</a:t>
            </a:r>
            <a:r>
              <a:rPr lang="cs-CZ" dirty="0" err="1"/>
              <a:t>tavg</a:t>
            </a:r>
            <a:r>
              <a:rPr lang="cs-CZ" dirty="0"/>
              <a:t>, pres)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E5C766-98B6-5CAA-9D7A-5138CCC3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V </a:t>
            </a:r>
            <a:r>
              <a:rPr lang="cs-CZ" dirty="0" err="1"/>
              <a:t>datasetu</a:t>
            </a:r>
            <a:r>
              <a:rPr lang="cs-CZ" dirty="0"/>
              <a:t> počasí se vyskytují chybějící hodnoty pro průměrnou teplotu (</a:t>
            </a:r>
            <a:r>
              <a:rPr lang="cs-CZ" dirty="0" err="1"/>
              <a:t>tavg</a:t>
            </a:r>
            <a:r>
              <a:rPr lang="cs-CZ" dirty="0"/>
              <a:t>) a tlak (pres). </a:t>
            </a:r>
          </a:p>
          <a:p>
            <a:r>
              <a:rPr lang="cs-CZ" dirty="0"/>
              <a:t>V zájmu zachování co největší přesnosti byla použita inteligentní imputace, která vychází z časového kontextu.</a:t>
            </a:r>
          </a:p>
          <a:p>
            <a:pPr lvl="1"/>
            <a:r>
              <a:rPr lang="cs-CZ" dirty="0"/>
              <a:t>Pro každý záznam s chybějící hodnotou se vyhledají:</a:t>
            </a:r>
          </a:p>
          <a:p>
            <a:pPr lvl="2"/>
            <a:r>
              <a:rPr lang="cs-CZ" dirty="0"/>
              <a:t>hodnoty ze stejného měsíce ve stejném roce ±1 měsíc</a:t>
            </a:r>
          </a:p>
          <a:p>
            <a:pPr lvl="2"/>
            <a:r>
              <a:rPr lang="cs-CZ" dirty="0"/>
              <a:t>hodnoty ze stejného měsíce napříč všemi roky</a:t>
            </a:r>
          </a:p>
          <a:p>
            <a:pPr lvl="1"/>
            <a:r>
              <a:rPr lang="cs-CZ" dirty="0"/>
              <a:t>Spojením těchto hodnot se vypočítá průměr, který se použije jako náhrada</a:t>
            </a:r>
          </a:p>
        </p:txBody>
      </p:sp>
    </p:spTree>
    <p:extLst>
      <p:ext uri="{BB962C8B-B14F-4D97-AF65-F5344CB8AC3E}">
        <p14:creationId xmlns:p14="http://schemas.microsoft.com/office/powerpoint/2010/main" val="270424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A0AB3A-B090-F4FE-C5D7-208878E8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Spojení a omezení </a:t>
            </a:r>
            <a:r>
              <a:rPr lang="cs-CZ" dirty="0" err="1"/>
              <a:t>datasetů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438745-E11E-1238-A53F-29186C328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0328"/>
          </a:xfrm>
        </p:spPr>
        <p:txBody>
          <a:bodyPr>
            <a:normAutofit fontScale="92500" lnSpcReduction="20000"/>
          </a:bodyPr>
          <a:lstStyle/>
          <a:p>
            <a:r>
              <a:rPr lang="cs-CZ" dirty="0" err="1"/>
              <a:t>Datasety</a:t>
            </a:r>
            <a:r>
              <a:rPr lang="cs-CZ" dirty="0"/>
              <a:t> byly spojeny na základě shodného dne (DATE), přičemž:</a:t>
            </a:r>
          </a:p>
          <a:p>
            <a:pPr lvl="1"/>
            <a:r>
              <a:rPr lang="cs-CZ" dirty="0"/>
              <a:t>OCCURRED_ON_DATE z kriminality byl převeden na DATE</a:t>
            </a:r>
          </a:p>
          <a:p>
            <a:pPr lvl="1"/>
            <a:r>
              <a:rPr lang="cs-CZ" dirty="0" err="1"/>
              <a:t>time</a:t>
            </a:r>
            <a:r>
              <a:rPr lang="cs-CZ" dirty="0"/>
              <a:t> z počasí byl také převeden na DATE</a:t>
            </a:r>
          </a:p>
          <a:p>
            <a:r>
              <a:rPr lang="cs-CZ" dirty="0"/>
              <a:t>Následně byly nalezeny časové okraje obou </a:t>
            </a:r>
            <a:r>
              <a:rPr lang="cs-CZ" dirty="0" err="1"/>
              <a:t>datasetů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Oba </a:t>
            </a:r>
            <a:r>
              <a:rPr lang="cs-CZ" dirty="0" err="1"/>
              <a:t>datasety</a:t>
            </a:r>
            <a:r>
              <a:rPr lang="cs-CZ" dirty="0"/>
              <a:t> byly omezeny na toto časové období bylo provedeno spojení odpovídající </a:t>
            </a:r>
            <a:r>
              <a:rPr lang="cs-CZ" dirty="0" err="1"/>
              <a:t>inner</a:t>
            </a:r>
            <a:r>
              <a:rPr lang="cs-CZ" dirty="0"/>
              <a:t> </a:t>
            </a:r>
            <a:r>
              <a:rPr lang="cs-CZ" dirty="0" err="1"/>
              <a:t>joinu</a:t>
            </a:r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FD9B5F79-678F-D509-79F7-EBA9DA79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463" y="3991100"/>
            <a:ext cx="4942438" cy="110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8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Normalizované </a:t>
            </a:r>
            <a:r>
              <a:rPr dirty="0" err="1"/>
              <a:t>atributy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SHOOTING </a:t>
            </a:r>
            <a:r>
              <a:rPr lang="cs-CZ" dirty="0"/>
              <a:t>– zda součástí zločinu byla  střelba</a:t>
            </a:r>
          </a:p>
          <a:p>
            <a:r>
              <a:rPr lang="cs-CZ" dirty="0" err="1"/>
              <a:t>Tavg</a:t>
            </a:r>
            <a:r>
              <a:rPr lang="cs-CZ" dirty="0"/>
              <a:t> – průměrná teplota daný den</a:t>
            </a:r>
          </a:p>
          <a:p>
            <a:r>
              <a:rPr lang="cs-CZ" dirty="0" err="1"/>
              <a:t>Prcp</a:t>
            </a:r>
            <a:r>
              <a:rPr lang="cs-CZ" dirty="0"/>
              <a:t> – srážky daný den</a:t>
            </a:r>
          </a:p>
          <a:p>
            <a:r>
              <a:rPr lang="cs-CZ" dirty="0" err="1"/>
              <a:t>Wspd</a:t>
            </a:r>
            <a:r>
              <a:rPr lang="cs-CZ" dirty="0"/>
              <a:t> – rychlost větru daný den</a:t>
            </a:r>
          </a:p>
          <a:p>
            <a:r>
              <a:rPr lang="cs-CZ" dirty="0"/>
              <a:t>Pres – atmosférický tlak daný den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00F253-D61A-F459-F947-9ED9154C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Shooting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12179B-8532-45E5-0125-42266180D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Původní hodnoty: </a:t>
            </a:r>
            <a:r>
              <a:rPr lang="cs-CZ" dirty="0" err="1"/>
              <a:t>null</a:t>
            </a:r>
            <a:r>
              <a:rPr lang="cs-CZ" dirty="0"/>
              <a:t>, 0, 0.0, 1, Y</a:t>
            </a:r>
          </a:p>
          <a:p>
            <a:r>
              <a:rPr lang="cs-CZ" dirty="0"/>
              <a:t>Jako žádoucí forma atributu byl zvolen </a:t>
            </a:r>
            <a:r>
              <a:rPr lang="cs-CZ" dirty="0" err="1"/>
              <a:t>boolean</a:t>
            </a:r>
            <a:endParaRPr lang="cs-CZ" dirty="0"/>
          </a:p>
          <a:p>
            <a:r>
              <a:rPr lang="cs-CZ" dirty="0"/>
              <a:t>Hodnoty byly kategorizovány takto:</a:t>
            </a:r>
          </a:p>
          <a:p>
            <a:pPr lvl="1"/>
            <a:r>
              <a:rPr lang="cs-CZ" dirty="0" err="1"/>
              <a:t>Null</a:t>
            </a:r>
            <a:r>
              <a:rPr lang="cs-CZ" dirty="0"/>
              <a:t> → </a:t>
            </a:r>
            <a:r>
              <a:rPr lang="cs-CZ" dirty="0" err="1"/>
              <a:t>false</a:t>
            </a:r>
            <a:endParaRPr lang="cs-CZ" dirty="0"/>
          </a:p>
          <a:p>
            <a:pPr lvl="1"/>
            <a:r>
              <a:rPr lang="cs-CZ" dirty="0"/>
              <a:t>0 → </a:t>
            </a:r>
            <a:r>
              <a:rPr lang="cs-CZ" dirty="0" err="1"/>
              <a:t>false</a:t>
            </a:r>
            <a:endParaRPr lang="cs-CZ" dirty="0"/>
          </a:p>
          <a:p>
            <a:pPr lvl="1"/>
            <a:r>
              <a:rPr lang="cs-CZ" dirty="0"/>
              <a:t>0.0 → </a:t>
            </a:r>
            <a:r>
              <a:rPr lang="cs-CZ" dirty="0" err="1"/>
              <a:t>false</a:t>
            </a:r>
            <a:endParaRPr lang="cs-CZ" dirty="0"/>
          </a:p>
          <a:p>
            <a:pPr lvl="1"/>
            <a:r>
              <a:rPr lang="cs-CZ" dirty="0"/>
              <a:t>1 → </a:t>
            </a:r>
            <a:r>
              <a:rPr lang="cs-CZ" dirty="0" err="1"/>
              <a:t>true</a:t>
            </a:r>
            <a:endParaRPr lang="cs-CZ" dirty="0"/>
          </a:p>
          <a:p>
            <a:pPr lvl="1"/>
            <a:r>
              <a:rPr lang="cs-CZ" dirty="0"/>
              <a:t>Y → </a:t>
            </a:r>
            <a:r>
              <a:rPr lang="cs-CZ" dirty="0" err="1"/>
              <a:t>true</a:t>
            </a: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277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41A8C9-C8A5-746B-2E3F-B697B4A2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Průměrná teplota (</a:t>
            </a:r>
            <a:r>
              <a:rPr lang="cs-CZ" dirty="0" err="1"/>
              <a:t>tavg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C97118-FDBC-AEF3-5AEE-AE3B8A39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Původní hodnota: číselná (°C)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Převod na tyto uměle vytvořené kategoriální rozsahy dle průměrné teploty: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&lt; -5 → hard </a:t>
            </a:r>
            <a:r>
              <a:rPr lang="cs-CZ" dirty="0" err="1"/>
              <a:t>freezing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-5 až 0 → </a:t>
            </a:r>
            <a:r>
              <a:rPr lang="cs-CZ" dirty="0" err="1"/>
              <a:t>freezing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0 až 5 → very </a:t>
            </a:r>
            <a:r>
              <a:rPr lang="cs-CZ" dirty="0" err="1"/>
              <a:t>cold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5 až 10 → </a:t>
            </a:r>
            <a:r>
              <a:rPr lang="cs-CZ" dirty="0" err="1"/>
              <a:t>cold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10 až 15 → </a:t>
            </a:r>
            <a:r>
              <a:rPr lang="cs-CZ" dirty="0" err="1"/>
              <a:t>fresh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15 až 20 → </a:t>
            </a:r>
            <a:r>
              <a:rPr lang="cs-CZ" dirty="0" err="1"/>
              <a:t>warm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20 až 25 → very </a:t>
            </a:r>
            <a:r>
              <a:rPr lang="cs-CZ" dirty="0" err="1"/>
              <a:t>warm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&gt; 25 → hot</a:t>
            </a:r>
          </a:p>
        </p:txBody>
      </p:sp>
    </p:spTree>
    <p:extLst>
      <p:ext uri="{BB962C8B-B14F-4D97-AF65-F5344CB8AC3E}">
        <p14:creationId xmlns:p14="http://schemas.microsoft.com/office/powerpoint/2010/main" val="296803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2CA8D-C03A-80BA-2317-48EBC457C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64DC7E-9A3C-2021-49D1-C6F4F403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Rychlost větru (</a:t>
            </a:r>
            <a:r>
              <a:rPr lang="cs-CZ" dirty="0" err="1"/>
              <a:t>wspd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EA1E41-ED00-31F0-613D-139DE535D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70000" lnSpcReduction="20000"/>
          </a:bodyPr>
          <a:lstStyle/>
          <a:p>
            <a:r>
              <a:rPr lang="cs-CZ" dirty="0"/>
              <a:t>Původní hodnota: číselná (m/s)</a:t>
            </a:r>
          </a:p>
          <a:p>
            <a:r>
              <a:rPr lang="cs-CZ" dirty="0"/>
              <a:t>Převod na tyto kategoriální rozsahy rychlosti </a:t>
            </a:r>
            <a:r>
              <a:rPr lang="cs-CZ" dirty="0" err="1"/>
              <a:t>větrudle</a:t>
            </a:r>
            <a:r>
              <a:rPr lang="cs-CZ" dirty="0"/>
              <a:t> Beaufortovy stupnice: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&lt; 1 → </a:t>
            </a:r>
            <a:r>
              <a:rPr lang="cs-CZ" dirty="0" err="1"/>
              <a:t>Calm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1–5 → </a:t>
            </a:r>
            <a:r>
              <a:rPr lang="cs-CZ" dirty="0" err="1"/>
              <a:t>Light</a:t>
            </a:r>
            <a:r>
              <a:rPr lang="cs-CZ" dirty="0"/>
              <a:t> air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5–11 → </a:t>
            </a:r>
            <a:r>
              <a:rPr lang="cs-CZ" dirty="0" err="1"/>
              <a:t>Light</a:t>
            </a:r>
            <a:r>
              <a:rPr lang="cs-CZ" dirty="0"/>
              <a:t> </a:t>
            </a:r>
            <a:r>
              <a:rPr lang="cs-CZ" dirty="0" err="1"/>
              <a:t>breeze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11–19 → </a:t>
            </a:r>
            <a:r>
              <a:rPr lang="cs-CZ" dirty="0" err="1"/>
              <a:t>Gentle</a:t>
            </a:r>
            <a:r>
              <a:rPr lang="cs-CZ" dirty="0"/>
              <a:t> </a:t>
            </a:r>
            <a:r>
              <a:rPr lang="cs-CZ" dirty="0" err="1"/>
              <a:t>breeze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19–28 → </a:t>
            </a:r>
            <a:r>
              <a:rPr lang="cs-CZ" dirty="0" err="1"/>
              <a:t>Moderate</a:t>
            </a:r>
            <a:r>
              <a:rPr lang="cs-CZ" dirty="0"/>
              <a:t> </a:t>
            </a:r>
            <a:r>
              <a:rPr lang="cs-CZ" dirty="0" err="1"/>
              <a:t>breeze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28–38 → </a:t>
            </a:r>
            <a:r>
              <a:rPr lang="cs-CZ" dirty="0" err="1"/>
              <a:t>Fresh</a:t>
            </a:r>
            <a:r>
              <a:rPr lang="cs-CZ" dirty="0"/>
              <a:t> </a:t>
            </a:r>
            <a:r>
              <a:rPr lang="cs-CZ" dirty="0" err="1"/>
              <a:t>breeze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38–49 → </a:t>
            </a:r>
            <a:r>
              <a:rPr lang="cs-CZ" dirty="0" err="1"/>
              <a:t>Strong</a:t>
            </a:r>
            <a:r>
              <a:rPr lang="cs-CZ" dirty="0"/>
              <a:t> </a:t>
            </a:r>
            <a:r>
              <a:rPr lang="cs-CZ" dirty="0" err="1"/>
              <a:t>breeze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49–61 → </a:t>
            </a:r>
            <a:r>
              <a:rPr lang="cs-CZ" dirty="0" err="1"/>
              <a:t>Moderate</a:t>
            </a:r>
            <a:r>
              <a:rPr lang="cs-CZ" dirty="0"/>
              <a:t> </a:t>
            </a:r>
            <a:r>
              <a:rPr lang="cs-CZ" dirty="0" err="1"/>
              <a:t>gale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61–74 → </a:t>
            </a:r>
            <a:r>
              <a:rPr lang="cs-CZ" dirty="0" err="1"/>
              <a:t>Fresh</a:t>
            </a:r>
            <a:r>
              <a:rPr lang="cs-CZ" dirty="0"/>
              <a:t> </a:t>
            </a:r>
            <a:r>
              <a:rPr lang="cs-CZ" dirty="0" err="1"/>
              <a:t>gale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74–88 → Severe </a:t>
            </a:r>
            <a:r>
              <a:rPr lang="cs-CZ" dirty="0" err="1"/>
              <a:t>gale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88–102 → </a:t>
            </a:r>
            <a:r>
              <a:rPr lang="cs-CZ" dirty="0" err="1"/>
              <a:t>Storm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102–117 → </a:t>
            </a:r>
            <a:r>
              <a:rPr lang="cs-CZ" dirty="0" err="1"/>
              <a:t>Violent</a:t>
            </a:r>
            <a:r>
              <a:rPr lang="cs-CZ" dirty="0"/>
              <a:t> </a:t>
            </a:r>
            <a:r>
              <a:rPr lang="cs-CZ" dirty="0" err="1"/>
              <a:t>storm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/>
              <a:t>&gt; 117 → </a:t>
            </a:r>
            <a:r>
              <a:rPr lang="cs-CZ" dirty="0" err="1"/>
              <a:t>Hurricane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42755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648</Words>
  <Application>Microsoft Office PowerPoint</Application>
  <PresentationFormat>Předvádění na obrazovce (4:3)</PresentationFormat>
  <Paragraphs>103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Analýza kriminality a počasí v Bostonu</vt:lpstr>
      <vt:lpstr>Cíl a použitá data</vt:lpstr>
      <vt:lpstr>Příprava dat</vt:lpstr>
      <vt:lpstr>Dopočet chybějících hodnot (tavg, pres)</vt:lpstr>
      <vt:lpstr>Spojení a omezení datasetů</vt:lpstr>
      <vt:lpstr>Normalizované atributy</vt:lpstr>
      <vt:lpstr>Shooting</vt:lpstr>
      <vt:lpstr>Průměrná teplota (tavg)</vt:lpstr>
      <vt:lpstr>Rychlost větru (wspd)</vt:lpstr>
      <vt:lpstr>Srážky (prcp)</vt:lpstr>
      <vt:lpstr>Atmosférický tlak (pres)</vt:lpstr>
      <vt:lpstr>Otázky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Tomáš Beneda</cp:lastModifiedBy>
  <cp:revision>3</cp:revision>
  <dcterms:created xsi:type="dcterms:W3CDTF">2013-01-27T09:14:16Z</dcterms:created>
  <dcterms:modified xsi:type="dcterms:W3CDTF">2025-04-05T16:23:39Z</dcterms:modified>
  <cp:category/>
</cp:coreProperties>
</file>