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6"/>
  </p:notesMasterIdLst>
  <p:handoutMasterIdLst>
    <p:handoutMasterId r:id="rId17"/>
  </p:handoutMasterIdLst>
  <p:sldIdLst>
    <p:sldId id="823" r:id="rId2"/>
    <p:sldId id="690" r:id="rId3"/>
    <p:sldId id="681" r:id="rId4"/>
    <p:sldId id="686" r:id="rId5"/>
    <p:sldId id="706" r:id="rId6"/>
    <p:sldId id="683" r:id="rId7"/>
    <p:sldId id="684" r:id="rId8"/>
    <p:sldId id="685" r:id="rId9"/>
    <p:sldId id="691" r:id="rId10"/>
    <p:sldId id="824" r:id="rId11"/>
    <p:sldId id="772" r:id="rId12"/>
    <p:sldId id="257" r:id="rId13"/>
    <p:sldId id="275" r:id="rId14"/>
    <p:sldId id="261" r:id="rId15"/>
  </p:sldIdLst>
  <p:sldSz cx="9906000" cy="6858000" type="A4"/>
  <p:notesSz cx="7099300" cy="10234613"/>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Default Section" id="{86A59D24-A7BA-154C-A581-733E80C32334}">
          <p14:sldIdLst>
            <p14:sldId id="823"/>
            <p14:sldId id="690"/>
            <p14:sldId id="681"/>
            <p14:sldId id="686"/>
            <p14:sldId id="706"/>
            <p14:sldId id="683"/>
            <p14:sldId id="684"/>
            <p14:sldId id="685"/>
            <p14:sldId id="691"/>
            <p14:sldId id="824"/>
            <p14:sldId id="772"/>
            <p14:sldId id="257"/>
            <p14:sldId id="275"/>
            <p14:sldId id="261"/>
          </p14:sldIdLst>
        </p14:section>
      </p14:sectionLst>
    </p:ext>
    <p:ext uri="{EFAFB233-063F-42B5-8137-9DF3F51BA10A}">
      <p15:sldGuideLst xmlns:p15="http://schemas.microsoft.com/office/powerpoint/2012/main">
        <p15:guide id="1" orient="horz" pos="2146">
          <p15:clr>
            <a:srgbClr val="A4A3A4"/>
          </p15:clr>
        </p15:guide>
        <p15:guide id="2" pos="3120">
          <p15:clr>
            <a:srgbClr val="A4A3A4"/>
          </p15:clr>
        </p15:guide>
      </p15:sldGuideLst>
    </p:ext>
    <p:ext uri="{2D200454-40CA-4A62-9FC3-DE9A4176ACB9}">
      <p15:notesGuideLst xmlns:p15="http://schemas.microsoft.com/office/powerpoint/2012/main">
        <p15:guide id="1" orient="horz" pos="3201">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ong mi" initials="z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scaleToFitPaper="1" frameSlides="1"/>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35FAD"/>
    <a:srgbClr val="009051"/>
    <a:srgbClr val="0000CC"/>
    <a:srgbClr val="FF2600"/>
    <a:srgbClr val="1551AD"/>
    <a:srgbClr val="66CCFF"/>
    <a:srgbClr val="FF6FCF"/>
    <a:srgbClr val="FFCC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04" autoAdjust="0"/>
    <p:restoredTop sz="82737" autoAdjust="0"/>
  </p:normalViewPr>
  <p:slideViewPr>
    <p:cSldViewPr>
      <p:cViewPr>
        <p:scale>
          <a:sx n="71" d="100"/>
          <a:sy n="71" d="100"/>
        </p:scale>
        <p:origin x="2056" y="1056"/>
      </p:cViewPr>
      <p:guideLst>
        <p:guide orient="horz" pos="2146"/>
        <p:guide pos="3120"/>
      </p:guideLst>
    </p:cSldViewPr>
  </p:slideViewPr>
  <p:outlineViewPr>
    <p:cViewPr>
      <p:scale>
        <a:sx n="33" d="100"/>
        <a:sy n="33" d="100"/>
      </p:scale>
      <p:origin x="0" y="10064"/>
    </p:cViewPr>
  </p:outlineViewPr>
  <p:notesTextViewPr>
    <p:cViewPr>
      <p:scale>
        <a:sx n="100" d="100"/>
        <a:sy n="100" d="100"/>
      </p:scale>
      <p:origin x="0" y="0"/>
    </p:cViewPr>
  </p:notesTextViewPr>
  <p:sorterViewPr>
    <p:cViewPr>
      <p:scale>
        <a:sx n="200" d="100"/>
        <a:sy n="200" d="100"/>
      </p:scale>
      <p:origin x="0" y="10512"/>
    </p:cViewPr>
  </p:sorterViewPr>
  <p:notesViewPr>
    <p:cSldViewPr snapToGrid="0" snapToObjects="1">
      <p:cViewPr>
        <p:scale>
          <a:sx n="111" d="100"/>
          <a:sy n="111" d="100"/>
        </p:scale>
        <p:origin x="976" y="-1168"/>
      </p:cViewPr>
      <p:guideLst>
        <p:guide orient="horz" pos="3201"/>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2"/>
            <a:ext cx="3076584" cy="510987"/>
          </a:xfrm>
          <a:prstGeom prst="rect">
            <a:avLst/>
          </a:prstGeom>
        </p:spPr>
        <p:txBody>
          <a:bodyPr vert="horz" lIns="94759" tIns="47380" rIns="94759" bIns="47380" rtlCol="0"/>
          <a:lstStyle>
            <a:lvl1pPr algn="l">
              <a:defRPr sz="1200"/>
            </a:lvl1pPr>
          </a:lstStyle>
          <a:p>
            <a:endParaRPr lang="zh-CN" altLang="en-US"/>
          </a:p>
        </p:txBody>
      </p:sp>
      <p:sp>
        <p:nvSpPr>
          <p:cNvPr id="3" name="日期占位符 2"/>
          <p:cNvSpPr>
            <a:spLocks noGrp="1"/>
          </p:cNvSpPr>
          <p:nvPr>
            <p:ph type="dt" sz="quarter" idx="1"/>
          </p:nvPr>
        </p:nvSpPr>
        <p:spPr>
          <a:xfrm>
            <a:off x="4021063" y="2"/>
            <a:ext cx="3076584" cy="510987"/>
          </a:xfrm>
          <a:prstGeom prst="rect">
            <a:avLst/>
          </a:prstGeom>
        </p:spPr>
        <p:txBody>
          <a:bodyPr vert="horz" lIns="94759" tIns="47380" rIns="94759" bIns="47380" rtlCol="0"/>
          <a:lstStyle>
            <a:lvl1pPr algn="r">
              <a:defRPr sz="1200"/>
            </a:lvl1pPr>
          </a:lstStyle>
          <a:p>
            <a:fld id="{B0E53223-BD64-4BED-9BC8-4C388EA24B82}" type="datetimeFigureOut">
              <a:rPr lang="zh-CN" altLang="en-US" smtClean="0"/>
              <a:t>2019/8/26</a:t>
            </a:fld>
            <a:endParaRPr lang="zh-CN" altLang="en-US"/>
          </a:p>
        </p:txBody>
      </p:sp>
      <p:sp>
        <p:nvSpPr>
          <p:cNvPr id="4" name="页脚占位符 3"/>
          <p:cNvSpPr>
            <a:spLocks noGrp="1"/>
          </p:cNvSpPr>
          <p:nvPr>
            <p:ph type="ftr" sz="quarter" idx="2"/>
          </p:nvPr>
        </p:nvSpPr>
        <p:spPr>
          <a:xfrm>
            <a:off x="0" y="9720319"/>
            <a:ext cx="3076584" cy="512640"/>
          </a:xfrm>
          <a:prstGeom prst="rect">
            <a:avLst/>
          </a:prstGeom>
        </p:spPr>
        <p:txBody>
          <a:bodyPr vert="horz" lIns="94759" tIns="47380" rIns="94759" bIns="4738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4021063" y="9720319"/>
            <a:ext cx="3076584" cy="512640"/>
          </a:xfrm>
          <a:prstGeom prst="rect">
            <a:avLst/>
          </a:prstGeom>
        </p:spPr>
        <p:txBody>
          <a:bodyPr vert="horz" lIns="94759" tIns="47380" rIns="94759" bIns="47380" rtlCol="0" anchor="b"/>
          <a:lstStyle>
            <a:lvl1pPr algn="r">
              <a:defRPr sz="1200"/>
            </a:lvl1pPr>
          </a:lstStyle>
          <a:p>
            <a:fld id="{A223ABF3-F4FC-4520-B5C6-91D6C39D1A42}"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2"/>
            <a:ext cx="3076584" cy="510987"/>
          </a:xfrm>
          <a:prstGeom prst="rect">
            <a:avLst/>
          </a:prstGeom>
          <a:noFill/>
          <a:ln w="9525">
            <a:noFill/>
            <a:miter lim="800000"/>
          </a:ln>
          <a:effectLst/>
        </p:spPr>
        <p:txBody>
          <a:bodyPr vert="horz" wrap="square" lIns="94759" tIns="47380" rIns="94759" bIns="47380" numCol="1" anchor="t" anchorCtr="0" compatLnSpc="1"/>
          <a:lstStyle>
            <a:lvl1pPr>
              <a:defRPr sz="1200" smtClean="0"/>
            </a:lvl1pPr>
          </a:lstStyle>
          <a:p>
            <a:pPr>
              <a:defRPr/>
            </a:pPr>
            <a:endParaRPr lang="en-US" altLang="zh-CN"/>
          </a:p>
        </p:txBody>
      </p:sp>
      <p:sp>
        <p:nvSpPr>
          <p:cNvPr id="59395" name="Rectangle 3"/>
          <p:cNvSpPr>
            <a:spLocks noGrp="1" noChangeArrowheads="1"/>
          </p:cNvSpPr>
          <p:nvPr>
            <p:ph type="dt" idx="1"/>
          </p:nvPr>
        </p:nvSpPr>
        <p:spPr bwMode="auto">
          <a:xfrm>
            <a:off x="4021063" y="2"/>
            <a:ext cx="3076584" cy="510987"/>
          </a:xfrm>
          <a:prstGeom prst="rect">
            <a:avLst/>
          </a:prstGeom>
          <a:noFill/>
          <a:ln w="9525">
            <a:noFill/>
            <a:miter lim="800000"/>
          </a:ln>
          <a:effectLst/>
        </p:spPr>
        <p:txBody>
          <a:bodyPr vert="horz" wrap="square" lIns="94759" tIns="47380" rIns="94759" bIns="47380" numCol="1" anchor="t" anchorCtr="0" compatLnSpc="1"/>
          <a:lstStyle>
            <a:lvl1pPr algn="r">
              <a:defRPr sz="1200" smtClean="0"/>
            </a:lvl1pPr>
          </a:lstStyle>
          <a:p>
            <a:pPr>
              <a:defRPr/>
            </a:pPr>
            <a:endParaRPr lang="en-US" altLang="zh-CN"/>
          </a:p>
        </p:txBody>
      </p:sp>
      <p:sp>
        <p:nvSpPr>
          <p:cNvPr id="30724" name="Rectangle 4"/>
          <p:cNvSpPr>
            <a:spLocks noGrp="1" noRot="1" noChangeAspect="1" noChangeArrowheads="1" noTextEdit="1"/>
          </p:cNvSpPr>
          <p:nvPr>
            <p:ph type="sldImg" idx="2"/>
          </p:nvPr>
        </p:nvSpPr>
        <p:spPr bwMode="auto">
          <a:xfrm>
            <a:off x="779463" y="766763"/>
            <a:ext cx="5543550" cy="3838575"/>
          </a:xfrm>
          <a:prstGeom prst="rect">
            <a:avLst/>
          </a:prstGeom>
          <a:noFill/>
          <a:ln w="9525">
            <a:solidFill>
              <a:srgbClr val="000000"/>
            </a:solidFill>
            <a:miter lim="800000"/>
          </a:ln>
        </p:spPr>
      </p:sp>
      <p:sp>
        <p:nvSpPr>
          <p:cNvPr id="59397" name="Rectangle 5"/>
          <p:cNvSpPr>
            <a:spLocks noGrp="1" noChangeArrowheads="1"/>
          </p:cNvSpPr>
          <p:nvPr>
            <p:ph type="body" sz="quarter" idx="3"/>
          </p:nvPr>
        </p:nvSpPr>
        <p:spPr bwMode="auto">
          <a:xfrm>
            <a:off x="709600" y="4861814"/>
            <a:ext cx="5680102" cy="4605494"/>
          </a:xfrm>
          <a:prstGeom prst="rect">
            <a:avLst/>
          </a:prstGeom>
          <a:noFill/>
          <a:ln w="9525">
            <a:noFill/>
            <a:miter lim="800000"/>
          </a:ln>
          <a:effectLst/>
        </p:spPr>
        <p:txBody>
          <a:bodyPr vert="horz" wrap="square" lIns="94759" tIns="47380" rIns="94759" bIns="47380" numCol="1" anchor="t" anchorCtr="0" compatLnSpc="1"/>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59398" name="Rectangle 6"/>
          <p:cNvSpPr>
            <a:spLocks noGrp="1" noChangeArrowheads="1"/>
          </p:cNvSpPr>
          <p:nvPr>
            <p:ph type="ftr" sz="quarter" idx="4"/>
          </p:nvPr>
        </p:nvSpPr>
        <p:spPr bwMode="auto">
          <a:xfrm>
            <a:off x="0" y="9720319"/>
            <a:ext cx="3076584" cy="512640"/>
          </a:xfrm>
          <a:prstGeom prst="rect">
            <a:avLst/>
          </a:prstGeom>
          <a:noFill/>
          <a:ln w="9525">
            <a:noFill/>
            <a:miter lim="800000"/>
          </a:ln>
          <a:effectLst/>
        </p:spPr>
        <p:txBody>
          <a:bodyPr vert="horz" wrap="square" lIns="94759" tIns="47380" rIns="94759" bIns="47380" numCol="1" anchor="b" anchorCtr="0" compatLnSpc="1"/>
          <a:lstStyle>
            <a:lvl1pPr>
              <a:defRPr sz="1200" smtClean="0"/>
            </a:lvl1pPr>
          </a:lstStyle>
          <a:p>
            <a:pPr>
              <a:defRPr/>
            </a:pPr>
            <a:endParaRPr lang="en-US" altLang="zh-CN"/>
          </a:p>
        </p:txBody>
      </p:sp>
      <p:sp>
        <p:nvSpPr>
          <p:cNvPr id="59399" name="Rectangle 7"/>
          <p:cNvSpPr>
            <a:spLocks noGrp="1" noChangeArrowheads="1"/>
          </p:cNvSpPr>
          <p:nvPr>
            <p:ph type="sldNum" sz="quarter" idx="5"/>
          </p:nvPr>
        </p:nvSpPr>
        <p:spPr bwMode="auto">
          <a:xfrm>
            <a:off x="4021063" y="9720319"/>
            <a:ext cx="3076584" cy="512640"/>
          </a:xfrm>
          <a:prstGeom prst="rect">
            <a:avLst/>
          </a:prstGeom>
          <a:noFill/>
          <a:ln w="9525">
            <a:noFill/>
            <a:miter lim="800000"/>
          </a:ln>
          <a:effectLst/>
        </p:spPr>
        <p:txBody>
          <a:bodyPr vert="horz" wrap="square" lIns="94759" tIns="47380" rIns="94759" bIns="47380" numCol="1" anchor="b" anchorCtr="0" compatLnSpc="1"/>
          <a:lstStyle>
            <a:lvl1pPr algn="r">
              <a:defRPr sz="1200" smtClean="0"/>
            </a:lvl1pPr>
          </a:lstStyle>
          <a:p>
            <a:pPr>
              <a:defRPr/>
            </a:pPr>
            <a:fld id="{A3804948-14D2-43DA-B3DB-CF1972FFF4B7}"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804948-14D2-43DA-B3DB-CF1972FFF4B7}" type="slidenum">
              <a:rPr lang="en-US" altLang="zh-CN" smtClean="0"/>
              <a:pPr>
                <a:defRPr/>
              </a:pPr>
              <a:t>3</a:t>
            </a:fld>
            <a:endParaRPr lang="en-US" altLang="zh-CN"/>
          </a:p>
        </p:txBody>
      </p:sp>
    </p:spTree>
    <p:extLst>
      <p:ext uri="{BB962C8B-B14F-4D97-AF65-F5344CB8AC3E}">
        <p14:creationId xmlns:p14="http://schemas.microsoft.com/office/powerpoint/2010/main" val="3669505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移民的最初行为对最终的融入影响很大</a:t>
            </a:r>
          </a:p>
        </p:txBody>
      </p:sp>
      <p:sp>
        <p:nvSpPr>
          <p:cNvPr id="4" name="灯片编号占位符 3"/>
          <p:cNvSpPr>
            <a:spLocks noGrp="1"/>
          </p:cNvSpPr>
          <p:nvPr>
            <p:ph type="sldNum" sz="quarter" idx="5"/>
          </p:nvPr>
        </p:nvSpPr>
        <p:spPr/>
        <p:txBody>
          <a:bodyPr/>
          <a:lstStyle/>
          <a:p>
            <a:pPr>
              <a:defRPr/>
            </a:pPr>
            <a:fld id="{A3804948-14D2-43DA-B3DB-CF1972FFF4B7}" type="slidenum">
              <a:rPr lang="en-US" altLang="zh-CN" smtClean="0"/>
              <a:t>6</a:t>
            </a:fld>
            <a:endParaRPr lang="en-US" altLang="zh-CN"/>
          </a:p>
        </p:txBody>
      </p:sp>
    </p:spTree>
    <p:extLst>
      <p:ext uri="{BB962C8B-B14F-4D97-AF65-F5344CB8AC3E}">
        <p14:creationId xmlns:p14="http://schemas.microsoft.com/office/powerpoint/2010/main" val="311604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a:solidFill>
                  <a:schemeClr val="tx1"/>
                </a:solidFill>
                <a:effectLst/>
                <a:latin typeface="Arial" charset="0"/>
                <a:ea typeface="宋体" pitchFamily="2" charset="-122"/>
                <a:cs typeface="+mn-cs"/>
              </a:rPr>
              <a:t>区域的房价也和移民的融入有紧密的关联。我们收集了上海的房产数据，并结合用户夜间的活动信息抽取了居住地的房价特征。我们发现流失移民倾向于活动在最昂贵的区域，一种解释是说新移民会由于没有找到合适租金的住所选择离开城市</a:t>
            </a:r>
            <a:endParaRPr kumimoji="1" lang="zh-CN" altLang="en-US" dirty="0"/>
          </a:p>
        </p:txBody>
      </p:sp>
      <p:sp>
        <p:nvSpPr>
          <p:cNvPr id="4" name="灯片编号占位符 3"/>
          <p:cNvSpPr>
            <a:spLocks noGrp="1"/>
          </p:cNvSpPr>
          <p:nvPr>
            <p:ph type="sldNum" sz="quarter" idx="5"/>
          </p:nvPr>
        </p:nvSpPr>
        <p:spPr/>
        <p:txBody>
          <a:bodyPr/>
          <a:lstStyle/>
          <a:p>
            <a:pPr>
              <a:defRPr/>
            </a:pPr>
            <a:fld id="{A3804948-14D2-43DA-B3DB-CF1972FFF4B7}" type="slidenum">
              <a:rPr lang="en-US" altLang="zh-CN" smtClean="0"/>
              <a:t>8</a:t>
            </a:fld>
            <a:endParaRPr lang="en-US" altLang="zh-CN"/>
          </a:p>
        </p:txBody>
      </p:sp>
    </p:spTree>
    <p:extLst>
      <p:ext uri="{BB962C8B-B14F-4D97-AF65-F5344CB8AC3E}">
        <p14:creationId xmlns:p14="http://schemas.microsoft.com/office/powerpoint/2010/main" val="1027196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A3804948-14D2-43DA-B3DB-CF1972FFF4B7}" type="slidenum">
              <a:rPr lang="en-US" altLang="zh-CN" smtClean="0"/>
              <a:t>9</a:t>
            </a:fld>
            <a:endParaRPr lang="en-US" altLang="zh-CN"/>
          </a:p>
        </p:txBody>
      </p:sp>
    </p:spTree>
    <p:extLst>
      <p:ext uri="{BB962C8B-B14F-4D97-AF65-F5344CB8AC3E}">
        <p14:creationId xmlns:p14="http://schemas.microsoft.com/office/powerpoint/2010/main" val="3882964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a:solidFill>
                  <a:schemeClr val="tx1"/>
                </a:solidFill>
                <a:effectLst/>
                <a:latin typeface="Arial" charset="0"/>
                <a:ea typeface="宋体" pitchFamily="2" charset="-122"/>
                <a:cs typeface="+mn-cs"/>
              </a:rPr>
              <a:t>Surprisingly, we see that </a:t>
            </a:r>
            <a:r>
              <a:rPr lang="en-US" altLang="zh-CN" sz="1200" kern="1200" dirty="0" err="1">
                <a:solidFill>
                  <a:schemeClr val="tx1"/>
                </a:solidFill>
                <a:effectLst/>
                <a:latin typeface="Arial" charset="0"/>
                <a:ea typeface="宋体" pitchFamily="2" charset="-122"/>
                <a:cs typeface="+mn-cs"/>
              </a:rPr>
              <a:t>classi</a:t>
            </a:r>
            <a:r>
              <a:rPr lang="en-US" altLang="zh-CN" sz="1200" kern="1200" dirty="0">
                <a:solidFill>
                  <a:schemeClr val="tx1"/>
                </a:solidFill>
                <a:effectLst/>
                <a:latin typeface="Arial" charset="0"/>
                <a:ea typeface="宋体" pitchFamily="2" charset="-122"/>
                <a:cs typeface="+mn-cs"/>
              </a:rPr>
              <a:t> </a:t>
            </a:r>
            <a:r>
              <a:rPr lang="en-US" altLang="zh-CN" sz="1200" kern="1200" dirty="0" err="1">
                <a:solidFill>
                  <a:schemeClr val="tx1"/>
                </a:solidFill>
                <a:effectLst/>
                <a:latin typeface="Arial" charset="0"/>
                <a:ea typeface="宋体" pitchFamily="2" charset="-122"/>
                <a:cs typeface="+mn-cs"/>
              </a:rPr>
              <a:t>ers</a:t>
            </a:r>
            <a:r>
              <a:rPr lang="en-US" altLang="zh-CN" sz="1200" kern="1200" dirty="0">
                <a:solidFill>
                  <a:schemeClr val="tx1"/>
                </a:solidFill>
                <a:effectLst/>
                <a:latin typeface="Arial" charset="0"/>
                <a:ea typeface="宋体" pitchFamily="2" charset="-122"/>
                <a:cs typeface="+mn-cs"/>
              </a:rPr>
              <a:t> trained with only the first 5 days’ data perform as well as those trained using 14 days when test- </a:t>
            </a:r>
            <a:r>
              <a:rPr lang="en-US" altLang="zh-CN" sz="1200" kern="1200" dirty="0" err="1">
                <a:solidFill>
                  <a:schemeClr val="tx1"/>
                </a:solidFill>
                <a:effectLst/>
                <a:latin typeface="Arial" charset="0"/>
                <a:ea typeface="宋体" pitchFamily="2" charset="-122"/>
                <a:cs typeface="+mn-cs"/>
              </a:rPr>
              <a:t>ing</a:t>
            </a:r>
            <a:r>
              <a:rPr lang="en-US" altLang="zh-CN" sz="1200" kern="1200" dirty="0">
                <a:solidFill>
                  <a:schemeClr val="tx1"/>
                </a:solidFill>
                <a:effectLst/>
                <a:latin typeface="Arial" charset="0"/>
                <a:ea typeface="宋体" pitchFamily="2" charset="-122"/>
                <a:cs typeface="+mn-cs"/>
              </a:rPr>
              <a:t> with features extracted from the </a:t>
            </a:r>
            <a:r>
              <a:rPr lang="en-US" altLang="zh-CN" sz="1200" kern="1200" dirty="0" err="1">
                <a:solidFill>
                  <a:schemeClr val="tx1"/>
                </a:solidFill>
                <a:effectLst/>
                <a:latin typeface="Arial" charset="0"/>
                <a:ea typeface="宋体" pitchFamily="2" charset="-122"/>
                <a:cs typeface="+mn-cs"/>
              </a:rPr>
              <a:t>rst</a:t>
            </a:r>
            <a:r>
              <a:rPr lang="en-US" altLang="zh-CN" sz="1200" kern="1200" dirty="0">
                <a:solidFill>
                  <a:schemeClr val="tx1"/>
                </a:solidFill>
                <a:effectLst/>
                <a:latin typeface="Arial" charset="0"/>
                <a:ea typeface="宋体" pitchFamily="2" charset="-122"/>
                <a:cs typeface="+mn-cs"/>
              </a:rPr>
              <a:t> 10 or 14 days). This result indicates that the </a:t>
            </a:r>
            <a:r>
              <a:rPr lang="en-US" altLang="zh-CN" sz="1200" kern="1200" dirty="0" err="1">
                <a:solidFill>
                  <a:schemeClr val="tx1"/>
                </a:solidFill>
                <a:effectLst/>
                <a:latin typeface="Arial" charset="0"/>
                <a:ea typeface="宋体" pitchFamily="2" charset="-122"/>
                <a:cs typeface="+mn-cs"/>
              </a:rPr>
              <a:t>classi</a:t>
            </a:r>
            <a:r>
              <a:rPr lang="en-US" altLang="zh-CN" sz="1200" kern="1200" dirty="0">
                <a:solidFill>
                  <a:schemeClr val="tx1"/>
                </a:solidFill>
                <a:effectLst/>
                <a:latin typeface="Arial" charset="0"/>
                <a:ea typeface="宋体" pitchFamily="2" charset="-122"/>
                <a:cs typeface="+mn-cs"/>
              </a:rPr>
              <a:t> </a:t>
            </a:r>
            <a:r>
              <a:rPr lang="en-US" altLang="zh-CN" sz="1200" kern="1200" dirty="0" err="1">
                <a:solidFill>
                  <a:schemeClr val="tx1"/>
                </a:solidFill>
                <a:effectLst/>
                <a:latin typeface="Arial" charset="0"/>
                <a:ea typeface="宋体" pitchFamily="2" charset="-122"/>
                <a:cs typeface="+mn-cs"/>
              </a:rPr>
              <a:t>er</a:t>
            </a:r>
            <a:r>
              <a:rPr lang="en-US" altLang="zh-CN" sz="1200" kern="1200" dirty="0">
                <a:solidFill>
                  <a:schemeClr val="tx1"/>
                </a:solidFill>
                <a:effectLst/>
                <a:latin typeface="Arial" charset="0"/>
                <a:ea typeface="宋体" pitchFamily="2" charset="-122"/>
                <a:cs typeface="+mn-cs"/>
              </a:rPr>
              <a:t> can be well trained using data from a small number of days and the performance improvement is mainly due to improved feature quality. In other words, as new migrants stay longer, we have more reliable information regarding how she behaves, but even with less reliable information from the </a:t>
            </a:r>
            <a:r>
              <a:rPr lang="en-US" altLang="zh-CN" sz="1200" kern="1200" dirty="0" err="1">
                <a:solidFill>
                  <a:schemeClr val="tx1"/>
                </a:solidFill>
                <a:effectLst/>
                <a:latin typeface="Arial" charset="0"/>
                <a:ea typeface="宋体" pitchFamily="2" charset="-122"/>
                <a:cs typeface="+mn-cs"/>
              </a:rPr>
              <a:t>rst</a:t>
            </a:r>
            <a:r>
              <a:rPr lang="en-US" altLang="zh-CN" sz="1200" kern="1200" dirty="0">
                <a:solidFill>
                  <a:schemeClr val="tx1"/>
                </a:solidFill>
                <a:effectLst/>
                <a:latin typeface="Arial" charset="0"/>
                <a:ea typeface="宋体" pitchFamily="2" charset="-122"/>
                <a:cs typeface="+mn-cs"/>
              </a:rPr>
              <a:t> 5 days, we can already know how di </a:t>
            </a:r>
            <a:r>
              <a:rPr lang="en-US" altLang="zh-CN" sz="1200" kern="1200" dirty="0" err="1">
                <a:solidFill>
                  <a:schemeClr val="tx1"/>
                </a:solidFill>
                <a:effectLst/>
                <a:latin typeface="Arial" charset="0"/>
                <a:ea typeface="宋体" pitchFamily="2" charset="-122"/>
                <a:cs typeface="+mn-cs"/>
              </a:rPr>
              <a:t>erent</a:t>
            </a:r>
            <a:r>
              <a:rPr lang="en-US" altLang="zh-CN" sz="1200" kern="1200" dirty="0">
                <a:solidFill>
                  <a:schemeClr val="tx1"/>
                </a:solidFill>
                <a:effectLst/>
                <a:latin typeface="Arial" charset="0"/>
                <a:ea typeface="宋体" pitchFamily="2" charset="-122"/>
                <a:cs typeface="+mn-cs"/>
              </a:rPr>
              <a:t> features relate to leaving migrants.</a:t>
            </a:r>
            <a:br>
              <a:rPr lang="en-US" altLang="zh-CN" sz="1200" kern="1200" dirty="0">
                <a:solidFill>
                  <a:schemeClr val="tx1"/>
                </a:solidFill>
                <a:effectLst/>
                <a:latin typeface="Arial" charset="0"/>
                <a:ea typeface="宋体" pitchFamily="2" charset="-122"/>
                <a:cs typeface="+mn-cs"/>
              </a:rPr>
            </a:br>
            <a:endParaRPr lang="en-US" altLang="zh-CN" dirty="0"/>
          </a:p>
          <a:p>
            <a:endParaRPr kumimoji="1" lang="zh-CN" altLang="en-US" dirty="0"/>
          </a:p>
        </p:txBody>
      </p:sp>
      <p:sp>
        <p:nvSpPr>
          <p:cNvPr id="4" name="幻灯片编号占位符 3"/>
          <p:cNvSpPr>
            <a:spLocks noGrp="1"/>
          </p:cNvSpPr>
          <p:nvPr>
            <p:ph type="sldNum" sz="quarter" idx="10"/>
          </p:nvPr>
        </p:nvSpPr>
        <p:spPr/>
        <p:txBody>
          <a:bodyPr/>
          <a:lstStyle/>
          <a:p>
            <a:pPr>
              <a:defRPr/>
            </a:pPr>
            <a:fld id="{A3804948-14D2-43DA-B3DB-CF1972FFF4B7}" type="slidenum">
              <a:rPr lang="en-US" altLang="zh-CN" smtClean="0"/>
              <a:pPr>
                <a:defRPr/>
              </a:pPr>
              <a:t>11</a:t>
            </a:fld>
            <a:endParaRPr lang="en-US" altLang="zh-CN"/>
          </a:p>
        </p:txBody>
      </p:sp>
    </p:spTree>
    <p:extLst>
      <p:ext uri="{BB962C8B-B14F-4D97-AF65-F5344CB8AC3E}">
        <p14:creationId xmlns:p14="http://schemas.microsoft.com/office/powerpoint/2010/main" val="3957169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 name="Rectangle 5"/>
          <p:cNvSpPr>
            <a:spLocks noChangeArrowheads="1"/>
          </p:cNvSpPr>
          <p:nvPr/>
        </p:nvSpPr>
        <p:spPr bwMode="auto">
          <a:xfrm>
            <a:off x="0" y="73"/>
            <a:ext cx="9906000" cy="360363"/>
          </a:xfrm>
          <a:prstGeom prst="rect">
            <a:avLst/>
          </a:prstGeom>
          <a:gradFill rotWithShape="1">
            <a:gsLst>
              <a:gs pos="0">
                <a:srgbClr val="99CCFF"/>
              </a:gs>
              <a:gs pos="100000">
                <a:srgbClr val="99CCFF">
                  <a:gamma/>
                  <a:tint val="0"/>
                  <a:invGamma/>
                </a:srgbClr>
              </a:gs>
            </a:gsLst>
            <a:lin ang="5400000" scaled="1"/>
          </a:gradFill>
          <a:ln w="9525">
            <a:noFill/>
            <a:miter lim="800000"/>
          </a:ln>
          <a:effectLst/>
        </p:spPr>
        <p:txBody>
          <a:bodyPr wrap="none" anchor="ctr"/>
          <a:lstStyle/>
          <a:p>
            <a:pPr>
              <a:defRPr/>
            </a:pPr>
            <a:endParaRPr lang="zh-CN" altLang="en-US">
              <a:latin typeface="Arial" panose="020B0604020202020204" pitchFamily="34" charset="0"/>
            </a:endParaRPr>
          </a:p>
        </p:txBody>
      </p:sp>
      <p:sp>
        <p:nvSpPr>
          <p:cNvPr id="7" name="Rectangle 7"/>
          <p:cNvSpPr>
            <a:spLocks noChangeArrowheads="1"/>
          </p:cNvSpPr>
          <p:nvPr/>
        </p:nvSpPr>
        <p:spPr bwMode="auto">
          <a:xfrm>
            <a:off x="200029" y="6453188"/>
            <a:ext cx="1008063" cy="457200"/>
          </a:xfrm>
          <a:prstGeom prst="rect">
            <a:avLst/>
          </a:prstGeom>
          <a:noFill/>
          <a:ln w="9525">
            <a:noFill/>
            <a:miter lim="800000"/>
          </a:ln>
          <a:effectLst/>
        </p:spPr>
        <p:txBody>
          <a:bodyPr wrap="none" lIns="92075" tIns="46038" rIns="92075" bIns="46038" anchor="ctr"/>
          <a:lstStyle/>
          <a:p>
            <a:pPr defTabSz="762000">
              <a:defRPr/>
            </a:pPr>
            <a:fld id="{877019A4-F52B-4785-B83C-A974FFFB65AE}" type="slidenum">
              <a:rPr kumimoji="1" lang="en-US" altLang="ja-JP" sz="1600">
                <a:solidFill>
                  <a:schemeClr val="bg1"/>
                </a:solidFill>
                <a:latin typeface="Times New Roman" panose="02020603050405020304" pitchFamily="18" charset="0"/>
                <a:ea typeface="MS PGothic" panose="020B0600070205080204" pitchFamily="34" charset="-128"/>
              </a:rPr>
              <a:t>‹#›</a:t>
            </a:fld>
            <a:endParaRPr kumimoji="1" lang="en-US" altLang="ja-JP" sz="1600">
              <a:solidFill>
                <a:schemeClr val="bg1"/>
              </a:solidFill>
              <a:latin typeface="Times New Roman" panose="02020603050405020304" pitchFamily="18" charset="0"/>
              <a:ea typeface="MS PGothic" panose="020B0600070205080204" pitchFamily="34" charset="-128"/>
            </a:endParaRPr>
          </a:p>
        </p:txBody>
      </p:sp>
      <p:sp>
        <p:nvSpPr>
          <p:cNvPr id="124931" name="Rectangle 3"/>
          <p:cNvSpPr>
            <a:spLocks noGrp="1" noChangeArrowheads="1"/>
          </p:cNvSpPr>
          <p:nvPr>
            <p:ph type="subTitle" idx="1"/>
          </p:nvPr>
        </p:nvSpPr>
        <p:spPr>
          <a:xfrm>
            <a:off x="1485900" y="3886200"/>
            <a:ext cx="6934200" cy="1752600"/>
          </a:xfrm>
        </p:spPr>
        <p:txBody>
          <a:bodyPr/>
          <a:lstStyle>
            <a:lvl1pPr marL="0" indent="0" algn="ctr">
              <a:buFontTx/>
              <a:buNone/>
              <a:defRPr/>
            </a:lvl1pPr>
          </a:lstStyle>
          <a:p>
            <a:r>
              <a:rPr lang="zh-CN" altLang="en-US"/>
              <a:t>单击此处编辑母版副标题样式</a:t>
            </a:r>
            <a:endParaRPr lang="en-US" altLang="zh-CN"/>
          </a:p>
        </p:txBody>
      </p:sp>
      <p:sp>
        <p:nvSpPr>
          <p:cNvPr id="124934" name="Rectangle 6"/>
          <p:cNvSpPr>
            <a:spLocks noGrp="1" noChangeArrowheads="1"/>
          </p:cNvSpPr>
          <p:nvPr>
            <p:ph type="ctrTitle"/>
          </p:nvPr>
        </p:nvSpPr>
        <p:spPr>
          <a:xfrm>
            <a:off x="742950" y="2130524"/>
            <a:ext cx="8420100" cy="1470025"/>
          </a:xfrm>
        </p:spPr>
        <p:txBody>
          <a:bodyPr/>
          <a:lstStyle>
            <a:lvl1pPr>
              <a:defRPr/>
            </a:lvl1pPr>
          </a:lstStyle>
          <a:p>
            <a:r>
              <a:rPr lang="zh-CN" altLang="en-US" dirty="0"/>
              <a:t>单击此处编辑母版标题样式</a:t>
            </a:r>
            <a:endParaRPr lang="en-US" altLang="zh-CN"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94617" y="188913"/>
            <a:ext cx="2339975" cy="59372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71472" y="188913"/>
            <a:ext cx="6870700" cy="59372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71476" y="188913"/>
            <a:ext cx="9363076" cy="792162"/>
          </a:xfrm>
        </p:spPr>
        <p:txBody>
          <a:bodyPr/>
          <a:lstStyle/>
          <a:p>
            <a:r>
              <a:rPr lang="zh-CN" altLang="en-US"/>
              <a:t>单击此处编辑母版标题样式</a:t>
            </a:r>
          </a:p>
        </p:txBody>
      </p:sp>
      <p:sp>
        <p:nvSpPr>
          <p:cNvPr id="3" name="表格占位符 2"/>
          <p:cNvSpPr>
            <a:spLocks noGrp="1"/>
          </p:cNvSpPr>
          <p:nvPr>
            <p:ph type="tbl" idx="1" hasCustomPrompt="1"/>
          </p:nvPr>
        </p:nvSpPr>
        <p:spPr>
          <a:xfrm>
            <a:off x="350892" y="1196976"/>
            <a:ext cx="9139237" cy="4929188"/>
          </a:xfrm>
        </p:spPr>
        <p:txBody>
          <a:bodyPr/>
          <a:lstStyle/>
          <a:p>
            <a:pPr lvl="0"/>
            <a:r>
              <a:rPr lang="zh-CN" altLang="en-US" noProof="0"/>
              <a:t>单击图标添加表格</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黑体" panose="02010609060101010101" charset="-122"/>
                <a:ea typeface="黑体" panose="02010609060101010101" charset="-122"/>
                <a:cs typeface="黑体" panose="02010609060101010101"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黑体" panose="02010609060101010101" charset="-122"/>
                <a:ea typeface="黑体" panose="02010609060101010101" charset="-122"/>
                <a:cs typeface="黑体" panose="02010609060101010101" charset="-122"/>
              </a:defRPr>
            </a:lvl1pPr>
            <a:lvl2pPr>
              <a:defRPr>
                <a:latin typeface="黑体" panose="02010609060101010101" charset="-122"/>
                <a:ea typeface="黑体" panose="02010609060101010101" charset="-122"/>
                <a:cs typeface="黑体" panose="02010609060101010101" charset="-122"/>
              </a:defRPr>
            </a:lvl2pPr>
            <a:lvl3pPr>
              <a:defRPr>
                <a:latin typeface="黑体" panose="02010609060101010101" charset="-122"/>
                <a:ea typeface="黑体" panose="02010609060101010101" charset="-122"/>
                <a:cs typeface="黑体" panose="02010609060101010101" charset="-122"/>
              </a:defRPr>
            </a:lvl3pPr>
            <a:lvl4pPr>
              <a:defRPr>
                <a:latin typeface="黑体" panose="02010609060101010101" charset="-122"/>
                <a:ea typeface="黑体" panose="02010609060101010101" charset="-122"/>
                <a:cs typeface="黑体" panose="02010609060101010101" charset="-122"/>
              </a:defRPr>
            </a:lvl4pPr>
            <a:lvl5pPr>
              <a:defRPr>
                <a:latin typeface="黑体" panose="02010609060101010101" charset="-122"/>
                <a:ea typeface="黑体" panose="02010609060101010101" charset="-122"/>
                <a:cs typeface="黑体" panose="02010609060101010101"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98"/>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22"/>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50841" y="1196976"/>
            <a:ext cx="4492626"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95872" y="1196976"/>
            <a:ext cx="4494212"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39" y="1535113"/>
            <a:ext cx="437673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39" y="2174875"/>
            <a:ext cx="437673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41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41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9" y="273050"/>
            <a:ext cx="325913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3" y="273149"/>
            <a:ext cx="553720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9" y="1435104"/>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4" y="4800601"/>
            <a:ext cx="59436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4"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941514" y="5367339"/>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350878" y="1196976"/>
            <a:ext cx="9139237" cy="4929188"/>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035" name="Rectangle 11"/>
          <p:cNvSpPr>
            <a:spLocks noChangeArrowheads="1"/>
          </p:cNvSpPr>
          <p:nvPr userDrawn="1"/>
        </p:nvSpPr>
        <p:spPr bwMode="auto">
          <a:xfrm>
            <a:off x="0" y="0"/>
            <a:ext cx="9906000" cy="360363"/>
          </a:xfrm>
          <a:prstGeom prst="rect">
            <a:avLst/>
          </a:prstGeom>
          <a:gradFill rotWithShape="1">
            <a:gsLst>
              <a:gs pos="0">
                <a:srgbClr val="99CCFF"/>
              </a:gs>
              <a:gs pos="100000">
                <a:srgbClr val="99CCFF">
                  <a:gamma/>
                  <a:tint val="0"/>
                  <a:invGamma/>
                </a:srgbClr>
              </a:gs>
            </a:gsLst>
            <a:lin ang="5400000" scaled="1"/>
          </a:gradFill>
          <a:ln w="9525">
            <a:noFill/>
            <a:miter lim="800000"/>
          </a:ln>
          <a:effectLst/>
        </p:spPr>
        <p:txBody>
          <a:bodyPr wrap="none" anchor="ctr"/>
          <a:lstStyle/>
          <a:p>
            <a:pPr>
              <a:defRPr/>
            </a:pPr>
            <a:endParaRPr lang="zh-CN" altLang="en-US">
              <a:latin typeface="Arial" panose="020B0604020202020204" pitchFamily="34" charset="0"/>
            </a:endParaRPr>
          </a:p>
        </p:txBody>
      </p:sp>
      <p:sp>
        <p:nvSpPr>
          <p:cNvPr id="1029" name="Rectangle 2"/>
          <p:cNvSpPr>
            <a:spLocks noGrp="1" noChangeArrowheads="1"/>
          </p:cNvSpPr>
          <p:nvPr>
            <p:ph type="title"/>
          </p:nvPr>
        </p:nvSpPr>
        <p:spPr bwMode="auto">
          <a:xfrm>
            <a:off x="271464" y="188913"/>
            <a:ext cx="9363076" cy="792162"/>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单击此处编辑母版标题样式</a:t>
            </a:r>
            <a:endParaRPr lang="en-US" altLang="zh-CN" dirty="0"/>
          </a:p>
        </p:txBody>
      </p:sp>
      <p:sp>
        <p:nvSpPr>
          <p:cNvPr id="1036" name="Rectangle 12"/>
          <p:cNvSpPr>
            <a:spLocks noChangeArrowheads="1"/>
          </p:cNvSpPr>
          <p:nvPr/>
        </p:nvSpPr>
        <p:spPr bwMode="auto">
          <a:xfrm>
            <a:off x="228600" y="6400800"/>
            <a:ext cx="894782" cy="373134"/>
          </a:xfrm>
          <a:prstGeom prst="rect">
            <a:avLst/>
          </a:prstGeom>
          <a:noFill/>
          <a:ln w="9525">
            <a:noFill/>
            <a:miter lim="800000"/>
          </a:ln>
          <a:effectLst/>
        </p:spPr>
        <p:txBody>
          <a:bodyPr wrap="none" lIns="92075" tIns="46038" rIns="92075" bIns="46038" anchor="ctr"/>
          <a:lstStyle/>
          <a:p>
            <a:pPr defTabSz="762000">
              <a:defRPr/>
            </a:pPr>
            <a:fld id="{A668977A-3572-4392-907F-8F125AD2A05E}" type="slidenum">
              <a:rPr kumimoji="1" lang="en-US" altLang="ja-JP" sz="1600">
                <a:solidFill>
                  <a:schemeClr val="tx1"/>
                </a:solidFill>
                <a:latin typeface="Times New Roman" panose="02020603050405020304" pitchFamily="18" charset="0"/>
                <a:ea typeface="MS PGothic" panose="020B0600070205080204" pitchFamily="34" charset="-128"/>
              </a:rPr>
              <a:t>‹#›</a:t>
            </a:fld>
            <a:endParaRPr kumimoji="1" lang="en-US" altLang="ja-JP" sz="1600" dirty="0">
              <a:solidFill>
                <a:schemeClr val="tx1"/>
              </a:solidFill>
              <a:latin typeface="Times New Roman" panose="02020603050405020304" pitchFamily="18" charset="0"/>
              <a:ea typeface="MS PGothic" panose="020B0600070205080204" pitchFamily="34" charset="-128"/>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hf sldNum="0" hdr="0" ftr="0" dt="0"/>
  <p:txStyles>
    <p:titleStyle>
      <a:lvl1pPr algn="ctr" rtl="0" eaLnBrk="1" fontAlgn="base" hangingPunct="1">
        <a:spcBef>
          <a:spcPct val="0"/>
        </a:spcBef>
        <a:spcAft>
          <a:spcPct val="0"/>
        </a:spcAft>
        <a:defRPr sz="4600" b="1">
          <a:solidFill>
            <a:srgbClr val="C00000"/>
          </a:solidFill>
          <a:latin typeface="Heiti TC Light" charset="-120"/>
          <a:ea typeface="Heiti TC Light" charset="-120"/>
          <a:cs typeface="Heiti TC Light" charset="-120"/>
        </a:defRPr>
      </a:lvl1pPr>
      <a:lvl2pPr algn="ctr" rtl="0" eaLnBrk="1" fontAlgn="base" hangingPunct="1">
        <a:spcBef>
          <a:spcPct val="0"/>
        </a:spcBef>
        <a:spcAft>
          <a:spcPct val="0"/>
        </a:spcAft>
        <a:defRPr sz="40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0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0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0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0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0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0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0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Heiti TC Light" charset="-120"/>
          <a:ea typeface="Heiti TC Light" charset="-120"/>
          <a:cs typeface="Heiti TC Light" charset="-120"/>
        </a:defRPr>
      </a:lvl1pPr>
      <a:lvl2pPr marL="742950" indent="-285750" algn="l" rtl="0" eaLnBrk="1" fontAlgn="base" hangingPunct="1">
        <a:spcBef>
          <a:spcPct val="20000"/>
        </a:spcBef>
        <a:spcAft>
          <a:spcPct val="0"/>
        </a:spcAft>
        <a:buChar char="–"/>
        <a:defRPr sz="2800">
          <a:solidFill>
            <a:schemeClr val="tx1"/>
          </a:solidFill>
          <a:latin typeface="Heiti TC Light" charset="-120"/>
          <a:ea typeface="Heiti TC Light" charset="-120"/>
          <a:cs typeface="Heiti TC Light" charset="-120"/>
        </a:defRPr>
      </a:lvl2pPr>
      <a:lvl3pPr marL="1143000" indent="-228600" algn="l" rtl="0" eaLnBrk="1" fontAlgn="base" hangingPunct="1">
        <a:spcBef>
          <a:spcPct val="20000"/>
        </a:spcBef>
        <a:spcAft>
          <a:spcPct val="0"/>
        </a:spcAft>
        <a:buChar char="•"/>
        <a:defRPr sz="2400">
          <a:solidFill>
            <a:schemeClr val="tx1"/>
          </a:solidFill>
          <a:latin typeface="Heiti TC Light" charset="-120"/>
          <a:ea typeface="Heiti TC Light" charset="-120"/>
          <a:cs typeface="Heiti TC Light" charset="-120"/>
        </a:defRPr>
      </a:lvl3pPr>
      <a:lvl4pPr marL="1600200" indent="-228600" algn="l" rtl="0" eaLnBrk="1" fontAlgn="base" hangingPunct="1">
        <a:spcBef>
          <a:spcPct val="20000"/>
        </a:spcBef>
        <a:spcAft>
          <a:spcPct val="0"/>
        </a:spcAft>
        <a:buChar char="–"/>
        <a:defRPr sz="2000">
          <a:solidFill>
            <a:schemeClr val="tx1"/>
          </a:solidFill>
          <a:latin typeface="Heiti TC Light" charset="-120"/>
          <a:ea typeface="Heiti TC Light" charset="-120"/>
          <a:cs typeface="Heiti TC Light" charset="-120"/>
        </a:defRPr>
      </a:lvl4pPr>
      <a:lvl5pPr marL="2057400" indent="-228600" algn="l" rtl="0" eaLnBrk="1" fontAlgn="base" hangingPunct="1">
        <a:spcBef>
          <a:spcPct val="20000"/>
        </a:spcBef>
        <a:spcAft>
          <a:spcPct val="0"/>
        </a:spcAft>
        <a:buChar char="»"/>
        <a:defRPr sz="2000">
          <a:solidFill>
            <a:schemeClr val="tx1"/>
          </a:solidFill>
          <a:latin typeface="Heiti TC Light" charset="-120"/>
          <a:ea typeface="Heiti TC Light" charset="-120"/>
          <a:cs typeface="Heiti TC Light" charset="-12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33B43E-49FE-F74B-AB5D-4BD406B796C6}"/>
              </a:ext>
            </a:extLst>
          </p:cNvPr>
          <p:cNvSpPr>
            <a:spLocks noGrp="1"/>
          </p:cNvSpPr>
          <p:nvPr>
            <p:ph type="title"/>
          </p:nvPr>
        </p:nvSpPr>
        <p:spPr>
          <a:xfrm>
            <a:off x="350878" y="304800"/>
            <a:ext cx="10820400" cy="792162"/>
          </a:xfrm>
        </p:spPr>
        <p:txBody>
          <a:bodyPr/>
          <a:lstStyle/>
          <a:p>
            <a:pPr algn="l"/>
            <a:r>
              <a:rPr kumimoji="1" lang="zh-CN" altLang="en-US" sz="4000" dirty="0"/>
              <a:t>移居者的都市梦：城市移民群体行为研究</a:t>
            </a:r>
          </a:p>
        </p:txBody>
      </p:sp>
      <p:sp>
        <p:nvSpPr>
          <p:cNvPr id="3" name="内容占位符 2">
            <a:extLst>
              <a:ext uri="{FF2B5EF4-FFF2-40B4-BE49-F238E27FC236}">
                <a16:creationId xmlns:a16="http://schemas.microsoft.com/office/drawing/2014/main" id="{19AEEF1D-11D3-064C-9CA2-22EFED23D1F4}"/>
              </a:ext>
            </a:extLst>
          </p:cNvPr>
          <p:cNvSpPr>
            <a:spLocks noGrp="1"/>
          </p:cNvSpPr>
          <p:nvPr>
            <p:ph idx="1"/>
          </p:nvPr>
        </p:nvSpPr>
        <p:spPr/>
        <p:txBody>
          <a:bodyPr/>
          <a:lstStyle/>
          <a:p>
            <a:pPr>
              <a:lnSpc>
                <a:spcPct val="120000"/>
              </a:lnSpc>
            </a:pPr>
            <a:r>
              <a:rPr lang="zh-CN" altLang="en-US" sz="2800" dirty="0">
                <a:latin typeface="黑体"/>
                <a:ea typeface="黑体"/>
                <a:cs typeface="黑体"/>
              </a:rPr>
              <a:t>问题</a:t>
            </a:r>
            <a:endParaRPr lang="en-US" altLang="zh-CN" sz="2800" dirty="0">
              <a:latin typeface="黑体"/>
              <a:ea typeface="黑体"/>
              <a:cs typeface="黑体"/>
            </a:endParaRPr>
          </a:p>
          <a:p>
            <a:pPr lvl="1">
              <a:lnSpc>
                <a:spcPct val="120000"/>
              </a:lnSpc>
            </a:pPr>
            <a:r>
              <a:rPr lang="zh-CN" altLang="en-US" sz="2400" dirty="0">
                <a:latin typeface="黑体"/>
                <a:ea typeface="黑体"/>
                <a:cs typeface="黑体"/>
              </a:rPr>
              <a:t>移民群体和本地人群在行为模式上存在怎样的差异？</a:t>
            </a:r>
            <a:endParaRPr lang="en-US" altLang="zh-CN" sz="2400" dirty="0">
              <a:latin typeface="黑体"/>
              <a:ea typeface="黑体"/>
              <a:cs typeface="黑体"/>
            </a:endParaRPr>
          </a:p>
          <a:p>
            <a:pPr lvl="1">
              <a:lnSpc>
                <a:spcPct val="120000"/>
              </a:lnSpc>
            </a:pPr>
            <a:r>
              <a:rPr lang="zh-CN" altLang="en-US" sz="2400" dirty="0">
                <a:latin typeface="黑体"/>
                <a:ea typeface="黑体"/>
                <a:cs typeface="黑体"/>
              </a:rPr>
              <a:t>这些差异多大程度能帮助我们区分这两类群体？</a:t>
            </a:r>
            <a:endParaRPr lang="en-US" altLang="zh-CN" sz="2400" dirty="0">
              <a:latin typeface="黑体"/>
              <a:ea typeface="黑体"/>
              <a:cs typeface="黑体"/>
            </a:endParaRPr>
          </a:p>
          <a:p>
            <a:pPr lvl="1">
              <a:lnSpc>
                <a:spcPct val="120000"/>
              </a:lnSpc>
            </a:pPr>
            <a:r>
              <a:rPr lang="zh-CN" altLang="en-US" sz="2400" dirty="0">
                <a:latin typeface="黑体"/>
                <a:ea typeface="黑体"/>
                <a:cs typeface="黑体"/>
              </a:rPr>
              <a:t>是否能衡量移民者的融入程度？</a:t>
            </a:r>
            <a:endParaRPr lang="en-US" altLang="zh-CN" sz="2400" dirty="0">
              <a:latin typeface="黑体"/>
              <a:ea typeface="黑体"/>
              <a:cs typeface="黑体"/>
            </a:endParaRPr>
          </a:p>
          <a:p>
            <a:pPr lvl="1">
              <a:lnSpc>
                <a:spcPct val="120000"/>
              </a:lnSpc>
            </a:pPr>
            <a:endParaRPr lang="en-US" altLang="zh-CN" sz="2400" dirty="0">
              <a:latin typeface="黑体"/>
              <a:ea typeface="黑体"/>
              <a:cs typeface="黑体"/>
            </a:endParaRPr>
          </a:p>
          <a:p>
            <a:pPr lvl="1">
              <a:lnSpc>
                <a:spcPct val="120000"/>
              </a:lnSpc>
            </a:pPr>
            <a:endParaRPr lang="en-US" altLang="zh-CN" sz="2400" dirty="0">
              <a:latin typeface="黑体"/>
              <a:ea typeface="黑体"/>
              <a:cs typeface="黑体"/>
            </a:endParaRPr>
          </a:p>
          <a:p>
            <a:pPr lvl="1">
              <a:lnSpc>
                <a:spcPct val="120000"/>
              </a:lnSpc>
            </a:pPr>
            <a:endParaRPr lang="en-US" altLang="zh-CN" sz="2400" dirty="0">
              <a:latin typeface="黑体"/>
              <a:ea typeface="黑体"/>
              <a:cs typeface="黑体"/>
            </a:endParaRPr>
          </a:p>
          <a:p>
            <a:pPr lvl="1"/>
            <a:endParaRPr kumimoji="1" lang="en-US" altLang="zh-CN" dirty="0"/>
          </a:p>
        </p:txBody>
      </p:sp>
      <p:sp>
        <p:nvSpPr>
          <p:cNvPr id="6" name="Rectangle 5">
            <a:extLst>
              <a:ext uri="{FF2B5EF4-FFF2-40B4-BE49-F238E27FC236}">
                <a16:creationId xmlns:a16="http://schemas.microsoft.com/office/drawing/2014/main" id="{6054D9F3-1CDC-124A-A939-ED2199151602}"/>
              </a:ext>
            </a:extLst>
          </p:cNvPr>
          <p:cNvSpPr/>
          <p:nvPr/>
        </p:nvSpPr>
        <p:spPr>
          <a:xfrm>
            <a:off x="-1272" y="6310093"/>
            <a:ext cx="9907272" cy="5479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lnSpc>
                <a:spcPct val="110000"/>
              </a:lnSpc>
              <a:buFont typeface="Arial"/>
              <a:buChar char="•"/>
            </a:pPr>
            <a:r>
              <a:rPr lang="en-US" altLang="zh-CN" sz="1400" dirty="0">
                <a:solidFill>
                  <a:srgbClr val="000000"/>
                </a:solidFill>
              </a:rPr>
              <a:t>Yang</a:t>
            </a:r>
            <a:r>
              <a:rPr lang="zh-CN" altLang="en-US" sz="1400" dirty="0">
                <a:solidFill>
                  <a:srgbClr val="000000"/>
                </a:solidFill>
              </a:rPr>
              <a:t> </a:t>
            </a:r>
            <a:r>
              <a:rPr lang="en-US" altLang="zh-CN" sz="1400" dirty="0">
                <a:solidFill>
                  <a:srgbClr val="000000"/>
                </a:solidFill>
              </a:rPr>
              <a:t>Yang,</a:t>
            </a:r>
            <a:r>
              <a:rPr lang="zh-CN" altLang="en-US" sz="1400" b="1" dirty="0">
                <a:solidFill>
                  <a:srgbClr val="000000"/>
                </a:solidFill>
              </a:rPr>
              <a:t> </a:t>
            </a:r>
            <a:r>
              <a:rPr lang="en-US" altLang="zh-CN" sz="1400" dirty="0" err="1">
                <a:solidFill>
                  <a:srgbClr val="000000"/>
                </a:solidFill>
              </a:rPr>
              <a:t>Chenhao</a:t>
            </a:r>
            <a:r>
              <a:rPr lang="zh-CN" altLang="en-US" sz="1400" dirty="0">
                <a:solidFill>
                  <a:srgbClr val="000000"/>
                </a:solidFill>
              </a:rPr>
              <a:t> </a:t>
            </a:r>
            <a:r>
              <a:rPr lang="en-US" altLang="zh-CN" sz="1400" dirty="0">
                <a:solidFill>
                  <a:srgbClr val="000000"/>
                </a:solidFill>
              </a:rPr>
              <a:t>Tan,</a:t>
            </a:r>
            <a:r>
              <a:rPr lang="zh-CN" altLang="en-US" sz="1400" dirty="0">
                <a:solidFill>
                  <a:srgbClr val="000000"/>
                </a:solidFill>
              </a:rPr>
              <a:t> </a:t>
            </a:r>
            <a:r>
              <a:rPr lang="en-US" altLang="zh-CN" sz="1400" b="1" dirty="0" err="1">
                <a:solidFill>
                  <a:srgbClr val="000000"/>
                </a:solidFill>
              </a:rPr>
              <a:t>Zongtao</a:t>
            </a:r>
            <a:r>
              <a:rPr lang="zh-CN" altLang="en-US" sz="1400" b="1" dirty="0">
                <a:solidFill>
                  <a:srgbClr val="000000"/>
                </a:solidFill>
              </a:rPr>
              <a:t> </a:t>
            </a:r>
            <a:r>
              <a:rPr lang="en-US" altLang="zh-CN" sz="1400" b="1" dirty="0">
                <a:solidFill>
                  <a:srgbClr val="000000"/>
                </a:solidFill>
              </a:rPr>
              <a:t>Liu</a:t>
            </a:r>
            <a:r>
              <a:rPr lang="en-US" altLang="zh-CN" sz="1400" dirty="0">
                <a:solidFill>
                  <a:srgbClr val="000000"/>
                </a:solidFill>
              </a:rPr>
              <a:t>,</a:t>
            </a:r>
            <a:r>
              <a:rPr lang="zh-CN" altLang="en-US" sz="1400" dirty="0">
                <a:solidFill>
                  <a:srgbClr val="000000"/>
                </a:solidFill>
              </a:rPr>
              <a:t> </a:t>
            </a:r>
            <a:r>
              <a:rPr lang="en-US" altLang="zh-CN" sz="1400" dirty="0" err="1">
                <a:solidFill>
                  <a:srgbClr val="000000"/>
                </a:solidFill>
              </a:rPr>
              <a:t>Fei</a:t>
            </a:r>
            <a:r>
              <a:rPr lang="zh-CN" altLang="en-US" sz="1400" dirty="0">
                <a:solidFill>
                  <a:srgbClr val="000000"/>
                </a:solidFill>
              </a:rPr>
              <a:t> </a:t>
            </a:r>
            <a:r>
              <a:rPr lang="en-US" altLang="zh-CN" sz="1400" dirty="0">
                <a:solidFill>
                  <a:srgbClr val="000000"/>
                </a:solidFill>
              </a:rPr>
              <a:t>Wu,</a:t>
            </a:r>
            <a:r>
              <a:rPr lang="zh-CN" altLang="en-US" sz="1400" dirty="0">
                <a:solidFill>
                  <a:srgbClr val="000000"/>
                </a:solidFill>
              </a:rPr>
              <a:t> </a:t>
            </a:r>
            <a:r>
              <a:rPr lang="en-US" altLang="zh-CN" sz="1400" dirty="0">
                <a:solidFill>
                  <a:srgbClr val="000000"/>
                </a:solidFill>
              </a:rPr>
              <a:t>and</a:t>
            </a:r>
            <a:r>
              <a:rPr lang="zh-CN" altLang="en-US" sz="1400" dirty="0">
                <a:solidFill>
                  <a:srgbClr val="000000"/>
                </a:solidFill>
              </a:rPr>
              <a:t> </a:t>
            </a:r>
            <a:r>
              <a:rPr lang="en-US" altLang="zh-CN" sz="1400" dirty="0" err="1">
                <a:solidFill>
                  <a:srgbClr val="000000"/>
                </a:solidFill>
              </a:rPr>
              <a:t>Yueting</a:t>
            </a:r>
            <a:r>
              <a:rPr lang="zh-CN" altLang="en-US" sz="1400" dirty="0">
                <a:solidFill>
                  <a:srgbClr val="000000"/>
                </a:solidFill>
              </a:rPr>
              <a:t> </a:t>
            </a:r>
            <a:r>
              <a:rPr lang="en-US" altLang="zh-CN" sz="1400" dirty="0" err="1">
                <a:solidFill>
                  <a:srgbClr val="000000"/>
                </a:solidFill>
              </a:rPr>
              <a:t>Zhuang</a:t>
            </a:r>
            <a:r>
              <a:rPr lang="en-US" altLang="zh-CN" sz="1400" dirty="0">
                <a:solidFill>
                  <a:srgbClr val="000000"/>
                </a:solidFill>
              </a:rPr>
              <a:t>.</a:t>
            </a:r>
            <a:r>
              <a:rPr lang="zh-CN" altLang="en-US" sz="1400" dirty="0">
                <a:solidFill>
                  <a:srgbClr val="000000"/>
                </a:solidFill>
              </a:rPr>
              <a:t> </a:t>
            </a:r>
            <a:r>
              <a:rPr lang="en-US" altLang="zh-CN" sz="1400" dirty="0">
                <a:solidFill>
                  <a:srgbClr val="000000"/>
                </a:solidFill>
              </a:rPr>
              <a:t>Urban</a:t>
            </a:r>
            <a:r>
              <a:rPr lang="zh-CN" altLang="en-US" sz="1400" dirty="0">
                <a:solidFill>
                  <a:srgbClr val="000000"/>
                </a:solidFill>
              </a:rPr>
              <a:t> </a:t>
            </a:r>
            <a:r>
              <a:rPr lang="en-US" altLang="zh-CN" sz="1400" dirty="0">
                <a:solidFill>
                  <a:srgbClr val="000000"/>
                </a:solidFill>
              </a:rPr>
              <a:t>Dreams</a:t>
            </a:r>
            <a:r>
              <a:rPr lang="zh-CN" altLang="en-US" sz="1400" dirty="0">
                <a:solidFill>
                  <a:srgbClr val="000000"/>
                </a:solidFill>
              </a:rPr>
              <a:t> </a:t>
            </a:r>
            <a:r>
              <a:rPr lang="en-US" altLang="zh-CN" sz="1400" dirty="0">
                <a:solidFill>
                  <a:srgbClr val="000000"/>
                </a:solidFill>
              </a:rPr>
              <a:t>of</a:t>
            </a:r>
            <a:r>
              <a:rPr lang="zh-CN" altLang="en-US" sz="1400" dirty="0">
                <a:solidFill>
                  <a:srgbClr val="000000"/>
                </a:solidFill>
              </a:rPr>
              <a:t> </a:t>
            </a:r>
            <a:r>
              <a:rPr lang="en-US" altLang="zh-CN" sz="1400" dirty="0">
                <a:solidFill>
                  <a:srgbClr val="000000"/>
                </a:solidFill>
              </a:rPr>
              <a:t>Migrant:</a:t>
            </a:r>
            <a:r>
              <a:rPr lang="zh-CN" altLang="en-US" sz="1400" dirty="0">
                <a:solidFill>
                  <a:srgbClr val="000000"/>
                </a:solidFill>
              </a:rPr>
              <a:t> </a:t>
            </a:r>
            <a:r>
              <a:rPr lang="en-US" altLang="zh-CN" sz="1400" dirty="0">
                <a:solidFill>
                  <a:srgbClr val="000000"/>
                </a:solidFill>
              </a:rPr>
              <a:t>A</a:t>
            </a:r>
            <a:r>
              <a:rPr lang="zh-CN" altLang="en-US" sz="1400" dirty="0">
                <a:solidFill>
                  <a:srgbClr val="000000"/>
                </a:solidFill>
              </a:rPr>
              <a:t> </a:t>
            </a:r>
            <a:r>
              <a:rPr lang="en-US" altLang="zh-CN" sz="1400" dirty="0">
                <a:solidFill>
                  <a:srgbClr val="000000"/>
                </a:solidFill>
              </a:rPr>
              <a:t>Case</a:t>
            </a:r>
            <a:r>
              <a:rPr lang="zh-CN" altLang="en-US" sz="1400" dirty="0">
                <a:solidFill>
                  <a:srgbClr val="000000"/>
                </a:solidFill>
              </a:rPr>
              <a:t> </a:t>
            </a:r>
            <a:r>
              <a:rPr lang="en-US" altLang="zh-CN" sz="1400" dirty="0">
                <a:solidFill>
                  <a:srgbClr val="000000"/>
                </a:solidFill>
              </a:rPr>
              <a:t>Study</a:t>
            </a:r>
            <a:r>
              <a:rPr lang="zh-CN" altLang="en-US" sz="1400" dirty="0">
                <a:solidFill>
                  <a:srgbClr val="000000"/>
                </a:solidFill>
              </a:rPr>
              <a:t> </a:t>
            </a:r>
            <a:r>
              <a:rPr lang="en-US" altLang="zh-CN" sz="1400" dirty="0">
                <a:solidFill>
                  <a:srgbClr val="000000"/>
                </a:solidFill>
              </a:rPr>
              <a:t>of</a:t>
            </a:r>
            <a:r>
              <a:rPr lang="zh-CN" altLang="en-US" sz="1400" dirty="0">
                <a:solidFill>
                  <a:srgbClr val="000000"/>
                </a:solidFill>
              </a:rPr>
              <a:t> </a:t>
            </a:r>
            <a:r>
              <a:rPr lang="en-US" altLang="zh-CN" sz="1400" dirty="0">
                <a:solidFill>
                  <a:srgbClr val="000000"/>
                </a:solidFill>
              </a:rPr>
              <a:t>Migrant</a:t>
            </a:r>
            <a:r>
              <a:rPr lang="zh-CN" altLang="en-US" sz="1400" dirty="0">
                <a:solidFill>
                  <a:srgbClr val="000000"/>
                </a:solidFill>
              </a:rPr>
              <a:t> </a:t>
            </a:r>
            <a:r>
              <a:rPr lang="en-US" altLang="zh-CN" sz="1400" dirty="0">
                <a:solidFill>
                  <a:srgbClr val="000000"/>
                </a:solidFill>
              </a:rPr>
              <a:t>Integration</a:t>
            </a:r>
            <a:r>
              <a:rPr lang="zh-CN" altLang="en-US" sz="1400" dirty="0">
                <a:solidFill>
                  <a:srgbClr val="000000"/>
                </a:solidFill>
              </a:rPr>
              <a:t> </a:t>
            </a:r>
            <a:r>
              <a:rPr lang="en-US" altLang="zh-CN" sz="1400" dirty="0">
                <a:solidFill>
                  <a:srgbClr val="000000"/>
                </a:solidFill>
              </a:rPr>
              <a:t>in</a:t>
            </a:r>
            <a:r>
              <a:rPr lang="zh-CN" altLang="en-US" sz="1400" dirty="0">
                <a:solidFill>
                  <a:srgbClr val="000000"/>
                </a:solidFill>
              </a:rPr>
              <a:t> </a:t>
            </a:r>
            <a:r>
              <a:rPr lang="en-US" altLang="zh-CN" sz="1400" dirty="0">
                <a:solidFill>
                  <a:srgbClr val="000000"/>
                </a:solidFill>
              </a:rPr>
              <a:t>Shanghai.</a:t>
            </a:r>
            <a:r>
              <a:rPr lang="zh-CN" altLang="en-US" sz="1400" dirty="0">
                <a:solidFill>
                  <a:srgbClr val="000000"/>
                </a:solidFill>
              </a:rPr>
              <a:t> </a:t>
            </a:r>
            <a:r>
              <a:rPr lang="en-US" altLang="zh-CN" sz="1400" b="1" dirty="0">
                <a:solidFill>
                  <a:srgbClr val="000000"/>
                </a:solidFill>
              </a:rPr>
              <a:t>AAAI’18.</a:t>
            </a:r>
          </a:p>
        </p:txBody>
      </p:sp>
    </p:spTree>
    <p:extLst>
      <p:ext uri="{BB962C8B-B14F-4D97-AF65-F5344CB8AC3E}">
        <p14:creationId xmlns:p14="http://schemas.microsoft.com/office/powerpoint/2010/main" val="207424920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51D259C-D9D1-134B-B0C9-61846677F1DC}"/>
              </a:ext>
            </a:extLst>
          </p:cNvPr>
          <p:cNvPicPr>
            <a:picLocks noChangeAspect="1"/>
          </p:cNvPicPr>
          <p:nvPr/>
        </p:nvPicPr>
        <p:blipFill rotWithShape="1">
          <a:blip r:embed="rId2"/>
          <a:srcRect l="67495"/>
          <a:stretch/>
        </p:blipFill>
        <p:spPr>
          <a:xfrm>
            <a:off x="3429000" y="3733800"/>
            <a:ext cx="3048000" cy="3048000"/>
          </a:xfrm>
          <a:prstGeom prst="rect">
            <a:avLst/>
          </a:prstGeom>
        </p:spPr>
      </p:pic>
      <p:sp>
        <p:nvSpPr>
          <p:cNvPr id="5" name="标题 1">
            <a:extLst>
              <a:ext uri="{FF2B5EF4-FFF2-40B4-BE49-F238E27FC236}">
                <a16:creationId xmlns:a16="http://schemas.microsoft.com/office/drawing/2014/main" id="{10B93445-346E-7C40-8D06-9E58DA2F4897}"/>
              </a:ext>
            </a:extLst>
          </p:cNvPr>
          <p:cNvSpPr>
            <a:spLocks noGrp="1"/>
          </p:cNvSpPr>
          <p:nvPr>
            <p:ph type="title"/>
          </p:nvPr>
        </p:nvSpPr>
        <p:spPr>
          <a:xfrm>
            <a:off x="271464" y="188913"/>
            <a:ext cx="9363076" cy="792162"/>
          </a:xfrm>
        </p:spPr>
        <p:txBody>
          <a:bodyPr/>
          <a:lstStyle/>
          <a:p>
            <a:r>
              <a:rPr lang="zh-CN" altLang="en-US" dirty="0">
                <a:latin typeface="Arial(title)"/>
                <a:ea typeface="黑体"/>
                <a:cs typeface="Arial(title)"/>
              </a:rPr>
              <a:t>流失移民 </a:t>
            </a:r>
            <a:r>
              <a:rPr lang="en-US" altLang="zh-CN" dirty="0">
                <a:latin typeface="Arial(title)"/>
                <a:ea typeface="黑体"/>
                <a:cs typeface="Arial(title)"/>
              </a:rPr>
              <a:t>vs.</a:t>
            </a:r>
            <a:r>
              <a:rPr lang="zh-CN" altLang="en-US" dirty="0">
                <a:latin typeface="Arial(title)"/>
                <a:ea typeface="黑体"/>
                <a:cs typeface="Arial(title)"/>
              </a:rPr>
              <a:t> 留存移民</a:t>
            </a:r>
            <a:endParaRPr kumimoji="1" lang="zh-CN" altLang="en-US" dirty="0"/>
          </a:p>
        </p:txBody>
      </p:sp>
      <p:sp>
        <p:nvSpPr>
          <p:cNvPr id="6" name="内容占位符 2">
            <a:extLst>
              <a:ext uri="{FF2B5EF4-FFF2-40B4-BE49-F238E27FC236}">
                <a16:creationId xmlns:a16="http://schemas.microsoft.com/office/drawing/2014/main" id="{6ACCB8FE-F44A-EC4C-80D4-EBF4F64DC1FC}"/>
              </a:ext>
            </a:extLst>
          </p:cNvPr>
          <p:cNvSpPr>
            <a:spLocks noGrp="1"/>
          </p:cNvSpPr>
          <p:nvPr>
            <p:ph idx="1"/>
          </p:nvPr>
        </p:nvSpPr>
        <p:spPr>
          <a:xfrm>
            <a:off x="350878" y="1196976"/>
            <a:ext cx="9139237" cy="4929188"/>
          </a:xfrm>
        </p:spPr>
        <p:txBody>
          <a:bodyPr/>
          <a:lstStyle/>
          <a:p>
            <a:r>
              <a:rPr kumimoji="1" lang="zh-CN" altLang="en-US" sz="2800" dirty="0"/>
              <a:t>在移居早期识别移民的流失</a:t>
            </a:r>
            <a:endParaRPr kumimoji="1" lang="en-US" altLang="zh-CN" sz="2800" dirty="0"/>
          </a:p>
          <a:p>
            <a:pPr lvl="1"/>
            <a:r>
              <a:rPr kumimoji="1" lang="zh-CN" altLang="en-US" sz="2400" dirty="0"/>
              <a:t>是否能在小于两周的时间识别流失的移民</a:t>
            </a:r>
            <a:r>
              <a:rPr kumimoji="1" lang="en-US" altLang="zh-CN" sz="2400" dirty="0"/>
              <a:t>?</a:t>
            </a:r>
          </a:p>
          <a:p>
            <a:pPr lvl="2"/>
            <a:r>
              <a:rPr kumimoji="1" lang="zh-CN" altLang="en-US" sz="2000" dirty="0"/>
              <a:t>如果可以</a:t>
            </a:r>
            <a:r>
              <a:rPr kumimoji="1" lang="en-US" altLang="zh-CN" sz="2000" dirty="0"/>
              <a:t>,</a:t>
            </a:r>
            <a:r>
              <a:rPr kumimoji="1" lang="zh-CN" altLang="en-US" sz="2000" dirty="0"/>
              <a:t>政府和公益团体也许能为这类移民提供帮助 </a:t>
            </a:r>
            <a:endParaRPr kumimoji="1" lang="en-US" altLang="zh-CN" sz="2000" dirty="0"/>
          </a:p>
          <a:p>
            <a:pPr lvl="1"/>
            <a:r>
              <a:rPr kumimoji="1" lang="zh-CN" altLang="en-US" sz="2400" dirty="0"/>
              <a:t>基于前</a:t>
            </a:r>
            <a:r>
              <a:rPr kumimoji="1" lang="en-US" altLang="zh-CN" sz="2400" dirty="0"/>
              <a:t>k</a:t>
            </a:r>
            <a:r>
              <a:rPr kumimoji="1" lang="zh-CN" altLang="en-US" sz="2400" dirty="0"/>
              <a:t>天数据提取特征进行训练和预测：</a:t>
            </a:r>
          </a:p>
        </p:txBody>
      </p:sp>
      <p:sp>
        <p:nvSpPr>
          <p:cNvPr id="7" name="矩形 6">
            <a:extLst>
              <a:ext uri="{FF2B5EF4-FFF2-40B4-BE49-F238E27FC236}">
                <a16:creationId xmlns:a16="http://schemas.microsoft.com/office/drawing/2014/main" id="{DCE9D5FC-D2DF-2A47-B4FA-50325E2325A9}"/>
              </a:ext>
            </a:extLst>
          </p:cNvPr>
          <p:cNvSpPr/>
          <p:nvPr/>
        </p:nvSpPr>
        <p:spPr>
          <a:xfrm rot="19803901">
            <a:off x="4115366" y="4549749"/>
            <a:ext cx="2201410" cy="333420"/>
          </a:xfrm>
          <a:prstGeom prst="rect">
            <a:avLst/>
          </a:prstGeom>
          <a:solidFill>
            <a:srgbClr val="66CC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25599715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Arial(title)"/>
                <a:ea typeface="黑体"/>
                <a:cs typeface="Arial(title)"/>
              </a:rPr>
              <a:t>流失移民 </a:t>
            </a:r>
            <a:r>
              <a:rPr lang="en-US" altLang="zh-CN" dirty="0">
                <a:latin typeface="Arial(title)"/>
                <a:ea typeface="黑体"/>
                <a:cs typeface="Arial(title)"/>
              </a:rPr>
              <a:t>vs.</a:t>
            </a:r>
            <a:r>
              <a:rPr lang="zh-CN" altLang="en-US" dirty="0">
                <a:latin typeface="Arial(title)"/>
                <a:ea typeface="黑体"/>
                <a:cs typeface="Arial(title)"/>
              </a:rPr>
              <a:t> 留存移民</a:t>
            </a:r>
            <a:endParaRPr kumimoji="1" lang="zh-CN" altLang="en-US" dirty="0"/>
          </a:p>
        </p:txBody>
      </p:sp>
      <p:sp>
        <p:nvSpPr>
          <p:cNvPr id="6" name="内容占位符 2"/>
          <p:cNvSpPr>
            <a:spLocks noGrp="1"/>
          </p:cNvSpPr>
          <p:nvPr>
            <p:ph idx="1"/>
          </p:nvPr>
        </p:nvSpPr>
        <p:spPr>
          <a:xfrm>
            <a:off x="350878" y="1196976"/>
            <a:ext cx="9174122" cy="2232024"/>
          </a:xfrm>
        </p:spPr>
        <p:txBody>
          <a:bodyPr/>
          <a:lstStyle/>
          <a:p>
            <a:r>
              <a:rPr kumimoji="1" lang="zh-CN" altLang="en-US" sz="2800" dirty="0"/>
              <a:t>探究预测效果提升的原因</a:t>
            </a:r>
            <a:endParaRPr kumimoji="1" lang="en-US" altLang="zh-CN" sz="2800" dirty="0"/>
          </a:p>
          <a:p>
            <a:pPr lvl="1"/>
            <a:r>
              <a:rPr kumimoji="1" lang="zh-CN" altLang="en-US" sz="2400" dirty="0"/>
              <a:t>解耦可能导致效果提升的两个因素：模型和特征</a:t>
            </a:r>
            <a:endParaRPr kumimoji="1" lang="en-US" altLang="zh-CN" sz="2400" dirty="0"/>
          </a:p>
        </p:txBody>
      </p:sp>
      <p:sp>
        <p:nvSpPr>
          <p:cNvPr id="5" name="圆角矩形 4"/>
          <p:cNvSpPr/>
          <p:nvPr/>
        </p:nvSpPr>
        <p:spPr>
          <a:xfrm>
            <a:off x="1832619" y="3810000"/>
            <a:ext cx="1515412" cy="555871"/>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1400" dirty="0">
                <a:solidFill>
                  <a:schemeClr val="tx1"/>
                </a:solidFill>
              </a:rPr>
              <a:t>classifier</a:t>
            </a:r>
            <a:endParaRPr kumimoji="1" lang="zh-CN" altLang="en-US" sz="1400" dirty="0">
              <a:solidFill>
                <a:schemeClr val="tx1"/>
              </a:solidFill>
            </a:endParaRPr>
          </a:p>
        </p:txBody>
      </p:sp>
      <p:sp>
        <p:nvSpPr>
          <p:cNvPr id="7" name="矩形 6"/>
          <p:cNvSpPr/>
          <p:nvPr/>
        </p:nvSpPr>
        <p:spPr>
          <a:xfrm>
            <a:off x="852720" y="2850580"/>
            <a:ext cx="1352303"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b="1" dirty="0">
                <a:solidFill>
                  <a:srgbClr val="FF0000"/>
                </a:solidFill>
              </a:rPr>
              <a:t>k</a:t>
            </a:r>
            <a:r>
              <a:rPr kumimoji="1" lang="en-US" altLang="zh-CN" sz="1400" dirty="0"/>
              <a:t>-day</a:t>
            </a:r>
            <a:r>
              <a:rPr kumimoji="1" lang="zh-CN" altLang="en-US" sz="1400" dirty="0"/>
              <a:t> </a:t>
            </a:r>
            <a:r>
              <a:rPr kumimoji="1" lang="en-US" altLang="zh-CN" sz="1400" dirty="0"/>
              <a:t>features</a:t>
            </a:r>
            <a:endParaRPr kumimoji="1" lang="zh-CN" altLang="en-US" sz="1400" dirty="0"/>
          </a:p>
        </p:txBody>
      </p:sp>
      <p:cxnSp>
        <p:nvCxnSpPr>
          <p:cNvPr id="10" name="直线箭头连接符 9"/>
          <p:cNvCxnSpPr/>
          <p:nvPr/>
        </p:nvCxnSpPr>
        <p:spPr>
          <a:xfrm>
            <a:off x="1569738" y="3235709"/>
            <a:ext cx="635285" cy="4371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10"/>
          <p:cNvCxnSpPr/>
          <p:nvPr/>
        </p:nvCxnSpPr>
        <p:spPr>
          <a:xfrm flipH="1">
            <a:off x="2964944" y="3235709"/>
            <a:ext cx="569806" cy="4222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244055" y="3396368"/>
            <a:ext cx="669495" cy="307777"/>
          </a:xfrm>
          <a:prstGeom prst="rect">
            <a:avLst/>
          </a:prstGeom>
          <a:noFill/>
        </p:spPr>
        <p:txBody>
          <a:bodyPr wrap="square" rtlCol="0">
            <a:spAutoFit/>
          </a:bodyPr>
          <a:lstStyle/>
          <a:p>
            <a:r>
              <a:rPr kumimoji="1" lang="en-US" altLang="zh-CN" sz="1400" dirty="0"/>
              <a:t>train</a:t>
            </a:r>
            <a:endParaRPr kumimoji="1" lang="zh-CN" altLang="en-US" sz="1400" dirty="0"/>
          </a:p>
        </p:txBody>
      </p:sp>
      <p:sp>
        <p:nvSpPr>
          <p:cNvPr id="16" name="文本框 15"/>
          <p:cNvSpPr txBox="1"/>
          <p:nvPr/>
        </p:nvSpPr>
        <p:spPr>
          <a:xfrm>
            <a:off x="3392199" y="3365039"/>
            <a:ext cx="560429" cy="307777"/>
          </a:xfrm>
          <a:prstGeom prst="rect">
            <a:avLst/>
          </a:prstGeom>
          <a:noFill/>
        </p:spPr>
        <p:txBody>
          <a:bodyPr wrap="square" rtlCol="0">
            <a:spAutoFit/>
          </a:bodyPr>
          <a:lstStyle/>
          <a:p>
            <a:r>
              <a:rPr kumimoji="1" lang="en-US" altLang="zh-CN" sz="1400" dirty="0"/>
              <a:t>test</a:t>
            </a:r>
            <a:endParaRPr kumimoji="1" lang="zh-CN" altLang="en-US" sz="1400" dirty="0"/>
          </a:p>
        </p:txBody>
      </p:sp>
      <p:cxnSp>
        <p:nvCxnSpPr>
          <p:cNvPr id="17" name="直线箭头连接符 16"/>
          <p:cNvCxnSpPr/>
          <p:nvPr/>
        </p:nvCxnSpPr>
        <p:spPr>
          <a:xfrm>
            <a:off x="2590325" y="4442802"/>
            <a:ext cx="0" cy="5847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1653871" y="5027599"/>
            <a:ext cx="2005677" cy="307777"/>
          </a:xfrm>
          <a:prstGeom prst="rect">
            <a:avLst/>
          </a:prstGeom>
          <a:noFill/>
        </p:spPr>
        <p:txBody>
          <a:bodyPr wrap="none" rtlCol="0">
            <a:spAutoFit/>
          </a:bodyPr>
          <a:lstStyle/>
          <a:p>
            <a:pPr algn="ctr"/>
            <a:r>
              <a:rPr kumimoji="1" lang="en-US" altLang="zh-CN" sz="1400" dirty="0"/>
              <a:t>Predict</a:t>
            </a:r>
            <a:r>
              <a:rPr kumimoji="1" lang="zh-CN" altLang="en-US" sz="1400" dirty="0"/>
              <a:t> </a:t>
            </a:r>
            <a:r>
              <a:rPr kumimoji="1" lang="en-US" altLang="zh-CN" sz="1400" dirty="0"/>
              <a:t>leaving</a:t>
            </a:r>
            <a:r>
              <a:rPr kumimoji="1" lang="zh-CN" altLang="en-US" sz="1400" dirty="0"/>
              <a:t> </a:t>
            </a:r>
            <a:r>
              <a:rPr kumimoji="1" lang="en-US" altLang="zh-CN" sz="1400" dirty="0"/>
              <a:t>migrant</a:t>
            </a:r>
            <a:endParaRPr kumimoji="1" lang="zh-CN" altLang="en-US" sz="1400" dirty="0"/>
          </a:p>
        </p:txBody>
      </p:sp>
      <p:pic>
        <p:nvPicPr>
          <p:cNvPr id="13" name="图片 12"/>
          <p:cNvPicPr>
            <a:picLocks noChangeAspect="1"/>
          </p:cNvPicPr>
          <p:nvPr/>
        </p:nvPicPr>
        <p:blipFill>
          <a:blip r:embed="rId3"/>
          <a:stretch>
            <a:fillRect/>
          </a:stretch>
        </p:blipFill>
        <p:spPr>
          <a:xfrm>
            <a:off x="5440137" y="2671641"/>
            <a:ext cx="3124198" cy="3043359"/>
          </a:xfrm>
          <a:prstGeom prst="rect">
            <a:avLst/>
          </a:prstGeom>
        </p:spPr>
      </p:pic>
      <p:sp>
        <p:nvSpPr>
          <p:cNvPr id="14" name="矩形 13"/>
          <p:cNvSpPr/>
          <p:nvPr/>
        </p:nvSpPr>
        <p:spPr>
          <a:xfrm>
            <a:off x="2856346" y="2850580"/>
            <a:ext cx="1423269"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b="1" dirty="0">
                <a:solidFill>
                  <a:srgbClr val="FF0000"/>
                </a:solidFill>
              </a:rPr>
              <a:t>t</a:t>
            </a:r>
            <a:r>
              <a:rPr kumimoji="1" lang="en-US" altLang="zh-CN" sz="1400" dirty="0"/>
              <a:t>-day</a:t>
            </a:r>
            <a:r>
              <a:rPr kumimoji="1" lang="zh-CN" altLang="en-US" sz="1400" dirty="0"/>
              <a:t> </a:t>
            </a:r>
            <a:r>
              <a:rPr kumimoji="1" lang="en-US" altLang="zh-CN" sz="1400" dirty="0"/>
              <a:t>features</a:t>
            </a:r>
            <a:endParaRPr kumimoji="1" lang="zh-CN" altLang="en-US" sz="1400" dirty="0"/>
          </a:p>
        </p:txBody>
      </p:sp>
      <p:sp>
        <p:nvSpPr>
          <p:cNvPr id="19" name="矩形 18"/>
          <p:cNvSpPr/>
          <p:nvPr/>
        </p:nvSpPr>
        <p:spPr>
          <a:xfrm>
            <a:off x="4077179" y="5715000"/>
            <a:ext cx="5700307" cy="646331"/>
          </a:xfrm>
          <a:prstGeom prst="rect">
            <a:avLst/>
          </a:prstGeom>
        </p:spPr>
        <p:txBody>
          <a:bodyPr wrap="square">
            <a:spAutoFit/>
          </a:bodyPr>
          <a:lstStyle/>
          <a:p>
            <a:pPr lvl="1"/>
            <a:r>
              <a:rPr kumimoji="1" lang="zh-CN" altLang="en-US" dirty="0"/>
              <a:t>使用</a:t>
            </a:r>
            <a:r>
              <a:rPr kumimoji="1" lang="en-US" altLang="zh-CN" dirty="0"/>
              <a:t>5</a:t>
            </a:r>
            <a:r>
              <a:rPr kumimoji="1" lang="zh-CN" altLang="en-US" dirty="0"/>
              <a:t>天数据</a:t>
            </a:r>
            <a:r>
              <a:rPr kumimoji="1" lang="en-US" altLang="zh-CN" dirty="0"/>
              <a:t>,</a:t>
            </a:r>
            <a:r>
              <a:rPr kumimoji="1" lang="zh-CN" altLang="en-US" dirty="0"/>
              <a:t> 分类器就能达到用</a:t>
            </a:r>
            <a:r>
              <a:rPr kumimoji="1" lang="en-US" altLang="zh-CN" dirty="0"/>
              <a:t>14</a:t>
            </a:r>
            <a:r>
              <a:rPr kumimoji="1" lang="zh-CN" altLang="en-US" dirty="0"/>
              <a:t>天数据的预测效果！</a:t>
            </a:r>
            <a:endParaRPr kumimoji="1" lang="en-US" altLang="zh-CN" dirty="0"/>
          </a:p>
        </p:txBody>
      </p:sp>
      <p:cxnSp>
        <p:nvCxnSpPr>
          <p:cNvPr id="4" name="直线连接符 3"/>
          <p:cNvCxnSpPr/>
          <p:nvPr/>
        </p:nvCxnSpPr>
        <p:spPr>
          <a:xfrm>
            <a:off x="4953000" y="2671641"/>
            <a:ext cx="0" cy="2663735"/>
          </a:xfrm>
          <a:prstGeom prst="line">
            <a:avLst/>
          </a:prstGeom>
          <a:ln w="28575">
            <a:solidFill>
              <a:srgbClr val="000000"/>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736225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社交感知的时序补全算法</a:t>
            </a:r>
          </a:p>
        </p:txBody>
      </p:sp>
      <p:sp>
        <p:nvSpPr>
          <p:cNvPr id="3" name="内容占位符 2"/>
          <p:cNvSpPr>
            <a:spLocks noGrp="1"/>
          </p:cNvSpPr>
          <p:nvPr>
            <p:ph idx="1"/>
          </p:nvPr>
        </p:nvSpPr>
        <p:spPr/>
        <p:txBody>
          <a:bodyPr>
            <a:normAutofit fontScale="92500" lnSpcReduction="20000"/>
          </a:bodyPr>
          <a:lstStyle/>
          <a:p>
            <a:r>
              <a:rPr lang="zh-CN" altLang="en-US" dirty="0"/>
              <a:t>时序数据补全</a:t>
            </a:r>
            <a:endParaRPr lang="en-US" altLang="zh-CN" dirty="0"/>
          </a:p>
          <a:p>
            <a:pPr lvl="1"/>
            <a:r>
              <a:rPr lang="zh-CN" altLang="en-US" dirty="0"/>
              <a:t>时序数据缺失会影响基于这类数据的分析和建模</a:t>
            </a:r>
            <a:r>
              <a:rPr lang="en-US" altLang="zh-CN" dirty="0"/>
              <a:t>, </a:t>
            </a:r>
            <a:r>
              <a:rPr lang="zh-CN" altLang="en-US" dirty="0"/>
              <a:t>研究合适的补全方法十分有必要</a:t>
            </a:r>
            <a:endParaRPr lang="en-US" altLang="zh-CN" dirty="0"/>
          </a:p>
          <a:p>
            <a:pPr lvl="1"/>
            <a:r>
              <a:rPr lang="zh-CN" altLang="en-US" dirty="0"/>
              <a:t>时序补全的方法</a:t>
            </a:r>
            <a:endParaRPr lang="en-US" altLang="zh-CN" dirty="0"/>
          </a:p>
          <a:p>
            <a:pPr lvl="2"/>
            <a:r>
              <a:rPr lang="zh-CN" altLang="en-US" dirty="0"/>
              <a:t>插值，平滑</a:t>
            </a:r>
            <a:endParaRPr lang="en-US" altLang="zh-CN" dirty="0"/>
          </a:p>
          <a:p>
            <a:pPr lvl="2"/>
            <a:r>
              <a:rPr lang="zh-CN" altLang="en-US" dirty="0"/>
              <a:t>深度模型</a:t>
            </a:r>
            <a:r>
              <a:rPr lang="en-US" altLang="zh-CN" dirty="0"/>
              <a:t>:</a:t>
            </a:r>
            <a:r>
              <a:rPr lang="zh-CN" altLang="en-US" dirty="0"/>
              <a:t> </a:t>
            </a:r>
            <a:r>
              <a:rPr lang="en-US" altLang="zh-CN" dirty="0"/>
              <a:t>GRU-D,</a:t>
            </a:r>
            <a:r>
              <a:rPr lang="zh-CN" altLang="en-US" dirty="0"/>
              <a:t> </a:t>
            </a:r>
            <a:r>
              <a:rPr lang="en-US" altLang="zh-CN" dirty="0"/>
              <a:t>LSTM-impute</a:t>
            </a:r>
          </a:p>
          <a:p>
            <a:r>
              <a:rPr lang="zh-CN" altLang="en-US" dirty="0"/>
              <a:t>社交网络中的时间序列</a:t>
            </a:r>
            <a:endParaRPr lang="en-US" altLang="zh-CN" dirty="0"/>
          </a:p>
          <a:p>
            <a:pPr lvl="1"/>
            <a:r>
              <a:rPr lang="zh-CN" altLang="en-US" dirty="0"/>
              <a:t>在社交网络分析中，时序数据也起着重要作用</a:t>
            </a:r>
            <a:endParaRPr lang="en-US" altLang="zh-CN" dirty="0"/>
          </a:p>
          <a:p>
            <a:pPr lvl="1"/>
            <a:r>
              <a:rPr lang="zh-CN" altLang="en-US" dirty="0"/>
              <a:t>基于同质性</a:t>
            </a:r>
            <a:r>
              <a:rPr lang="en-US" altLang="zh-CN" dirty="0"/>
              <a:t>(Homophily)</a:t>
            </a:r>
            <a:r>
              <a:rPr lang="zh-CN" altLang="en-US" dirty="0"/>
              <a:t>现象，联系人的行为模式可以帮助他的数据缺失</a:t>
            </a:r>
            <a:endParaRPr lang="en-US" altLang="zh-CN" dirty="0"/>
          </a:p>
          <a:p>
            <a:pPr lvl="1"/>
            <a:r>
              <a:rPr lang="zh-CN" altLang="en-US" dirty="0"/>
              <a:t>目前缺乏结合社交上下文和深度模型来进行时间序列补全的工作</a:t>
            </a:r>
            <a:endParaRPr lang="en-US" altLang="zh-CN" dirty="0"/>
          </a:p>
          <a:p>
            <a:pPr lvl="1"/>
            <a:endParaRPr lang="en-US" altLang="zh-CN" dirty="0"/>
          </a:p>
          <a:p>
            <a:pPr lvl="1"/>
            <a:endParaRPr lang="en-US" altLang="zh-CN" dirty="0"/>
          </a:p>
          <a:p>
            <a:endParaRPr lang="en-US" altLang="zh-CN" dirty="0"/>
          </a:p>
          <a:p>
            <a:endParaRPr kumimoji="1" lang="zh-CN" altLang="en-US" dirty="0"/>
          </a:p>
        </p:txBody>
      </p:sp>
      <p:sp>
        <p:nvSpPr>
          <p:cNvPr id="4" name="Rectangle 5">
            <a:extLst>
              <a:ext uri="{FF2B5EF4-FFF2-40B4-BE49-F238E27FC236}">
                <a16:creationId xmlns:a16="http://schemas.microsoft.com/office/drawing/2014/main" id="{E5671DF8-6C48-3C4F-BD54-BE4EE58A4981}"/>
              </a:ext>
            </a:extLst>
          </p:cNvPr>
          <p:cNvSpPr/>
          <p:nvPr/>
        </p:nvSpPr>
        <p:spPr>
          <a:xfrm>
            <a:off x="-1272" y="6310093"/>
            <a:ext cx="9907272" cy="5479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lnSpc>
                <a:spcPct val="110000"/>
              </a:lnSpc>
              <a:buFont typeface="Arial"/>
              <a:buChar char="•"/>
            </a:pPr>
            <a:r>
              <a:rPr lang="en-US" altLang="zh-CN" sz="1400" b="1" dirty="0" err="1"/>
              <a:t>Zongtao</a:t>
            </a:r>
            <a:r>
              <a:rPr lang="en-US" altLang="zh-CN" sz="1400" b="1" dirty="0"/>
              <a:t> Liu</a:t>
            </a:r>
            <a:r>
              <a:rPr lang="en-US" altLang="zh-CN" sz="1400" dirty="0"/>
              <a:t>, Yang Yang, Wei Huang, </a:t>
            </a:r>
            <a:r>
              <a:rPr lang="en-US" altLang="zh-CN" sz="1400" dirty="0" err="1"/>
              <a:t>Zhongyi</a:t>
            </a:r>
            <a:r>
              <a:rPr lang="en-US" altLang="zh-CN" sz="1400" dirty="0"/>
              <a:t> Tang, Ning Li and Fei Wu. How Do Your Neighbors Disclose Your Information: Social-Aware Time Series Imputation</a:t>
            </a:r>
            <a:r>
              <a:rPr lang="en-US" altLang="zh-CN" sz="1400" dirty="0">
                <a:solidFill>
                  <a:srgbClr val="000000"/>
                </a:solidFill>
              </a:rPr>
              <a:t>.</a:t>
            </a:r>
            <a:r>
              <a:rPr lang="zh-CN" altLang="en-US" sz="1400" dirty="0">
                <a:solidFill>
                  <a:srgbClr val="000000"/>
                </a:solidFill>
              </a:rPr>
              <a:t> </a:t>
            </a:r>
            <a:r>
              <a:rPr lang="en-US" altLang="zh-CN" sz="1400" b="1" dirty="0">
                <a:solidFill>
                  <a:srgbClr val="000000"/>
                </a:solidFill>
              </a:rPr>
              <a:t>WWW’19.</a:t>
            </a:r>
          </a:p>
        </p:txBody>
      </p:sp>
    </p:spTree>
    <p:extLst>
      <p:ext uri="{BB962C8B-B14F-4D97-AF65-F5344CB8AC3E}">
        <p14:creationId xmlns:p14="http://schemas.microsoft.com/office/powerpoint/2010/main" val="134381648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a:extLst>
              <a:ext uri="{FF2B5EF4-FFF2-40B4-BE49-F238E27FC236}">
                <a16:creationId xmlns:a16="http://schemas.microsoft.com/office/drawing/2014/main" id="{FD9767AE-B5C1-AE4B-A086-E72957B59E4E}"/>
              </a:ext>
            </a:extLst>
          </p:cNvPr>
          <p:cNvSpPr>
            <a:spLocks noGrp="1"/>
          </p:cNvSpPr>
          <p:nvPr>
            <p:ph type="title"/>
          </p:nvPr>
        </p:nvSpPr>
        <p:spPr/>
        <p:txBody>
          <a:bodyPr/>
          <a:lstStyle/>
          <a:p>
            <a:r>
              <a:rPr kumimoji="1" lang="zh-CN" altLang="en-US" dirty="0"/>
              <a:t>社交感知的时序补全算法</a:t>
            </a:r>
            <a:endParaRPr lang="zh-CN" altLang="en-US" dirty="0"/>
          </a:p>
        </p:txBody>
      </p:sp>
      <p:pic>
        <p:nvPicPr>
          <p:cNvPr id="12" name="图片 11">
            <a:extLst>
              <a:ext uri="{FF2B5EF4-FFF2-40B4-BE49-F238E27FC236}">
                <a16:creationId xmlns:a16="http://schemas.microsoft.com/office/drawing/2014/main" id="{8A04D7CB-A808-4145-B128-CAA7608A9EC4}"/>
              </a:ext>
            </a:extLst>
          </p:cNvPr>
          <p:cNvPicPr>
            <a:picLocks noChangeAspect="1"/>
          </p:cNvPicPr>
          <p:nvPr/>
        </p:nvPicPr>
        <p:blipFill rotWithShape="1">
          <a:blip r:embed="rId2"/>
          <a:srcRect t="6227"/>
          <a:stretch/>
        </p:blipFill>
        <p:spPr>
          <a:xfrm>
            <a:off x="0" y="1143000"/>
            <a:ext cx="9906000" cy="5316400"/>
          </a:xfrm>
          <a:prstGeom prst="rect">
            <a:avLst/>
          </a:prstGeom>
        </p:spPr>
      </p:pic>
    </p:spTree>
    <p:extLst>
      <p:ext uri="{BB962C8B-B14F-4D97-AF65-F5344CB8AC3E}">
        <p14:creationId xmlns:p14="http://schemas.microsoft.com/office/powerpoint/2010/main" val="109125154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实验结果</a:t>
            </a:r>
            <a:endParaRPr kumimoji="1" lang="zh-CN" altLang="en-US" dirty="0"/>
          </a:p>
        </p:txBody>
      </p:sp>
      <p:pic>
        <p:nvPicPr>
          <p:cNvPr id="7" name="图片 6">
            <a:extLst>
              <a:ext uri="{FF2B5EF4-FFF2-40B4-BE49-F238E27FC236}">
                <a16:creationId xmlns:a16="http://schemas.microsoft.com/office/drawing/2014/main" id="{CFDA66F6-A1FB-374A-BEAD-FC05DA70F35B}"/>
              </a:ext>
            </a:extLst>
          </p:cNvPr>
          <p:cNvPicPr>
            <a:picLocks noChangeAspect="1"/>
          </p:cNvPicPr>
          <p:nvPr/>
        </p:nvPicPr>
        <p:blipFill>
          <a:blip r:embed="rId2"/>
          <a:stretch>
            <a:fillRect/>
          </a:stretch>
        </p:blipFill>
        <p:spPr>
          <a:xfrm>
            <a:off x="0" y="1676400"/>
            <a:ext cx="9906000" cy="3826592"/>
          </a:xfrm>
          <a:prstGeom prst="rect">
            <a:avLst/>
          </a:prstGeom>
        </p:spPr>
      </p:pic>
    </p:spTree>
    <p:extLst>
      <p:ext uri="{BB962C8B-B14F-4D97-AF65-F5344CB8AC3E}">
        <p14:creationId xmlns:p14="http://schemas.microsoft.com/office/powerpoint/2010/main" val="413188348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黑体"/>
                <a:ea typeface="黑体"/>
                <a:cs typeface="黑体"/>
              </a:rPr>
              <a:t>用户通话网络</a:t>
            </a:r>
            <a:endParaRPr lang="en-US" dirty="0">
              <a:latin typeface="黑体"/>
              <a:ea typeface="黑体"/>
              <a:cs typeface="黑体"/>
            </a:endParaRPr>
          </a:p>
        </p:txBody>
      </p:sp>
      <p:sp>
        <p:nvSpPr>
          <p:cNvPr id="6" name="Rectangle 5"/>
          <p:cNvSpPr/>
          <p:nvPr/>
        </p:nvSpPr>
        <p:spPr>
          <a:xfrm>
            <a:off x="457200" y="1165513"/>
            <a:ext cx="8991600" cy="702756"/>
          </a:xfrm>
          <a:prstGeom prst="rect">
            <a:avLst/>
          </a:prstGeom>
        </p:spPr>
        <p:txBody>
          <a:bodyPr wrap="square">
            <a:spAutoFit/>
          </a:bodyPr>
          <a:lstStyle/>
          <a:p>
            <a:pPr marL="457200" indent="-457200">
              <a:lnSpc>
                <a:spcPct val="150000"/>
              </a:lnSpc>
              <a:buFont typeface="Arial"/>
              <a:buChar char="•"/>
            </a:pPr>
            <a:endParaRPr lang="zh-CN" altLang="en-US" sz="2800" b="1" dirty="0">
              <a:solidFill>
                <a:srgbClr val="000000"/>
              </a:solidFill>
              <a:ea typeface="黑体"/>
              <a:cs typeface="Arial"/>
            </a:endParaRPr>
          </a:p>
        </p:txBody>
      </p:sp>
      <p:sp>
        <p:nvSpPr>
          <p:cNvPr id="8" name="Content Placeholder 7"/>
          <p:cNvSpPr>
            <a:spLocks noGrp="1"/>
          </p:cNvSpPr>
          <p:nvPr>
            <p:ph idx="1"/>
          </p:nvPr>
        </p:nvSpPr>
        <p:spPr>
          <a:xfrm>
            <a:off x="350878" y="1196976"/>
            <a:ext cx="9139237" cy="708024"/>
          </a:xfrm>
        </p:spPr>
        <p:txBody>
          <a:bodyPr/>
          <a:lstStyle/>
          <a:p>
            <a:pPr marL="457200" indent="-457200">
              <a:lnSpc>
                <a:spcPct val="150000"/>
              </a:lnSpc>
              <a:buFont typeface="Arial"/>
              <a:buChar char="•"/>
            </a:pPr>
            <a:r>
              <a:rPr lang="zh-CN" altLang="en-US" sz="2800" b="1" dirty="0">
                <a:solidFill>
                  <a:srgbClr val="000000"/>
                </a:solidFill>
                <a:ea typeface="黑体"/>
                <a:cs typeface="Arial"/>
              </a:rPr>
              <a:t>数据来源：</a:t>
            </a:r>
            <a:r>
              <a:rPr lang="en-US" altLang="zh-CN" sz="2800" b="1" dirty="0">
                <a:solidFill>
                  <a:srgbClr val="000000"/>
                </a:solidFill>
                <a:ea typeface="黑体"/>
                <a:cs typeface="Arial"/>
              </a:rPr>
              <a:t>2016</a:t>
            </a:r>
            <a:r>
              <a:rPr lang="zh-CN" altLang="en-US" sz="2800" b="1" dirty="0">
                <a:solidFill>
                  <a:srgbClr val="000000"/>
                </a:solidFill>
                <a:ea typeface="黑体"/>
                <a:cs typeface="Arial"/>
              </a:rPr>
              <a:t>年</a:t>
            </a:r>
            <a:r>
              <a:rPr lang="en-US" altLang="zh-CN" sz="2800" b="1" dirty="0">
                <a:solidFill>
                  <a:srgbClr val="000000"/>
                </a:solidFill>
                <a:ea typeface="黑体"/>
                <a:cs typeface="Arial"/>
              </a:rPr>
              <a:t>9</a:t>
            </a:r>
            <a:r>
              <a:rPr lang="zh-CN" altLang="en-US" sz="2800" b="1" dirty="0">
                <a:solidFill>
                  <a:srgbClr val="000000"/>
                </a:solidFill>
                <a:ea typeface="黑体"/>
                <a:cs typeface="Arial"/>
              </a:rPr>
              <a:t>月上海电信全网通话元数据</a:t>
            </a:r>
            <a:endParaRPr lang="en-US" altLang="zh-CN" sz="2800" b="1" dirty="0">
              <a:solidFill>
                <a:srgbClr val="000000"/>
              </a:solidFill>
              <a:ea typeface="黑体"/>
              <a:cs typeface="Arial"/>
            </a:endParaRPr>
          </a:p>
          <a:p>
            <a:pPr marL="857250" lvl="1" indent="-457200">
              <a:lnSpc>
                <a:spcPct val="150000"/>
              </a:lnSpc>
              <a:buFont typeface="系统字体"/>
              <a:buChar char="-"/>
            </a:pPr>
            <a:r>
              <a:rPr lang="zh-CN" altLang="en-US" sz="2400" dirty="0">
                <a:solidFill>
                  <a:srgbClr val="000000"/>
                </a:solidFill>
                <a:ea typeface="黑体"/>
                <a:cs typeface="Arial"/>
              </a:rPr>
              <a:t>通话记录 </a:t>
            </a:r>
            <a:r>
              <a:rPr lang="en-US" altLang="zh-CN" sz="2400" dirty="0">
                <a:solidFill>
                  <a:srgbClr val="000000"/>
                </a:solidFill>
                <a:ea typeface="黑体"/>
                <a:cs typeface="Arial"/>
              </a:rPr>
              <a:t>+</a:t>
            </a:r>
            <a:r>
              <a:rPr lang="zh-CN" altLang="en-US" sz="2400" dirty="0">
                <a:solidFill>
                  <a:srgbClr val="000000"/>
                </a:solidFill>
                <a:ea typeface="黑体"/>
                <a:cs typeface="Arial"/>
              </a:rPr>
              <a:t> 基站</a:t>
            </a:r>
            <a:r>
              <a:rPr lang="en-US" altLang="zh-CN" sz="2400" dirty="0">
                <a:solidFill>
                  <a:srgbClr val="000000"/>
                </a:solidFill>
                <a:ea typeface="黑体"/>
                <a:cs typeface="Arial"/>
              </a:rPr>
              <a:t>GPS</a:t>
            </a:r>
            <a:r>
              <a:rPr lang="zh-CN" altLang="en-US" sz="2400" dirty="0">
                <a:solidFill>
                  <a:srgbClr val="000000"/>
                </a:solidFill>
                <a:ea typeface="黑体"/>
                <a:cs typeface="Arial"/>
              </a:rPr>
              <a:t>信息</a:t>
            </a:r>
            <a:endParaRPr lang="en-US" altLang="zh-CN" sz="2400" dirty="0">
              <a:solidFill>
                <a:srgbClr val="000000"/>
              </a:solidFill>
              <a:ea typeface="黑体"/>
              <a:cs typeface="Arial"/>
            </a:endParaRPr>
          </a:p>
          <a:p>
            <a:pPr marL="857250" lvl="1" indent="-457200">
              <a:lnSpc>
                <a:spcPct val="150000"/>
              </a:lnSpc>
              <a:buFont typeface="系统字体"/>
              <a:buChar char="-"/>
            </a:pPr>
            <a:r>
              <a:rPr lang="en-US" altLang="zh-CN" b="1" dirty="0">
                <a:solidFill>
                  <a:srgbClr val="FF0000"/>
                </a:solidFill>
                <a:ea typeface="黑体"/>
                <a:cs typeface="Arial"/>
              </a:rPr>
              <a:t>7</a:t>
            </a:r>
            <a:r>
              <a:rPr lang="zh-CN" altLang="en-US" b="1" dirty="0">
                <a:solidFill>
                  <a:srgbClr val="FF0000"/>
                </a:solidFill>
                <a:ea typeface="黑体"/>
                <a:cs typeface="Arial"/>
              </a:rPr>
              <a:t>亿</a:t>
            </a:r>
            <a:r>
              <a:rPr lang="zh-CN" altLang="en-US" b="1" dirty="0">
                <a:solidFill>
                  <a:srgbClr val="000000"/>
                </a:solidFill>
                <a:ea typeface="黑体"/>
                <a:cs typeface="Arial"/>
              </a:rPr>
              <a:t>条通话记录，</a:t>
            </a:r>
            <a:r>
              <a:rPr lang="en-US" altLang="zh-CN" b="1" dirty="0">
                <a:solidFill>
                  <a:srgbClr val="FF0000"/>
                </a:solidFill>
                <a:ea typeface="黑体"/>
                <a:cs typeface="Arial"/>
              </a:rPr>
              <a:t>5400</a:t>
            </a:r>
            <a:r>
              <a:rPr lang="zh-CN" altLang="en-US" b="1" dirty="0">
                <a:solidFill>
                  <a:srgbClr val="FF0000"/>
                </a:solidFill>
                <a:ea typeface="黑体"/>
                <a:cs typeface="Arial"/>
              </a:rPr>
              <a:t>万</a:t>
            </a:r>
            <a:r>
              <a:rPr lang="zh-CN" altLang="en-US" b="1" dirty="0">
                <a:solidFill>
                  <a:srgbClr val="000000"/>
                </a:solidFill>
                <a:ea typeface="黑体"/>
                <a:cs typeface="Arial"/>
              </a:rPr>
              <a:t>用户</a:t>
            </a:r>
          </a:p>
        </p:txBody>
      </p:sp>
      <p:pic>
        <p:nvPicPr>
          <p:cNvPr id="9" name="Picture 8" descr="egonetwork.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4038600"/>
            <a:ext cx="3102118" cy="2659945"/>
          </a:xfrm>
          <a:prstGeom prst="rect">
            <a:avLst/>
          </a:prstGeom>
        </p:spPr>
      </p:pic>
    </p:spTree>
    <p:extLst>
      <p:ext uri="{BB962C8B-B14F-4D97-AF65-F5344CB8AC3E}">
        <p14:creationId xmlns:p14="http://schemas.microsoft.com/office/powerpoint/2010/main" val="388233958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黑体"/>
                <a:ea typeface="黑体"/>
                <a:cs typeface="黑体"/>
              </a:rPr>
              <a:t>不同群体的行为模式差异</a:t>
            </a:r>
          </a:p>
        </p:txBody>
      </p:sp>
      <p:pic>
        <p:nvPicPr>
          <p:cNvPr id="4" name="Content Placeholder 3"/>
          <p:cNvPicPr>
            <a:picLocks noGrp="1" noChangeAspect="1"/>
          </p:cNvPicPr>
          <p:nvPr>
            <p:ph idx="1"/>
          </p:nvPr>
        </p:nvPicPr>
        <p:blipFill rotWithShape="1">
          <a:blip r:embed="rId3"/>
          <a:srcRect t="-55520" b="-9846"/>
          <a:stretch/>
        </p:blipFill>
        <p:spPr>
          <a:xfrm>
            <a:off x="383383" y="2225249"/>
            <a:ext cx="9139237" cy="3862388"/>
          </a:xfrm>
        </p:spPr>
      </p:pic>
      <p:sp>
        <p:nvSpPr>
          <p:cNvPr id="5" name="Content Placeholder 2"/>
          <p:cNvSpPr txBox="1">
            <a:spLocks/>
          </p:cNvSpPr>
          <p:nvPr/>
        </p:nvSpPr>
        <p:spPr bwMode="auto">
          <a:xfrm>
            <a:off x="330204" y="1143001"/>
            <a:ext cx="9139237" cy="129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r>
              <a:rPr lang="zh-CN" altLang="en-US" sz="2400" b="1" dirty="0">
                <a:solidFill>
                  <a:srgbClr val="FF0000"/>
                </a:solidFill>
                <a:latin typeface="黑体"/>
                <a:ea typeface="黑体"/>
                <a:cs typeface="黑体"/>
              </a:rPr>
              <a:t>本地人</a:t>
            </a:r>
            <a:r>
              <a:rPr lang="en-US" altLang="zh-CN" sz="2400" b="1" dirty="0">
                <a:solidFill>
                  <a:srgbClr val="FF0000"/>
                </a:solidFill>
                <a:latin typeface="黑体"/>
                <a:ea typeface="黑体"/>
                <a:cs typeface="黑体"/>
              </a:rPr>
              <a:t>:</a:t>
            </a:r>
            <a:r>
              <a:rPr lang="zh-CN" altLang="en-US" sz="2400" dirty="0">
                <a:latin typeface="黑体"/>
                <a:ea typeface="黑体"/>
                <a:cs typeface="黑体"/>
              </a:rPr>
              <a:t> 出生在本地的上海人</a:t>
            </a:r>
            <a:endParaRPr lang="en-US" altLang="zh-CN" sz="2000" dirty="0">
              <a:latin typeface="黑体"/>
              <a:ea typeface="黑体"/>
              <a:cs typeface="黑体"/>
            </a:endParaRPr>
          </a:p>
          <a:p>
            <a:r>
              <a:rPr lang="zh-CN" altLang="en-US" sz="2400" b="1" dirty="0">
                <a:solidFill>
                  <a:srgbClr val="3366FF"/>
                </a:solidFill>
                <a:latin typeface="黑体"/>
                <a:ea typeface="黑体"/>
                <a:cs typeface="黑体"/>
              </a:rPr>
              <a:t>老移民者</a:t>
            </a:r>
            <a:r>
              <a:rPr lang="en-US" altLang="zh-CN" sz="2400" b="1" dirty="0">
                <a:solidFill>
                  <a:srgbClr val="3366FF"/>
                </a:solidFill>
                <a:latin typeface="黑体"/>
                <a:ea typeface="黑体"/>
                <a:cs typeface="黑体"/>
              </a:rPr>
              <a:t>:</a:t>
            </a:r>
            <a:r>
              <a:rPr lang="zh-CN" altLang="en-US" sz="2400" dirty="0">
                <a:latin typeface="黑体"/>
                <a:ea typeface="黑体"/>
                <a:cs typeface="黑体"/>
              </a:rPr>
              <a:t> 在上海已经生活了一段时间、安顿下来了的移民者</a:t>
            </a:r>
            <a:endParaRPr lang="en-US" altLang="zh-CN" sz="2400" dirty="0">
              <a:latin typeface="黑体"/>
              <a:ea typeface="黑体"/>
              <a:cs typeface="黑体"/>
            </a:endParaRPr>
          </a:p>
          <a:p>
            <a:r>
              <a:rPr lang="zh-CN" altLang="en-US" sz="2400" b="1" dirty="0">
                <a:solidFill>
                  <a:srgbClr val="008000"/>
                </a:solidFill>
                <a:latin typeface="黑体"/>
                <a:ea typeface="黑体"/>
                <a:cs typeface="黑体"/>
              </a:rPr>
              <a:t>新移民者</a:t>
            </a:r>
            <a:r>
              <a:rPr lang="en-US" altLang="zh-CN" sz="2400" b="1" dirty="0">
                <a:solidFill>
                  <a:srgbClr val="008000"/>
                </a:solidFill>
                <a:latin typeface="黑体"/>
                <a:ea typeface="黑体"/>
                <a:cs typeface="黑体"/>
              </a:rPr>
              <a:t>:</a:t>
            </a:r>
            <a:r>
              <a:rPr lang="zh-CN" altLang="en-US" sz="2400" dirty="0">
                <a:latin typeface="黑体"/>
                <a:ea typeface="黑体"/>
                <a:cs typeface="黑体"/>
              </a:rPr>
              <a:t> 刚来上海一周的移民者</a:t>
            </a:r>
            <a:endParaRPr lang="en-US" sz="2400" dirty="0">
              <a:latin typeface="黑体"/>
              <a:ea typeface="黑体"/>
              <a:cs typeface="黑体"/>
            </a:endParaRPr>
          </a:p>
        </p:txBody>
      </p:sp>
      <p:sp>
        <p:nvSpPr>
          <p:cNvPr id="3" name="文本框 2">
            <a:extLst>
              <a:ext uri="{FF2B5EF4-FFF2-40B4-BE49-F238E27FC236}">
                <a16:creationId xmlns:a16="http://schemas.microsoft.com/office/drawing/2014/main" id="{0B24829A-4A68-2443-9F02-91D0EC9C0C8C}"/>
              </a:ext>
            </a:extLst>
          </p:cNvPr>
          <p:cNvSpPr txBox="1"/>
          <p:nvPr/>
        </p:nvSpPr>
        <p:spPr>
          <a:xfrm>
            <a:off x="1476449" y="6087637"/>
            <a:ext cx="6846746" cy="461665"/>
          </a:xfrm>
          <a:prstGeom prst="rect">
            <a:avLst/>
          </a:prstGeom>
          <a:noFill/>
        </p:spPr>
        <p:txBody>
          <a:bodyPr wrap="none" rtlCol="0">
            <a:spAutoFit/>
          </a:bodyPr>
          <a:lstStyle/>
          <a:p>
            <a:r>
              <a:rPr lang="zh-CN" altLang="en-US" sz="2400" b="1" dirty="0">
                <a:solidFill>
                  <a:srgbClr val="FF0000"/>
                </a:solidFill>
                <a:latin typeface="黑体"/>
                <a:ea typeface="黑体"/>
              </a:rPr>
              <a:t>本地人</a:t>
            </a:r>
            <a:r>
              <a:rPr lang="zh-CN" altLang="en-US" sz="2400" b="1" dirty="0">
                <a:solidFill>
                  <a:srgbClr val="FF0000"/>
                </a:solidFill>
                <a:latin typeface="黑体"/>
                <a:ea typeface="黑体"/>
                <a:cs typeface="黑体"/>
              </a:rPr>
              <a:t>：</a:t>
            </a:r>
            <a:r>
              <a:rPr lang="en-US" altLang="zh-CN" sz="2400" b="1" dirty="0">
                <a:latin typeface="黑体"/>
                <a:ea typeface="黑体"/>
                <a:cs typeface="黑体"/>
              </a:rPr>
              <a:t>1.7M, </a:t>
            </a:r>
            <a:r>
              <a:rPr lang="zh-CN" altLang="en-US" sz="2400" b="1" dirty="0">
                <a:solidFill>
                  <a:srgbClr val="3366FF"/>
                </a:solidFill>
                <a:latin typeface="黑体"/>
                <a:ea typeface="黑体"/>
              </a:rPr>
              <a:t>老移民者</a:t>
            </a:r>
            <a:r>
              <a:rPr lang="zh-CN" altLang="en-US" sz="2400" b="1" dirty="0">
                <a:latin typeface="黑体"/>
                <a:ea typeface="黑体"/>
                <a:cs typeface="黑体"/>
              </a:rPr>
              <a:t>：</a:t>
            </a:r>
            <a:r>
              <a:rPr lang="en-US" altLang="zh-CN" sz="2400" b="1" dirty="0">
                <a:latin typeface="黑体"/>
                <a:ea typeface="黑体"/>
                <a:cs typeface="黑体"/>
              </a:rPr>
              <a:t>1.0M</a:t>
            </a:r>
            <a:r>
              <a:rPr lang="zh-CN" altLang="en-US" sz="2400" b="1" dirty="0">
                <a:latin typeface="黑体"/>
                <a:ea typeface="黑体"/>
                <a:cs typeface="黑体"/>
              </a:rPr>
              <a:t>，</a:t>
            </a:r>
            <a:r>
              <a:rPr lang="zh-CN" altLang="en-US" sz="2400" b="1" dirty="0">
                <a:solidFill>
                  <a:srgbClr val="008000"/>
                </a:solidFill>
                <a:latin typeface="黑体"/>
                <a:ea typeface="黑体"/>
              </a:rPr>
              <a:t>新移民者</a:t>
            </a:r>
            <a:r>
              <a:rPr lang="zh-CN" altLang="en-US" sz="2400" b="1" dirty="0">
                <a:latin typeface="黑体"/>
                <a:ea typeface="黑体"/>
                <a:cs typeface="黑体"/>
              </a:rPr>
              <a:t>：</a:t>
            </a:r>
            <a:r>
              <a:rPr lang="en-US" altLang="zh-CN" sz="2400" b="1" dirty="0">
                <a:latin typeface="黑体"/>
                <a:ea typeface="黑体"/>
                <a:cs typeface="黑体"/>
              </a:rPr>
              <a:t>34K</a:t>
            </a:r>
            <a:endParaRPr kumimoji="1" lang="zh-CN" altLang="en-US" sz="2400" dirty="0"/>
          </a:p>
        </p:txBody>
      </p:sp>
    </p:spTree>
    <p:extLst>
      <p:ext uri="{BB962C8B-B14F-4D97-AF65-F5344CB8AC3E}">
        <p14:creationId xmlns:p14="http://schemas.microsoft.com/office/powerpoint/2010/main" val="274858604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463" y="381000"/>
            <a:ext cx="9363076" cy="792162"/>
          </a:xfrm>
        </p:spPr>
        <p:txBody>
          <a:bodyPr/>
          <a:lstStyle/>
          <a:p>
            <a:r>
              <a:rPr lang="zh-CN" altLang="en-US" dirty="0">
                <a:latin typeface="黑体"/>
                <a:ea typeface="黑体"/>
                <a:cs typeface="黑体"/>
              </a:rPr>
              <a:t>移民者有更多元的人际关系，</a:t>
            </a:r>
            <a:br>
              <a:rPr lang="en-US" altLang="zh-CN" dirty="0">
                <a:latin typeface="黑体"/>
                <a:ea typeface="黑体"/>
                <a:cs typeface="黑体"/>
              </a:rPr>
            </a:br>
            <a:r>
              <a:rPr lang="zh-CN" altLang="en-US" dirty="0">
                <a:latin typeface="黑体"/>
                <a:ea typeface="黑体"/>
                <a:cs typeface="黑体"/>
              </a:rPr>
              <a:t>更大的活动区域</a:t>
            </a:r>
            <a:endParaRPr lang="en-US" dirty="0">
              <a:latin typeface="黑体"/>
              <a:ea typeface="黑体"/>
              <a:cs typeface="黑体"/>
            </a:endParaRPr>
          </a:p>
        </p:txBody>
      </p:sp>
      <p:pic>
        <p:nvPicPr>
          <p:cNvPr id="4" name="Content Placeholder 3"/>
          <p:cNvPicPr>
            <a:picLocks noGrp="1" noChangeAspect="1"/>
          </p:cNvPicPr>
          <p:nvPr>
            <p:ph idx="1"/>
          </p:nvPr>
        </p:nvPicPr>
        <p:blipFill>
          <a:blip r:embed="rId2"/>
          <a:srcRect l="-4355" r="-4355"/>
          <a:stretch>
            <a:fillRect/>
          </a:stretch>
        </p:blipFill>
        <p:spPr>
          <a:xfrm>
            <a:off x="191951" y="1722317"/>
            <a:ext cx="9522101" cy="5135683"/>
          </a:xfrm>
        </p:spPr>
      </p:pic>
      <p:sp>
        <p:nvSpPr>
          <p:cNvPr id="5" name="矩形 4">
            <a:extLst>
              <a:ext uri="{FF2B5EF4-FFF2-40B4-BE49-F238E27FC236}">
                <a16:creationId xmlns:a16="http://schemas.microsoft.com/office/drawing/2014/main" id="{91CF62E4-A766-E944-856E-1631FF194547}"/>
              </a:ext>
            </a:extLst>
          </p:cNvPr>
          <p:cNvSpPr/>
          <p:nvPr/>
        </p:nvSpPr>
        <p:spPr>
          <a:xfrm>
            <a:off x="2514600" y="4290158"/>
            <a:ext cx="980484" cy="215582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AAA1AEFB-939E-9A42-9B3B-1D794B877AF0}"/>
              </a:ext>
            </a:extLst>
          </p:cNvPr>
          <p:cNvSpPr/>
          <p:nvPr/>
        </p:nvSpPr>
        <p:spPr>
          <a:xfrm>
            <a:off x="5486400" y="4290158"/>
            <a:ext cx="980484" cy="215582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90262321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黑体"/>
                <a:ea typeface="黑体"/>
                <a:cs typeface="黑体"/>
              </a:rPr>
              <a:t>新移民逐渐向本地人趋近</a:t>
            </a:r>
            <a:endParaRPr lang="en-US" dirty="0">
              <a:latin typeface="黑体"/>
              <a:ea typeface="黑体"/>
              <a:cs typeface="黑体"/>
            </a:endParaRPr>
          </a:p>
        </p:txBody>
      </p:sp>
      <p:sp>
        <p:nvSpPr>
          <p:cNvPr id="5" name="Rectangle 4"/>
          <p:cNvSpPr/>
          <p:nvPr/>
        </p:nvSpPr>
        <p:spPr>
          <a:xfrm>
            <a:off x="5839691" y="5575740"/>
            <a:ext cx="4038600" cy="919867"/>
          </a:xfrm>
          <a:prstGeom prst="rect">
            <a:avLst/>
          </a:prstGeom>
        </p:spPr>
        <p:txBody>
          <a:bodyPr wrap="square">
            <a:spAutoFit/>
          </a:bodyPr>
          <a:lstStyle/>
          <a:p>
            <a:pPr algn="ctr">
              <a:lnSpc>
                <a:spcPct val="120000"/>
              </a:lnSpc>
            </a:pPr>
            <a:r>
              <a:rPr lang="zh-CN" altLang="en-US" sz="2400" dirty="0">
                <a:latin typeface="黑体"/>
                <a:ea typeface="黑体"/>
                <a:cs typeface="黑体"/>
              </a:rPr>
              <a:t>老移民者与新移民者中，被误判为本地人的比例</a:t>
            </a:r>
            <a:endParaRPr lang="en-US" altLang="zh-CN" sz="2400" dirty="0">
              <a:latin typeface="黑体"/>
              <a:ea typeface="黑体"/>
              <a:cs typeface="黑体"/>
            </a:endParaRPr>
          </a:p>
        </p:txBody>
      </p:sp>
      <p:sp>
        <p:nvSpPr>
          <p:cNvPr id="6" name="Content Placeholder 2"/>
          <p:cNvSpPr txBox="1">
            <a:spLocks/>
          </p:cNvSpPr>
          <p:nvPr/>
        </p:nvSpPr>
        <p:spPr bwMode="auto">
          <a:xfrm>
            <a:off x="457200" y="1219200"/>
            <a:ext cx="9139237" cy="13938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r>
              <a:rPr lang="zh-CN" altLang="en-US" dirty="0">
                <a:latin typeface="黑体"/>
                <a:ea typeface="黑体"/>
                <a:cs typeface="黑体"/>
              </a:rPr>
              <a:t>二分类：</a:t>
            </a:r>
            <a:r>
              <a:rPr lang="en-US" dirty="0" err="1">
                <a:latin typeface="黑体"/>
                <a:ea typeface="黑体"/>
                <a:cs typeface="黑体"/>
              </a:rPr>
              <a:t>根据</a:t>
            </a:r>
            <a:r>
              <a:rPr lang="zh-CN" altLang="en-US" dirty="0">
                <a:latin typeface="黑体"/>
                <a:ea typeface="黑体"/>
                <a:cs typeface="黑体"/>
              </a:rPr>
              <a:t>首周用户</a:t>
            </a:r>
            <a:r>
              <a:rPr lang="en-US" dirty="0">
                <a:latin typeface="黑体"/>
                <a:ea typeface="黑体"/>
                <a:cs typeface="黑体"/>
              </a:rPr>
              <a:t>通话记录，</a:t>
            </a:r>
            <a:r>
              <a:rPr lang="zh-CN" altLang="en-US" dirty="0">
                <a:latin typeface="黑体"/>
                <a:ea typeface="黑体"/>
                <a:cs typeface="黑体"/>
              </a:rPr>
              <a:t>判断其为</a:t>
            </a:r>
            <a:r>
              <a:rPr lang="zh-CN" altLang="en-US" dirty="0">
                <a:latin typeface="Arial"/>
                <a:ea typeface="黑体"/>
                <a:cs typeface="Arial"/>
              </a:rPr>
              <a:t>本地人</a:t>
            </a:r>
            <a:r>
              <a:rPr lang="en-US" altLang="zh-CN" dirty="0">
                <a:latin typeface="Arial"/>
                <a:ea typeface="黑体"/>
                <a:cs typeface="Arial"/>
              </a:rPr>
              <a:t>,</a:t>
            </a:r>
            <a:r>
              <a:rPr lang="zh-CN" altLang="en-US" dirty="0">
                <a:latin typeface="Arial"/>
                <a:ea typeface="黑体"/>
                <a:cs typeface="Arial"/>
              </a:rPr>
              <a:t> 老移民者</a:t>
            </a:r>
            <a:endParaRPr lang="en-US" dirty="0">
              <a:latin typeface="Arial"/>
              <a:ea typeface="黑体"/>
              <a:cs typeface="Arial"/>
            </a:endParaRPr>
          </a:p>
        </p:txBody>
      </p:sp>
      <p:grpSp>
        <p:nvGrpSpPr>
          <p:cNvPr id="11" name="组合 10">
            <a:extLst>
              <a:ext uri="{FF2B5EF4-FFF2-40B4-BE49-F238E27FC236}">
                <a16:creationId xmlns:a16="http://schemas.microsoft.com/office/drawing/2014/main" id="{88966190-18F3-5C40-BD55-38B0EF4A82BB}"/>
              </a:ext>
            </a:extLst>
          </p:cNvPr>
          <p:cNvGrpSpPr/>
          <p:nvPr/>
        </p:nvGrpSpPr>
        <p:grpSpPr>
          <a:xfrm>
            <a:off x="6096000" y="2613024"/>
            <a:ext cx="3348037" cy="3017560"/>
            <a:chOff x="3048000" y="2464629"/>
            <a:chExt cx="3505200" cy="3021771"/>
          </a:xfrm>
        </p:grpSpPr>
        <p:pic>
          <p:nvPicPr>
            <p:cNvPr id="8" name="图片 7">
              <a:extLst>
                <a:ext uri="{FF2B5EF4-FFF2-40B4-BE49-F238E27FC236}">
                  <a16:creationId xmlns:a16="http://schemas.microsoft.com/office/drawing/2014/main" id="{E4701231-A96B-5C48-81EF-1900B11E1C66}"/>
                </a:ext>
              </a:extLst>
            </p:cNvPr>
            <p:cNvPicPr>
              <a:picLocks noChangeAspect="1"/>
            </p:cNvPicPr>
            <p:nvPr/>
          </p:nvPicPr>
          <p:blipFill rotWithShape="1">
            <a:blip r:embed="rId2"/>
            <a:srcRect b="17473"/>
            <a:stretch/>
          </p:blipFill>
          <p:spPr>
            <a:xfrm>
              <a:off x="3048000" y="2464629"/>
              <a:ext cx="3505200" cy="3021771"/>
            </a:xfrm>
            <a:prstGeom prst="rect">
              <a:avLst/>
            </a:prstGeom>
          </p:spPr>
        </p:pic>
        <p:sp>
          <p:nvSpPr>
            <p:cNvPr id="9" name="矩形 8">
              <a:extLst>
                <a:ext uri="{FF2B5EF4-FFF2-40B4-BE49-F238E27FC236}">
                  <a16:creationId xmlns:a16="http://schemas.microsoft.com/office/drawing/2014/main" id="{E54A6C01-8688-CA45-9B2F-4162F14E2BAA}"/>
                </a:ext>
              </a:extLst>
            </p:cNvPr>
            <p:cNvSpPr/>
            <p:nvPr/>
          </p:nvSpPr>
          <p:spPr>
            <a:xfrm rot="19352528">
              <a:off x="3831736" y="4070118"/>
              <a:ext cx="1302396" cy="154083"/>
            </a:xfrm>
            <a:prstGeom prst="rect">
              <a:avLst/>
            </a:prstGeom>
            <a:solidFill>
              <a:srgbClr val="00B05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a:extLst>
                <a:ext uri="{FF2B5EF4-FFF2-40B4-BE49-F238E27FC236}">
                  <a16:creationId xmlns:a16="http://schemas.microsoft.com/office/drawing/2014/main" id="{E24A4196-5CF6-FE40-8BEA-BF960184E09B}"/>
                </a:ext>
              </a:extLst>
            </p:cNvPr>
            <p:cNvSpPr/>
            <p:nvPr/>
          </p:nvSpPr>
          <p:spPr>
            <a:xfrm rot="21427364">
              <a:off x="4849633" y="3689960"/>
              <a:ext cx="1170167" cy="152400"/>
            </a:xfrm>
            <a:prstGeom prst="rect">
              <a:avLst/>
            </a:prstGeom>
            <a:solidFill>
              <a:srgbClr val="00B05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pic>
        <p:nvPicPr>
          <p:cNvPr id="12" name="图片 11">
            <a:extLst>
              <a:ext uri="{FF2B5EF4-FFF2-40B4-BE49-F238E27FC236}">
                <a16:creationId xmlns:a16="http://schemas.microsoft.com/office/drawing/2014/main" id="{1726225D-B253-C041-99FD-D2947BBCD203}"/>
              </a:ext>
            </a:extLst>
          </p:cNvPr>
          <p:cNvPicPr>
            <a:picLocks noChangeAspect="1"/>
          </p:cNvPicPr>
          <p:nvPr/>
        </p:nvPicPr>
        <p:blipFill>
          <a:blip r:embed="rId3"/>
          <a:stretch>
            <a:fillRect/>
          </a:stretch>
        </p:blipFill>
        <p:spPr>
          <a:xfrm>
            <a:off x="165081" y="2658587"/>
            <a:ext cx="5291617" cy="2842576"/>
          </a:xfrm>
          <a:prstGeom prst="rect">
            <a:avLst/>
          </a:prstGeom>
        </p:spPr>
      </p:pic>
      <p:sp>
        <p:nvSpPr>
          <p:cNvPr id="13" name="矩形 12">
            <a:extLst>
              <a:ext uri="{FF2B5EF4-FFF2-40B4-BE49-F238E27FC236}">
                <a16:creationId xmlns:a16="http://schemas.microsoft.com/office/drawing/2014/main" id="{6C5E2F2E-3059-0C47-BA44-BF268A9BCE04}"/>
              </a:ext>
            </a:extLst>
          </p:cNvPr>
          <p:cNvSpPr/>
          <p:nvPr/>
        </p:nvSpPr>
        <p:spPr>
          <a:xfrm>
            <a:off x="3276600" y="2576742"/>
            <a:ext cx="685800" cy="292442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87875974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黑体"/>
                <a:ea typeface="黑体"/>
                <a:cs typeface="黑体"/>
              </a:rPr>
              <a:t>什么因素导致移民者离开都市？</a:t>
            </a:r>
            <a:endParaRPr lang="en-US" dirty="0">
              <a:latin typeface="黑体"/>
              <a:ea typeface="黑体"/>
              <a:cs typeface="黑体"/>
            </a:endParaRPr>
          </a:p>
        </p:txBody>
      </p:sp>
      <p:pic>
        <p:nvPicPr>
          <p:cNvPr id="5" name="Picture 4"/>
          <p:cNvPicPr>
            <a:picLocks noChangeAspect="1"/>
          </p:cNvPicPr>
          <p:nvPr/>
        </p:nvPicPr>
        <p:blipFill>
          <a:blip r:embed="rId3"/>
          <a:stretch>
            <a:fillRect/>
          </a:stretch>
        </p:blipFill>
        <p:spPr>
          <a:xfrm>
            <a:off x="2209800" y="4114800"/>
            <a:ext cx="5410200" cy="2103076"/>
          </a:xfrm>
          <a:prstGeom prst="rect">
            <a:avLst/>
          </a:prstGeom>
        </p:spPr>
      </p:pic>
      <p:sp>
        <p:nvSpPr>
          <p:cNvPr id="9" name="Content Placeholder 8"/>
          <p:cNvSpPr>
            <a:spLocks noGrp="1"/>
          </p:cNvSpPr>
          <p:nvPr>
            <p:ph idx="1"/>
          </p:nvPr>
        </p:nvSpPr>
        <p:spPr/>
        <p:txBody>
          <a:bodyPr/>
          <a:lstStyle/>
          <a:p>
            <a:pPr>
              <a:lnSpc>
                <a:spcPct val="120000"/>
              </a:lnSpc>
              <a:buFont typeface="Arial"/>
              <a:buChar char="•"/>
            </a:pPr>
            <a:r>
              <a:rPr lang="zh-CN" altLang="en-US" dirty="0">
                <a:latin typeface="黑体"/>
                <a:ea typeface="黑体"/>
                <a:cs typeface="黑体"/>
              </a:rPr>
              <a:t>抵达都市后的</a:t>
            </a:r>
            <a:r>
              <a:rPr lang="zh-CN" altLang="en-US" b="1" dirty="0">
                <a:solidFill>
                  <a:srgbClr val="FF0000"/>
                </a:solidFill>
                <a:latin typeface="黑体"/>
                <a:ea typeface="黑体"/>
                <a:cs typeface="黑体"/>
              </a:rPr>
              <a:t>前两周</a:t>
            </a:r>
            <a:r>
              <a:rPr lang="zh-CN" altLang="en-US" dirty="0">
                <a:latin typeface="黑体"/>
                <a:ea typeface="黑体"/>
                <a:cs typeface="黑体"/>
              </a:rPr>
              <a:t>很关键！</a:t>
            </a:r>
            <a:endParaRPr lang="en-US" altLang="zh-CN" dirty="0">
              <a:latin typeface="黑体"/>
              <a:ea typeface="黑体"/>
              <a:cs typeface="黑体"/>
            </a:endParaRPr>
          </a:p>
          <a:p>
            <a:pPr>
              <a:lnSpc>
                <a:spcPct val="120000"/>
              </a:lnSpc>
              <a:buFont typeface="Arial"/>
              <a:buChar char="•"/>
            </a:pPr>
            <a:r>
              <a:rPr lang="zh-CN" altLang="en-US" dirty="0">
                <a:latin typeface="黑体"/>
                <a:ea typeface="黑体"/>
                <a:cs typeface="黑体"/>
              </a:rPr>
              <a:t>进一步将新移民者划分为流失移民者</a:t>
            </a:r>
            <a:r>
              <a:rPr lang="en-US" altLang="zh-CN" dirty="0">
                <a:latin typeface="黑体"/>
                <a:ea typeface="黑体"/>
                <a:cs typeface="黑体"/>
              </a:rPr>
              <a:t>(1.5K)</a:t>
            </a:r>
            <a:r>
              <a:rPr lang="zh-CN" altLang="en-US" dirty="0">
                <a:latin typeface="黑体"/>
                <a:ea typeface="黑体"/>
                <a:cs typeface="黑体"/>
              </a:rPr>
              <a:t>和暂存移民者</a:t>
            </a:r>
            <a:r>
              <a:rPr lang="en-US" altLang="zh-CN" dirty="0">
                <a:latin typeface="黑体"/>
                <a:ea typeface="黑体"/>
                <a:cs typeface="黑体"/>
              </a:rPr>
              <a:t>(34K)</a:t>
            </a:r>
          </a:p>
          <a:p>
            <a:pPr>
              <a:lnSpc>
                <a:spcPct val="120000"/>
              </a:lnSpc>
              <a:buFont typeface="Arial"/>
              <a:buChar char="•"/>
            </a:pPr>
            <a:r>
              <a:rPr lang="zh-CN" altLang="zh-CN" dirty="0">
                <a:latin typeface="黑体"/>
                <a:ea typeface="黑体"/>
                <a:cs typeface="黑体"/>
              </a:rPr>
              <a:t>2</a:t>
            </a:r>
            <a:r>
              <a:rPr lang="en-US" altLang="zh-CN" dirty="0">
                <a:latin typeface="黑体"/>
                <a:ea typeface="黑体"/>
                <a:cs typeface="黑体"/>
              </a:rPr>
              <a:t>016</a:t>
            </a:r>
            <a:r>
              <a:rPr lang="zh-CN" altLang="en-US" dirty="0">
                <a:latin typeface="黑体"/>
                <a:ea typeface="黑体"/>
                <a:cs typeface="黑体"/>
              </a:rPr>
              <a:t>年</a:t>
            </a:r>
            <a:r>
              <a:rPr lang="en-US" altLang="zh-CN" dirty="0">
                <a:latin typeface="黑体"/>
                <a:ea typeface="黑体"/>
                <a:cs typeface="黑体"/>
              </a:rPr>
              <a:t>9</a:t>
            </a:r>
            <a:r>
              <a:rPr lang="zh-CN" altLang="en-US" dirty="0">
                <a:latin typeface="黑体"/>
                <a:ea typeface="黑体"/>
                <a:cs typeface="黑体"/>
              </a:rPr>
              <a:t>月下旬，</a:t>
            </a:r>
            <a:r>
              <a:rPr lang="en-US" altLang="zh-CN" b="1" dirty="0">
                <a:solidFill>
                  <a:srgbClr val="FF0000"/>
                </a:solidFill>
                <a:latin typeface="Times New Roman"/>
                <a:ea typeface="黑体"/>
                <a:cs typeface="Times New Roman"/>
              </a:rPr>
              <a:t>4%</a:t>
            </a:r>
            <a:r>
              <a:rPr lang="zh-CN" altLang="en-US" dirty="0">
                <a:latin typeface="黑体"/>
                <a:ea typeface="黑体"/>
                <a:cs typeface="黑体"/>
              </a:rPr>
              <a:t>的新移民者离开了上海</a:t>
            </a:r>
            <a:endParaRPr lang="en-US" altLang="zh-CN" dirty="0">
              <a:latin typeface="黑体"/>
              <a:ea typeface="黑体"/>
              <a:cs typeface="黑体"/>
            </a:endParaRPr>
          </a:p>
        </p:txBody>
      </p:sp>
      <p:sp>
        <p:nvSpPr>
          <p:cNvPr id="6" name="Rectangle 5">
            <a:extLst>
              <a:ext uri="{FF2B5EF4-FFF2-40B4-BE49-F238E27FC236}">
                <a16:creationId xmlns:a16="http://schemas.microsoft.com/office/drawing/2014/main" id="{3DDBE81C-27B6-C34A-AF84-0DFFEC628AE2}"/>
              </a:ext>
            </a:extLst>
          </p:cNvPr>
          <p:cNvSpPr/>
          <p:nvPr/>
        </p:nvSpPr>
        <p:spPr>
          <a:xfrm>
            <a:off x="0" y="6296238"/>
            <a:ext cx="9907272" cy="5479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lnSpc>
                <a:spcPct val="110000"/>
              </a:lnSpc>
              <a:buFont typeface="Arial"/>
              <a:buChar char="•"/>
            </a:pPr>
            <a:r>
              <a:rPr lang="en-US" altLang="zh-CN" sz="1400" dirty="0">
                <a:solidFill>
                  <a:srgbClr val="000000"/>
                </a:solidFill>
              </a:rPr>
              <a:t>Yang</a:t>
            </a:r>
            <a:r>
              <a:rPr lang="zh-CN" altLang="en-US" sz="1400" dirty="0">
                <a:solidFill>
                  <a:srgbClr val="000000"/>
                </a:solidFill>
              </a:rPr>
              <a:t> </a:t>
            </a:r>
            <a:r>
              <a:rPr lang="en-US" altLang="zh-CN" sz="1400" dirty="0">
                <a:solidFill>
                  <a:srgbClr val="000000"/>
                </a:solidFill>
              </a:rPr>
              <a:t>Yang,</a:t>
            </a:r>
            <a:r>
              <a:rPr lang="zh-CN" altLang="en-US" sz="1400" b="1" dirty="0">
                <a:solidFill>
                  <a:srgbClr val="000000"/>
                </a:solidFill>
              </a:rPr>
              <a:t> </a:t>
            </a:r>
            <a:r>
              <a:rPr lang="en-US" altLang="zh-CN" sz="1400" dirty="0" err="1">
                <a:solidFill>
                  <a:srgbClr val="000000"/>
                </a:solidFill>
              </a:rPr>
              <a:t>Zongtao</a:t>
            </a:r>
            <a:r>
              <a:rPr lang="zh-CN" altLang="en-US" sz="1400" dirty="0">
                <a:solidFill>
                  <a:srgbClr val="000000"/>
                </a:solidFill>
              </a:rPr>
              <a:t> </a:t>
            </a:r>
            <a:r>
              <a:rPr lang="en-US" altLang="zh-CN" sz="1400" dirty="0">
                <a:solidFill>
                  <a:srgbClr val="000000"/>
                </a:solidFill>
              </a:rPr>
              <a:t>Liu,</a:t>
            </a:r>
            <a:r>
              <a:rPr lang="zh-CN" altLang="en-US" sz="1400" dirty="0">
                <a:solidFill>
                  <a:srgbClr val="000000"/>
                </a:solidFill>
              </a:rPr>
              <a:t> </a:t>
            </a:r>
            <a:r>
              <a:rPr lang="en-US" altLang="zh-CN" sz="1400" dirty="0" err="1">
                <a:solidFill>
                  <a:srgbClr val="000000"/>
                </a:solidFill>
              </a:rPr>
              <a:t>Chenhao</a:t>
            </a:r>
            <a:r>
              <a:rPr lang="zh-CN" altLang="en-US" sz="1400" dirty="0">
                <a:solidFill>
                  <a:srgbClr val="000000"/>
                </a:solidFill>
              </a:rPr>
              <a:t> </a:t>
            </a:r>
            <a:r>
              <a:rPr lang="en-US" altLang="zh-CN" sz="1400" dirty="0">
                <a:solidFill>
                  <a:srgbClr val="000000"/>
                </a:solidFill>
              </a:rPr>
              <a:t>Tan,</a:t>
            </a:r>
            <a:r>
              <a:rPr lang="zh-CN" altLang="en-US" sz="1400" dirty="0">
                <a:solidFill>
                  <a:srgbClr val="000000"/>
                </a:solidFill>
              </a:rPr>
              <a:t> </a:t>
            </a:r>
            <a:r>
              <a:rPr lang="en-US" altLang="zh-CN" sz="1400" dirty="0" err="1">
                <a:solidFill>
                  <a:srgbClr val="000000"/>
                </a:solidFill>
              </a:rPr>
              <a:t>Fei</a:t>
            </a:r>
            <a:r>
              <a:rPr lang="zh-CN" altLang="en-US" sz="1400" dirty="0">
                <a:solidFill>
                  <a:srgbClr val="000000"/>
                </a:solidFill>
              </a:rPr>
              <a:t> </a:t>
            </a:r>
            <a:r>
              <a:rPr lang="en-US" altLang="zh-CN" sz="1400" dirty="0">
                <a:solidFill>
                  <a:srgbClr val="000000"/>
                </a:solidFill>
              </a:rPr>
              <a:t>Wu,</a:t>
            </a:r>
            <a:r>
              <a:rPr lang="zh-CN" altLang="en-US" sz="1400" dirty="0">
                <a:solidFill>
                  <a:srgbClr val="000000"/>
                </a:solidFill>
              </a:rPr>
              <a:t> </a:t>
            </a:r>
            <a:r>
              <a:rPr lang="en-US" altLang="zh-CN" sz="1400" dirty="0">
                <a:solidFill>
                  <a:srgbClr val="000000"/>
                </a:solidFill>
              </a:rPr>
              <a:t>and</a:t>
            </a:r>
            <a:r>
              <a:rPr lang="zh-CN" altLang="en-US" sz="1400" dirty="0">
                <a:solidFill>
                  <a:srgbClr val="000000"/>
                </a:solidFill>
              </a:rPr>
              <a:t> </a:t>
            </a:r>
            <a:r>
              <a:rPr lang="en-US" altLang="zh-CN" sz="1400" dirty="0" err="1">
                <a:solidFill>
                  <a:srgbClr val="000000"/>
                </a:solidFill>
              </a:rPr>
              <a:t>Yueting</a:t>
            </a:r>
            <a:r>
              <a:rPr lang="zh-CN" altLang="en-US" sz="1400" dirty="0">
                <a:solidFill>
                  <a:srgbClr val="000000"/>
                </a:solidFill>
              </a:rPr>
              <a:t> </a:t>
            </a:r>
            <a:r>
              <a:rPr lang="en-US" altLang="zh-CN" sz="1400" dirty="0" err="1">
                <a:solidFill>
                  <a:srgbClr val="000000"/>
                </a:solidFill>
              </a:rPr>
              <a:t>Zhuang</a:t>
            </a:r>
            <a:r>
              <a:rPr lang="en-US" altLang="zh-CN" sz="1400" dirty="0">
                <a:solidFill>
                  <a:srgbClr val="000000"/>
                </a:solidFill>
              </a:rPr>
              <a:t>.</a:t>
            </a:r>
            <a:r>
              <a:rPr lang="zh-CN" altLang="en-US" sz="1400" dirty="0">
                <a:solidFill>
                  <a:srgbClr val="000000"/>
                </a:solidFill>
              </a:rPr>
              <a:t> </a:t>
            </a:r>
            <a:r>
              <a:rPr lang="en-US" altLang="zh-CN" sz="1400" dirty="0">
                <a:solidFill>
                  <a:srgbClr val="000000"/>
                </a:solidFill>
              </a:rPr>
              <a:t>To Stay or to Leave: Exploring the Initial Period of Migrant Integration.</a:t>
            </a:r>
            <a:r>
              <a:rPr lang="zh-CN" altLang="en-US" sz="1400" dirty="0">
                <a:solidFill>
                  <a:srgbClr val="000000"/>
                </a:solidFill>
              </a:rPr>
              <a:t> </a:t>
            </a:r>
            <a:r>
              <a:rPr lang="en-US" altLang="zh-CN" sz="1400" b="1" dirty="0">
                <a:solidFill>
                  <a:srgbClr val="000000"/>
                </a:solidFill>
              </a:rPr>
              <a:t>WWW’18.</a:t>
            </a:r>
            <a:endParaRPr lang="en-US" altLang="zh-CN" sz="1400" dirty="0">
              <a:solidFill>
                <a:srgbClr val="000000"/>
              </a:solidFill>
            </a:endParaRPr>
          </a:p>
        </p:txBody>
      </p:sp>
    </p:spTree>
    <p:extLst>
      <p:ext uri="{BB962C8B-B14F-4D97-AF65-F5344CB8AC3E}">
        <p14:creationId xmlns:p14="http://schemas.microsoft.com/office/powerpoint/2010/main" val="236835967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黑体"/>
                <a:ea typeface="黑体"/>
                <a:cs typeface="黑体"/>
              </a:rPr>
              <a:t>初步构建当地关系网络</a:t>
            </a:r>
          </a:p>
        </p:txBody>
      </p:sp>
      <p:pic>
        <p:nvPicPr>
          <p:cNvPr id="6" name="Content Placeholder 5"/>
          <p:cNvPicPr>
            <a:picLocks noGrp="1" noChangeAspect="1"/>
          </p:cNvPicPr>
          <p:nvPr>
            <p:ph idx="1"/>
          </p:nvPr>
        </p:nvPicPr>
        <p:blipFill>
          <a:blip r:embed="rId2"/>
          <a:srcRect t="-2712" b="-2712"/>
          <a:stretch>
            <a:fillRect/>
          </a:stretch>
        </p:blipFill>
        <p:spPr>
          <a:xfrm>
            <a:off x="350878" y="990600"/>
            <a:ext cx="9139237" cy="4929188"/>
          </a:xfrm>
        </p:spPr>
      </p:pic>
      <p:sp>
        <p:nvSpPr>
          <p:cNvPr id="7" name="Rectangle 6"/>
          <p:cNvSpPr/>
          <p:nvPr/>
        </p:nvSpPr>
        <p:spPr>
          <a:xfrm>
            <a:off x="76201" y="5867400"/>
            <a:ext cx="9753600" cy="523220"/>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ctr">
              <a:lnSpc>
                <a:spcPct val="120000"/>
              </a:lnSpc>
            </a:pPr>
            <a:r>
              <a:rPr lang="zh-CN" altLang="en-US" sz="2400" dirty="0">
                <a:latin typeface="黑体"/>
                <a:ea typeface="黑体"/>
                <a:cs typeface="黑体"/>
              </a:rPr>
              <a:t>积极扩展人脉、发展</a:t>
            </a:r>
            <a:r>
              <a:rPr lang="zh-CN" altLang="en-US" sz="2400" b="1" dirty="0">
                <a:solidFill>
                  <a:srgbClr val="FF0000"/>
                </a:solidFill>
                <a:latin typeface="黑体"/>
                <a:ea typeface="黑体"/>
                <a:cs typeface="黑体"/>
              </a:rPr>
              <a:t>多样性</a:t>
            </a:r>
            <a:r>
              <a:rPr lang="zh-CN" altLang="en-US" sz="2400" dirty="0">
                <a:latin typeface="黑体"/>
                <a:ea typeface="黑体"/>
                <a:cs typeface="黑体"/>
              </a:rPr>
              <a:t>的关系与移民者能否留在都市的关联性很强</a:t>
            </a:r>
            <a:endParaRPr lang="en-US" altLang="zh-CN" sz="2400" dirty="0">
              <a:latin typeface="黑体"/>
              <a:ea typeface="黑体"/>
              <a:cs typeface="黑体"/>
            </a:endParaRPr>
          </a:p>
        </p:txBody>
      </p:sp>
    </p:spTree>
    <p:extLst>
      <p:ext uri="{BB962C8B-B14F-4D97-AF65-F5344CB8AC3E}">
        <p14:creationId xmlns:p14="http://schemas.microsoft.com/office/powerpoint/2010/main" val="104926963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黑体"/>
                <a:ea typeface="黑体"/>
                <a:cs typeface="黑体"/>
              </a:rPr>
              <a:t>找到合适的居住地</a:t>
            </a:r>
          </a:p>
        </p:txBody>
      </p:sp>
      <p:sp>
        <p:nvSpPr>
          <p:cNvPr id="3" name="Content Placeholder 2"/>
          <p:cNvSpPr>
            <a:spLocks noGrp="1"/>
          </p:cNvSpPr>
          <p:nvPr>
            <p:ph idx="1"/>
          </p:nvPr>
        </p:nvSpPr>
        <p:spPr/>
        <p:txBody>
          <a:bodyPr/>
          <a:lstStyle/>
          <a:p>
            <a:r>
              <a:rPr lang="zh-CN" altLang="en-US" dirty="0">
                <a:latin typeface="Arial"/>
                <a:ea typeface="黑体"/>
                <a:cs typeface="Arial"/>
              </a:rPr>
              <a:t>根据用户的</a:t>
            </a:r>
            <a:r>
              <a:rPr lang="en-US" altLang="zh-CN" dirty="0">
                <a:latin typeface="Arial"/>
                <a:ea typeface="黑体"/>
                <a:cs typeface="Arial"/>
              </a:rPr>
              <a:t>GPS</a:t>
            </a:r>
            <a:r>
              <a:rPr lang="zh-CN" altLang="en-US" dirty="0">
                <a:latin typeface="Arial"/>
                <a:ea typeface="黑体"/>
                <a:cs typeface="Arial"/>
              </a:rPr>
              <a:t>数据，挖掘其居住地，结合上海市房地产数据，分析用户居住地的房价</a:t>
            </a:r>
            <a:endParaRPr lang="en-US" dirty="0">
              <a:latin typeface="Arial"/>
              <a:ea typeface="黑体"/>
              <a:cs typeface="Arial"/>
            </a:endParaRPr>
          </a:p>
        </p:txBody>
      </p:sp>
      <p:pic>
        <p:nvPicPr>
          <p:cNvPr id="5" name="Picture 4"/>
          <p:cNvPicPr>
            <a:picLocks noChangeAspect="1"/>
          </p:cNvPicPr>
          <p:nvPr/>
        </p:nvPicPr>
        <p:blipFill rotWithShape="1">
          <a:blip r:embed="rId3"/>
          <a:srcRect r="50905" b="19460"/>
          <a:stretch/>
        </p:blipFill>
        <p:spPr>
          <a:xfrm>
            <a:off x="5105402" y="2618101"/>
            <a:ext cx="3810000" cy="3096899"/>
          </a:xfrm>
          <a:prstGeom prst="rect">
            <a:avLst/>
          </a:prstGeom>
        </p:spPr>
      </p:pic>
      <p:pic>
        <p:nvPicPr>
          <p:cNvPr id="6" name="Picture 5"/>
          <p:cNvPicPr>
            <a:picLocks noChangeAspect="1"/>
          </p:cNvPicPr>
          <p:nvPr/>
        </p:nvPicPr>
        <p:blipFill>
          <a:blip r:embed="rId4"/>
          <a:stretch>
            <a:fillRect/>
          </a:stretch>
        </p:blipFill>
        <p:spPr>
          <a:xfrm>
            <a:off x="990600" y="2667000"/>
            <a:ext cx="3171110" cy="3124200"/>
          </a:xfrm>
          <a:prstGeom prst="rect">
            <a:avLst/>
          </a:prstGeom>
        </p:spPr>
      </p:pic>
      <p:sp>
        <p:nvSpPr>
          <p:cNvPr id="8" name="Rectangle 7"/>
          <p:cNvSpPr/>
          <p:nvPr/>
        </p:nvSpPr>
        <p:spPr>
          <a:xfrm>
            <a:off x="1295400" y="5791200"/>
            <a:ext cx="2608406" cy="369332"/>
          </a:xfrm>
          <a:prstGeom prst="rect">
            <a:avLst/>
          </a:prstGeom>
        </p:spPr>
        <p:txBody>
          <a:bodyPr wrap="none">
            <a:spAutoFit/>
          </a:bodyPr>
          <a:lstStyle/>
          <a:p>
            <a:r>
              <a:rPr lang="en-US" altLang="zh-CN" dirty="0">
                <a:latin typeface="Arial"/>
                <a:ea typeface="黑体"/>
                <a:cs typeface="Arial"/>
              </a:rPr>
              <a:t>(a)</a:t>
            </a:r>
            <a:r>
              <a:rPr lang="zh-CN" altLang="en-US" dirty="0">
                <a:latin typeface="Arial"/>
                <a:ea typeface="黑体"/>
                <a:cs typeface="Arial"/>
              </a:rPr>
              <a:t>上海市房价热点分布</a:t>
            </a:r>
            <a:endParaRPr lang="en-US" dirty="0">
              <a:latin typeface="Arial"/>
              <a:ea typeface="黑体"/>
              <a:cs typeface="Arial"/>
            </a:endParaRPr>
          </a:p>
        </p:txBody>
      </p:sp>
      <p:sp>
        <p:nvSpPr>
          <p:cNvPr id="9" name="Rectangle 8"/>
          <p:cNvSpPr/>
          <p:nvPr/>
        </p:nvSpPr>
        <p:spPr>
          <a:xfrm>
            <a:off x="5943600" y="5791200"/>
            <a:ext cx="2839239" cy="369332"/>
          </a:xfrm>
          <a:prstGeom prst="rect">
            <a:avLst/>
          </a:prstGeom>
        </p:spPr>
        <p:txBody>
          <a:bodyPr wrap="none">
            <a:spAutoFit/>
          </a:bodyPr>
          <a:lstStyle/>
          <a:p>
            <a:r>
              <a:rPr lang="en-US" altLang="zh-CN" dirty="0">
                <a:latin typeface="Arial"/>
                <a:ea typeface="黑体"/>
                <a:cs typeface="Arial"/>
              </a:rPr>
              <a:t>(b)</a:t>
            </a:r>
            <a:r>
              <a:rPr lang="zh-CN" altLang="en-US" dirty="0">
                <a:latin typeface="Arial"/>
                <a:ea typeface="黑体"/>
                <a:cs typeface="Arial"/>
              </a:rPr>
              <a:t>用户居住地的平均房价</a:t>
            </a:r>
            <a:endParaRPr lang="en-US" dirty="0">
              <a:latin typeface="Arial"/>
              <a:ea typeface="黑体"/>
              <a:cs typeface="Arial"/>
            </a:endParaRPr>
          </a:p>
        </p:txBody>
      </p:sp>
    </p:spTree>
    <p:extLst>
      <p:ext uri="{BB962C8B-B14F-4D97-AF65-F5344CB8AC3E}">
        <p14:creationId xmlns:p14="http://schemas.microsoft.com/office/powerpoint/2010/main" val="245241785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Arial(title)"/>
                <a:ea typeface="黑体"/>
                <a:cs typeface="Arial(title)"/>
              </a:rPr>
              <a:t>流失移民 </a:t>
            </a:r>
            <a:r>
              <a:rPr lang="en-US" altLang="zh-CN" dirty="0">
                <a:latin typeface="Arial(title)"/>
                <a:ea typeface="黑体"/>
                <a:cs typeface="Arial(title)"/>
              </a:rPr>
              <a:t>vs.</a:t>
            </a:r>
            <a:r>
              <a:rPr lang="zh-CN" altLang="en-US" dirty="0">
                <a:latin typeface="Arial(title)"/>
                <a:ea typeface="黑体"/>
                <a:cs typeface="Arial(title)"/>
              </a:rPr>
              <a:t> 留存移民</a:t>
            </a:r>
            <a:endParaRPr lang="en-US" dirty="0">
              <a:latin typeface="Arial(title)"/>
              <a:ea typeface="黑体"/>
              <a:cs typeface="Arial(title)"/>
            </a:endParaRPr>
          </a:p>
        </p:txBody>
      </p:sp>
      <p:pic>
        <p:nvPicPr>
          <p:cNvPr id="4" name="Content Placeholder 3"/>
          <p:cNvPicPr>
            <a:picLocks noGrp="1" noChangeAspect="1"/>
          </p:cNvPicPr>
          <p:nvPr>
            <p:ph idx="1"/>
          </p:nvPr>
        </p:nvPicPr>
        <p:blipFill>
          <a:blip r:embed="rId3"/>
          <a:srcRect t="-23443" b="-23443"/>
          <a:stretch>
            <a:fillRect/>
          </a:stretch>
        </p:blipFill>
        <p:spPr>
          <a:xfrm>
            <a:off x="350878" y="2157412"/>
            <a:ext cx="9139237" cy="4929188"/>
          </a:xfrm>
        </p:spPr>
      </p:pic>
      <p:sp>
        <p:nvSpPr>
          <p:cNvPr id="5" name="Content Placeholder 2"/>
          <p:cNvSpPr txBox="1">
            <a:spLocks/>
          </p:cNvSpPr>
          <p:nvPr/>
        </p:nvSpPr>
        <p:spPr bwMode="auto">
          <a:xfrm>
            <a:off x="503278" y="1349376"/>
            <a:ext cx="9139237" cy="13938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r>
              <a:rPr lang="en-US" dirty="0" err="1">
                <a:latin typeface="黑体"/>
                <a:ea typeface="黑体"/>
                <a:cs typeface="黑体"/>
              </a:rPr>
              <a:t>根据新移民者过去</a:t>
            </a:r>
            <a:r>
              <a:rPr lang="zh-CN" altLang="en-US" dirty="0">
                <a:latin typeface="黑体"/>
                <a:ea typeface="黑体"/>
                <a:cs typeface="黑体"/>
              </a:rPr>
              <a:t>两周</a:t>
            </a:r>
            <a:r>
              <a:rPr lang="en-US" dirty="0" err="1">
                <a:latin typeface="黑体"/>
                <a:ea typeface="黑体"/>
                <a:cs typeface="黑体"/>
              </a:rPr>
              <a:t>的通话</a:t>
            </a:r>
            <a:r>
              <a:rPr lang="zh-CN" altLang="en-US" dirty="0">
                <a:latin typeface="黑体"/>
                <a:ea typeface="黑体"/>
                <a:cs typeface="黑体"/>
              </a:rPr>
              <a:t>数据</a:t>
            </a:r>
            <a:r>
              <a:rPr lang="en-US" dirty="0">
                <a:latin typeface="黑体"/>
                <a:ea typeface="黑体"/>
                <a:cs typeface="黑体"/>
              </a:rPr>
              <a:t>，</a:t>
            </a:r>
            <a:r>
              <a:rPr lang="en-US" dirty="0" err="1">
                <a:latin typeface="黑体"/>
                <a:ea typeface="黑体"/>
                <a:cs typeface="黑体"/>
              </a:rPr>
              <a:t>预测其</a:t>
            </a:r>
            <a:r>
              <a:rPr lang="zh-CN" altLang="en-US" dirty="0">
                <a:latin typeface="黑体"/>
                <a:ea typeface="黑体"/>
                <a:cs typeface="黑体"/>
              </a:rPr>
              <a:t>两周</a:t>
            </a:r>
            <a:r>
              <a:rPr lang="en-US" dirty="0" err="1">
                <a:latin typeface="黑体"/>
                <a:ea typeface="黑体"/>
                <a:cs typeface="黑体"/>
              </a:rPr>
              <a:t>后是否会离开上海</a:t>
            </a:r>
            <a:endParaRPr lang="en-US" dirty="0">
              <a:latin typeface="黑体"/>
              <a:ea typeface="黑体"/>
              <a:cs typeface="黑体"/>
            </a:endParaRPr>
          </a:p>
        </p:txBody>
      </p:sp>
    </p:spTree>
    <p:extLst>
      <p:ext uri="{BB962C8B-B14F-4D97-AF65-F5344CB8AC3E}">
        <p14:creationId xmlns:p14="http://schemas.microsoft.com/office/powerpoint/2010/main" val="2850236554"/>
      </p:ext>
    </p:extLst>
  </p:cSld>
  <p:clrMapOvr>
    <a:masterClrMapping/>
  </p:clrMapOvr>
  <p:transition/>
</p:sld>
</file>

<file path=ppt/theme/theme1.xml><?xml version="1.0" encoding="utf-8"?>
<a:theme xmlns:a="http://schemas.openxmlformats.org/drawingml/2006/main" name="ji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7071</TotalTime>
  <Words>800</Words>
  <Application>Microsoft Macintosh PowerPoint</Application>
  <PresentationFormat>A4 纸张(210x297 毫米)</PresentationFormat>
  <Paragraphs>72</Paragraphs>
  <Slides>14</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黑体</vt:lpstr>
      <vt:lpstr>系统字体</vt:lpstr>
      <vt:lpstr>Arial(title)</vt:lpstr>
      <vt:lpstr>Heiti TC Light</vt:lpstr>
      <vt:lpstr>Arial</vt:lpstr>
      <vt:lpstr>Times New Roman</vt:lpstr>
      <vt:lpstr>jie</vt:lpstr>
      <vt:lpstr>移居者的都市梦：城市移民群体行为研究</vt:lpstr>
      <vt:lpstr>用户通话网络</vt:lpstr>
      <vt:lpstr>不同群体的行为模式差异</vt:lpstr>
      <vt:lpstr>移民者有更多元的人际关系， 更大的活动区域</vt:lpstr>
      <vt:lpstr>新移民逐渐向本地人趋近</vt:lpstr>
      <vt:lpstr>什么因素导致移民者离开都市？</vt:lpstr>
      <vt:lpstr>初步构建当地关系网络</vt:lpstr>
      <vt:lpstr>找到合适的居住地</vt:lpstr>
      <vt:lpstr>流失移民 vs. 留存移民</vt:lpstr>
      <vt:lpstr>流失移民 vs. 留存移民</vt:lpstr>
      <vt:lpstr>流失移民 vs. 留存移民</vt:lpstr>
      <vt:lpstr>社交感知的时序补全算法</vt:lpstr>
      <vt:lpstr>社交感知的时序补全算法</vt:lpstr>
      <vt:lpstr>实验结果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Influence Analysis and Action Prediction via Factor Graph Models</dc:title>
  <dc:creator>Jie Tang</dc:creator>
  <cp:keywords>Social Influence Analysis, social prediction, social networks</cp:keywords>
  <cp:lastModifiedBy>刘 宗涛</cp:lastModifiedBy>
  <cp:revision>7328</cp:revision>
  <cp:lastPrinted>2019-08-24T09:33:11Z</cp:lastPrinted>
  <dcterms:created xsi:type="dcterms:W3CDTF">2113-01-01T00:00:00Z</dcterms:created>
  <dcterms:modified xsi:type="dcterms:W3CDTF">2019-08-26T09:03:12Z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2052-11.1.0.8806</vt:lpwstr>
  </property>
</Properties>
</file>