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3" r:id="rId6"/>
    <p:sldMasterId id="2147483665" r:id="rId7"/>
  </p:sldMasterIdLst>
  <p:notesMasterIdLst>
    <p:notesMasterId r:id="rId21"/>
  </p:notesMasterIdLst>
  <p:sldIdLst>
    <p:sldId id="256" r:id="rId8"/>
    <p:sldId id="394" r:id="rId9"/>
    <p:sldId id="429" r:id="rId10"/>
    <p:sldId id="430" r:id="rId11"/>
    <p:sldId id="439" r:id="rId12"/>
    <p:sldId id="444" r:id="rId13"/>
    <p:sldId id="445" r:id="rId14"/>
    <p:sldId id="446" r:id="rId15"/>
    <p:sldId id="441" r:id="rId16"/>
    <p:sldId id="442" r:id="rId17"/>
    <p:sldId id="261" r:id="rId18"/>
    <p:sldId id="447" r:id="rId19"/>
    <p:sldId id="448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4">
          <p15:clr>
            <a:srgbClr val="A4A3A4"/>
          </p15:clr>
        </p15:guide>
        <p15:guide id="2" pos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A1"/>
    <a:srgbClr val="7E7E7E"/>
    <a:srgbClr val="CDCDCD"/>
    <a:srgbClr val="808080"/>
    <a:srgbClr val="CCCCCC"/>
    <a:srgbClr val="DB4144"/>
    <a:srgbClr val="166CB7"/>
    <a:srgbClr val="404040"/>
    <a:srgbClr val="E17068"/>
    <a:srgbClr val="FE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92597" autoAdjust="0"/>
  </p:normalViewPr>
  <p:slideViewPr>
    <p:cSldViewPr snapToObjects="1">
      <p:cViewPr>
        <p:scale>
          <a:sx n="100" d="100"/>
          <a:sy n="100" d="100"/>
        </p:scale>
        <p:origin x="-72" y="60"/>
      </p:cViewPr>
      <p:guideLst>
        <p:guide orient="horz" pos="-4"/>
        <p:guide pos="3"/>
      </p:guideLst>
    </p:cSldViewPr>
  </p:slideViewPr>
  <p:outlineViewPr>
    <p:cViewPr>
      <p:scale>
        <a:sx n="33" d="100"/>
        <a:sy n="33" d="100"/>
      </p:scale>
      <p:origin x="0" y="1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2FBFDB6-338A-43C7-952F-0CAD042175A5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C50B63-7304-4495-A2FA-F2A7CC9F2A2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72400" cy="9366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6400800" cy="609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9F3422C-EFED-4F0F-9B9C-DB55BBC43595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3A9ED85-E3DB-4505-9F17-0176A2B8B45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2E5D-4790-495F-9B93-D131478FB5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A994-2AB2-4CC6-8ED9-190A07E98B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C6F3-1CC2-4F4F-991B-DA4FC2A5A77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F3B-3AB7-4423-9249-814B0D1D01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C9BB-75AA-4A1B-AFFF-86356689DEB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102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9EE7-C44C-4138-B24F-F5884100CF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B5E6C6-0D47-4594-B7C0-D455B5D25A1D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3783DFB-BE69-4EB4-9B5D-9761E401A9F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AFCB59F-2EFB-43A5-90C0-DD133AEBA3AD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FE03372-A83F-4703-AF02-BB3EE9B03E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ABF6CDA-2514-4E52-A4A4-6216E439467D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A39F1F7-699B-4544-AE5A-99AB9C97DB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0102A08-DB1F-4ADC-861A-5E74423E895A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BBF1643-2321-4950-B36C-6CC6712909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90566EE-72CB-4E65-873B-00762A66C2E6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5C98747-93B5-4C07-AAC4-F9E487775A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8599C79-336B-4360-822B-73561EF564B6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F6FAD46-72F1-4C2F-ACD6-DA545289F38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4B6D97A-516C-4ED3-8B92-C8A5DDB56E4F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B3F8B1-2D41-407B-A22C-C2FC9E20F0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CB281FD-32DF-49DE-B922-D28171342248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9E2A64D-3C48-4BD1-BEE0-6530A63715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3C5778-C9CD-4C53-B5D0-8734C3018F7D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67FB127-C6CB-4BFD-9FE9-7F4DDC6F2D5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B8A2E3A-8A56-40D8-9F31-9B3C56736AD3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7079BCC-3275-4EF6-812E-0182EBD594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D282101-8B70-48DE-9A8E-C77F42065F04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B857B4-73F2-4084-B9A4-47774D58B1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BD63EE-46BB-46C0-ACA7-B9A71F86E69C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0F7A980-C56A-4A65-998B-DDE8CCFCE9A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EAA8FE-EE53-45D6-8ACE-E0F4DFAA6C9C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E72091-C510-4279-895B-5C6D0F50831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1858699-5EC0-413C-9053-984FE24C342E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0B33021-D728-4120-95E7-405F6E6AAD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63A9D37-BD31-4F01-BFEF-F28D361EB67B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6E3A-461A-45EF-A98D-00A5B055ECC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DE2C-9E38-47F0-B031-3D3BE60817B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45E53E-D069-48CC-8EE3-F8C125D2E124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F900-5EB2-4DBE-8336-BC1794B55F6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75FBC5D-9369-488B-A1D0-8F9BBC9E9185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5736-E9AC-43AB-8A13-E8D089482D5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9A521AF-631A-4E28-BDFE-5F97CEB2CC5C}" type="datetime1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873B-B405-434D-A940-BFC103CF63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 userDrawn="1"/>
        </p:nvSpPr>
        <p:spPr bwMode="auto">
          <a:xfrm>
            <a:off x="533400" y="3333750"/>
            <a:ext cx="1033463" cy="352425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 userDrawn="1"/>
        </p:nvSpPr>
        <p:spPr bwMode="auto">
          <a:xfrm>
            <a:off x="1566863" y="3333750"/>
            <a:ext cx="1260475" cy="352425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47700" y="3452813"/>
            <a:ext cx="8032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677988" y="3452813"/>
            <a:ext cx="103187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" name="Rectangle 70"/>
          <p:cNvSpPr>
            <a:spLocks noChangeArrowheads="1"/>
          </p:cNvSpPr>
          <p:nvPr userDrawn="1"/>
        </p:nvSpPr>
        <p:spPr bwMode="auto">
          <a:xfrm>
            <a:off x="533400" y="0"/>
            <a:ext cx="1033463" cy="13716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1566863" y="0"/>
            <a:ext cx="1260475" cy="13716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164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" y="6527800"/>
            <a:ext cx="2895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Verdana" charset="0"/>
                <a:ea typeface="ヒラギノ角ゴ Pro W3" charset="0"/>
                <a:cs typeface="Verdana" charset="0"/>
              </a:defRPr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3313" y="6527800"/>
            <a:ext cx="2133600" cy="193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3DB4C50-93B3-4D80-8498-F5A7C544BD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413750" y="-6350"/>
            <a:ext cx="284163" cy="866775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97913" y="0"/>
            <a:ext cx="347662" cy="860425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413750" y="6400800"/>
            <a:ext cx="284163" cy="4572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697913" y="6400800"/>
            <a:ext cx="347662" cy="4572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6CB7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595959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F41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7153275" y="0"/>
            <a:ext cx="1990725" cy="662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8100" dir="5640026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pSp>
        <p:nvGrpSpPr>
          <p:cNvPr id="3076" name="Group 11"/>
          <p:cNvGrpSpPr>
            <a:grpSpLocks/>
          </p:cNvGrpSpPr>
          <p:nvPr userDrawn="1"/>
        </p:nvGrpSpPr>
        <p:grpSpPr bwMode="auto">
          <a:xfrm>
            <a:off x="7153275" y="2058988"/>
            <a:ext cx="1990725" cy="2038350"/>
            <a:chOff x="3511550" y="2133600"/>
            <a:chExt cx="2976563" cy="304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3511550" y="2133600"/>
              <a:ext cx="1338741" cy="3048000"/>
            </a:xfrm>
            <a:prstGeom prst="rect">
              <a:avLst/>
            </a:prstGeom>
            <a:solidFill>
              <a:srgbClr val="006C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50291" y="2133600"/>
              <a:ext cx="1637822" cy="3048000"/>
            </a:xfrm>
            <a:prstGeom prst="rect">
              <a:avLst/>
            </a:prstGeom>
            <a:solidFill>
              <a:srgbClr val="EF41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pic>
          <p:nvPicPr>
            <p:cNvPr id="3081" name="Picture 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660775" y="2287588"/>
              <a:ext cx="1041400" cy="760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2" name="Picture 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95863" y="2287588"/>
              <a:ext cx="1339850" cy="544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3" name="Picture 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03800" y="4851400"/>
              <a:ext cx="1336675" cy="230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763" y="0"/>
            <a:ext cx="7148512" cy="66294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3779989" algn="br" rotWithShape="0">
              <a:srgbClr val="808080">
                <a:alpha val="7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25713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troncoso@minsegpres.cl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 bwMode="auto">
          <a:xfrm>
            <a:off x="426775" y="1484263"/>
            <a:ext cx="8712968" cy="936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s-CL" sz="3200" b="1" dirty="0" smtClean="0">
                <a:latin typeface="Verdana"/>
                <a:cs typeface="Verdana"/>
              </a:rPr>
              <a:t>PISEE – REST </a:t>
            </a:r>
            <a:r>
              <a:rPr lang="es-CL" sz="2400" b="1" dirty="0" smtClean="0">
                <a:latin typeface="Verdana"/>
                <a:cs typeface="Verdana"/>
              </a:rPr>
              <a:t/>
            </a:r>
            <a:br>
              <a:rPr lang="es-CL" sz="2400" b="1" dirty="0" smtClean="0">
                <a:latin typeface="Verdana"/>
                <a:cs typeface="Verdana"/>
              </a:rPr>
            </a:br>
            <a: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endParaRPr lang="es-ES_tradnl" sz="1800" dirty="0" smtClean="0">
              <a:solidFill>
                <a:srgbClr val="FFFFFF"/>
              </a:solidFill>
              <a:latin typeface="Verdana" pitchFamily="34" charset="0"/>
              <a:sym typeface="Verdana Bol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Posibles Desventajas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Crecimiento exponencial y “desordenado” en el envío de parámetros.</a:t>
            </a:r>
          </a:p>
          <a:p>
            <a:endParaRPr lang="es-CL" dirty="0">
              <a:cs typeface="ヒラギノ角ゴ Pro W3" charset="-128"/>
            </a:endParaRPr>
          </a:p>
          <a:p>
            <a:r>
              <a:rPr lang="es-CL" dirty="0" smtClean="0"/>
              <a:t>Se aumenta el tiempo en el llamado a los servicios web.</a:t>
            </a:r>
          </a:p>
          <a:p>
            <a:endParaRPr lang="es-CL" dirty="0">
              <a:cs typeface="ヒラギノ角ゴ Pro W3" charset="-128"/>
            </a:endParaRPr>
          </a:p>
          <a:p>
            <a:r>
              <a:rPr lang="es-CL" dirty="0" smtClean="0"/>
              <a:t>Casos especiales de servicios web.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SII: Utilización de “semilla”. 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SRCEI: Servicios encriptados.</a:t>
            </a:r>
            <a:endParaRPr lang="es-CL" dirty="0">
              <a:cs typeface="ヒラギノ角ゴ Pro W3" charset="-128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6118448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Gracias.</a:t>
            </a:r>
            <a: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</a:br>
            <a:r>
              <a:rPr lang="es-CL" sz="20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 </a:t>
            </a:r>
            <a: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b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  <a:hlinkClick r:id="rId2"/>
              </a:rPr>
              <a:t>dtroncoso@minsegpres.cl</a:t>
            </a: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Uso Interno</a:t>
            </a:r>
            <a:endParaRPr lang="en-US" sz="5400" b="0" dirty="0" smtClean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6597352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XML - INPUT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s-CL" sz="800" dirty="0"/>
              <a:t>&lt;</a:t>
            </a:r>
            <a:r>
              <a:rPr lang="es-CL" sz="800" dirty="0" err="1"/>
              <a:t>soapenv:Envelope</a:t>
            </a:r>
            <a:r>
              <a:rPr lang="es-CL" sz="800" dirty="0"/>
              <a:t> </a:t>
            </a:r>
            <a:r>
              <a:rPr lang="es-CL" sz="800" dirty="0" err="1"/>
              <a:t>xmlns:soapenv</a:t>
            </a:r>
            <a:r>
              <a:rPr lang="es-CL" sz="800" dirty="0"/>
              <a:t>="http://schemas.xmlsoap.org/</a:t>
            </a:r>
            <a:r>
              <a:rPr lang="es-CL" sz="800" dirty="0" err="1"/>
              <a:t>soap</a:t>
            </a:r>
            <a:r>
              <a:rPr lang="es-CL" sz="800" dirty="0"/>
              <a:t>/</a:t>
            </a:r>
            <a:r>
              <a:rPr lang="es-CL" sz="800" dirty="0" err="1"/>
              <a:t>envelope</a:t>
            </a:r>
            <a:r>
              <a:rPr lang="es-CL" sz="800" dirty="0"/>
              <a:t>/" </a:t>
            </a:r>
            <a:r>
              <a:rPr lang="es-CL" sz="800" dirty="0" err="1"/>
              <a:t>xmlns:val</a:t>
            </a:r>
            <a:r>
              <a:rPr lang="es-CL" sz="800" dirty="0"/>
              <a:t>="http://valida.aem.gob.cl" </a:t>
            </a:r>
            <a:r>
              <a:rPr lang="es-CL" sz="800" dirty="0" err="1"/>
              <a:t>xmlns:xd</a:t>
            </a:r>
            <a:r>
              <a:rPr lang="es-CL" sz="800" dirty="0"/>
              <a:t>="http://www.w3.org/2000/09/xmldsig#"&gt;</a:t>
            </a:r>
          </a:p>
          <a:p>
            <a:pPr marL="0" indent="0">
              <a:buNone/>
            </a:pPr>
            <a:r>
              <a:rPr lang="es-CL" sz="800" dirty="0"/>
              <a:t>   &lt;</a:t>
            </a:r>
            <a:r>
              <a:rPr lang="es-CL" sz="800" dirty="0" err="1"/>
              <a:t>soapenv:Header</a:t>
            </a:r>
            <a:r>
              <a:rPr lang="es-CL" sz="800" dirty="0"/>
              <a:t>/&gt;</a:t>
            </a:r>
          </a:p>
          <a:p>
            <a:pPr marL="0" indent="0">
              <a:buNone/>
            </a:pPr>
            <a:r>
              <a:rPr lang="es-CL" sz="800" dirty="0"/>
              <a:t>   &lt;</a:t>
            </a:r>
            <a:r>
              <a:rPr lang="es-CL" sz="800" dirty="0" err="1"/>
              <a:t>soapenv:Body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&lt;</a:t>
            </a:r>
            <a:r>
              <a:rPr lang="es-CL" sz="800" dirty="0" err="1"/>
              <a:t>val:sobre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&lt;</a:t>
            </a:r>
            <a:r>
              <a:rPr lang="es-CL" sz="800" dirty="0" err="1"/>
              <a:t>val:encabezado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val:idSobre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idSobre</a:t>
            </a:r>
            <a:r>
              <a:rPr lang="es-CL" sz="800" dirty="0"/>
              <a:t>']&lt;/</a:t>
            </a:r>
            <a:r>
              <a:rPr lang="es-CL" sz="800" dirty="0" err="1"/>
              <a:t>val:idSobre</a:t>
            </a:r>
            <a:r>
              <a:rPr lang="es-CL" sz="800" dirty="0"/>
              <a:t>&gt;			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val:fechaHora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fechaHora</a:t>
            </a:r>
            <a:r>
              <a:rPr lang="es-CL" sz="800" dirty="0"/>
              <a:t>']&lt;/</a:t>
            </a:r>
            <a:r>
              <a:rPr lang="es-CL" sz="800" dirty="0" err="1"/>
              <a:t>val:fechaHora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val:proveedor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</a:t>
            </a:r>
            <a:r>
              <a:rPr lang="es-CL" sz="800" dirty="0" err="1"/>
              <a:t>val:nombre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nombreProveedor</a:t>
            </a:r>
            <a:r>
              <a:rPr lang="es-CL" sz="800" dirty="0"/>
              <a:t>']&lt;/</a:t>
            </a:r>
            <a:r>
              <a:rPr lang="es-CL" sz="800" dirty="0" err="1"/>
              <a:t>val:nombre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</a:t>
            </a:r>
            <a:r>
              <a:rPr lang="es-CL" sz="800" dirty="0" err="1"/>
              <a:t>val:servicios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   &lt;</a:t>
            </a:r>
            <a:r>
              <a:rPr lang="es-CL" sz="800" dirty="0" err="1"/>
              <a:t>val:servicio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nombreServicio</a:t>
            </a:r>
            <a:r>
              <a:rPr lang="es-CL" sz="800" dirty="0"/>
              <a:t>']&lt;/</a:t>
            </a:r>
            <a:r>
              <a:rPr lang="es-CL" sz="800" dirty="0" err="1"/>
              <a:t>val:servicio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 smtClean="0"/>
              <a:t>               &lt;/</a:t>
            </a:r>
            <a:r>
              <a:rPr lang="es-CL" sz="800" dirty="0" err="1"/>
              <a:t>val:servicios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&lt;/</a:t>
            </a:r>
            <a:r>
              <a:rPr lang="es-CL" sz="800" dirty="0" err="1"/>
              <a:t>val:proveedor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val:consumidor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</a:t>
            </a:r>
            <a:r>
              <a:rPr lang="es-CL" sz="800" dirty="0" err="1"/>
              <a:t>val:nombre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nombreConsumidor</a:t>
            </a:r>
            <a:r>
              <a:rPr lang="es-CL" sz="800" dirty="0"/>
              <a:t>']&lt;/</a:t>
            </a:r>
            <a:r>
              <a:rPr lang="es-CL" sz="800" dirty="0" err="1"/>
              <a:t>val:nombre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</a:t>
            </a:r>
            <a:r>
              <a:rPr lang="es-CL" sz="800" dirty="0" err="1"/>
              <a:t>val:tramite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nombreTramite</a:t>
            </a:r>
            <a:r>
              <a:rPr lang="es-CL" sz="800" dirty="0"/>
              <a:t>']&lt;/</a:t>
            </a:r>
            <a:r>
              <a:rPr lang="es-CL" sz="800" dirty="0" err="1"/>
              <a:t>val:tramite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</a:t>
            </a:r>
            <a:r>
              <a:rPr lang="es-CL" sz="800" dirty="0" smtClean="0"/>
              <a:t>           &lt;/</a:t>
            </a:r>
            <a:r>
              <a:rPr lang="es-CL" sz="800" dirty="0" err="1"/>
              <a:t>val:consumidor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val:fechaHoraReq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fechaHoraReq</a:t>
            </a:r>
            <a:r>
              <a:rPr lang="es-CL" sz="800" dirty="0"/>
              <a:t>']&lt;/</a:t>
            </a:r>
            <a:r>
              <a:rPr lang="es-CL" sz="800" dirty="0" err="1"/>
              <a:t>val:fechaHoraReq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val:emisor</a:t>
            </a:r>
            <a:r>
              <a:rPr lang="es-CL" sz="800" dirty="0"/>
              <a:t>&gt;</a:t>
            </a:r>
            <a:r>
              <a:rPr lang="es-CL" sz="800" dirty="0" err="1"/>
              <a:t>ELPISEE.inputParameter.headerParameters</a:t>
            </a:r>
            <a:r>
              <a:rPr lang="es-CL" sz="800" dirty="0"/>
              <a:t>['</a:t>
            </a:r>
            <a:r>
              <a:rPr lang="es-CL" sz="800" dirty="0" err="1"/>
              <a:t>nombreConsumidor</a:t>
            </a:r>
            <a:r>
              <a:rPr lang="es-CL" sz="800" dirty="0"/>
              <a:t>']&lt;/</a:t>
            </a:r>
            <a:r>
              <a:rPr lang="es-CL" sz="800" dirty="0" err="1"/>
              <a:t>val:emisor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 smtClean="0"/>
              <a:t>   &lt;/</a:t>
            </a:r>
            <a:r>
              <a:rPr lang="es-CL" sz="800" dirty="0" err="1"/>
              <a:t>val:encabezado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&lt;</a:t>
            </a:r>
            <a:r>
              <a:rPr lang="es-CL" sz="800" dirty="0" err="1"/>
              <a:t>val:cuerpo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</a:t>
            </a:r>
            <a:r>
              <a:rPr lang="es-CL" sz="800" dirty="0" err="1"/>
              <a:t>val:documento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</a:t>
            </a:r>
            <a:r>
              <a:rPr lang="es-CL" sz="800" dirty="0" err="1"/>
              <a:t>val:EntradaDatosImponente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   &lt;</a:t>
            </a:r>
            <a:r>
              <a:rPr lang="es-CL" sz="800" dirty="0" err="1"/>
              <a:t>val:RutIPS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      &lt;</a:t>
            </a:r>
            <a:r>
              <a:rPr lang="es-CL" sz="800" dirty="0" err="1"/>
              <a:t>val:numero</a:t>
            </a:r>
            <a:r>
              <a:rPr lang="es-CL" sz="800" dirty="0"/>
              <a:t>&gt;</a:t>
            </a:r>
            <a:r>
              <a:rPr lang="es-CL" sz="800" dirty="0" err="1"/>
              <a:t>ELPISEE.inputParameter.bodyParameters</a:t>
            </a:r>
            <a:r>
              <a:rPr lang="es-CL" sz="800" dirty="0"/>
              <a:t>['numero']&lt;/</a:t>
            </a:r>
            <a:r>
              <a:rPr lang="es-CL" sz="800" dirty="0" err="1"/>
              <a:t>val:numero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      &lt;</a:t>
            </a:r>
            <a:r>
              <a:rPr lang="es-CL" sz="800" dirty="0" err="1"/>
              <a:t>val:dv</a:t>
            </a:r>
            <a:r>
              <a:rPr lang="es-CL" sz="800" dirty="0"/>
              <a:t>&gt;</a:t>
            </a:r>
            <a:r>
              <a:rPr lang="es-CL" sz="800" dirty="0" err="1"/>
              <a:t>ELPISEE.inputParameter.bodyParameters</a:t>
            </a:r>
            <a:r>
              <a:rPr lang="es-CL" sz="800" dirty="0"/>
              <a:t>['dv']&lt;/</a:t>
            </a:r>
            <a:r>
              <a:rPr lang="es-CL" sz="800" dirty="0" err="1"/>
              <a:t>val:dv</a:t>
            </a:r>
            <a:r>
              <a:rPr lang="es-CL" sz="800" dirty="0"/>
              <a:t>&gt;					 </a:t>
            </a:r>
          </a:p>
          <a:p>
            <a:pPr marL="0" indent="0">
              <a:buNone/>
            </a:pPr>
            <a:r>
              <a:rPr lang="es-CL" sz="800" dirty="0"/>
              <a:t>                  &lt;/</a:t>
            </a:r>
            <a:r>
              <a:rPr lang="es-CL" sz="800" dirty="0" err="1"/>
              <a:t>val:RutIPS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   &lt;/</a:t>
            </a:r>
            <a:r>
              <a:rPr lang="es-CL" sz="800" dirty="0" err="1"/>
              <a:t>val:EntradaDatosImponente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   &lt;/</a:t>
            </a:r>
            <a:r>
              <a:rPr lang="es-CL" sz="800" dirty="0" err="1"/>
              <a:t>val:documento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   &lt;/</a:t>
            </a:r>
            <a:r>
              <a:rPr lang="es-CL" sz="800" dirty="0" err="1"/>
              <a:t>val:cuerpo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   &lt;/</a:t>
            </a:r>
            <a:r>
              <a:rPr lang="es-CL" sz="800" dirty="0" err="1"/>
              <a:t>val:sobre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   &lt;/</a:t>
            </a:r>
            <a:r>
              <a:rPr lang="es-CL" sz="800" dirty="0" err="1"/>
              <a:t>soapenv:Body</a:t>
            </a:r>
            <a:r>
              <a:rPr lang="es-CL" sz="800" dirty="0"/>
              <a:t>&gt;</a:t>
            </a:r>
          </a:p>
          <a:p>
            <a:pPr marL="0" indent="0">
              <a:buNone/>
            </a:pPr>
            <a:r>
              <a:rPr lang="es-CL" sz="800" dirty="0"/>
              <a:t>&lt;/</a:t>
            </a:r>
            <a:r>
              <a:rPr lang="es-CL" sz="800" dirty="0" err="1"/>
              <a:t>soapenv:Envelope</a:t>
            </a:r>
            <a:r>
              <a:rPr lang="es-CL" sz="800" dirty="0"/>
              <a:t>&gt;</a:t>
            </a:r>
            <a:endParaRPr lang="es-CL" sz="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XML - OUTPUT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s-CL" sz="800" dirty="0"/>
              <a:t>&lt;campos&gt;		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</a:t>
            </a:r>
            <a:r>
              <a:rPr lang="es-CL" sz="800" dirty="0" err="1"/>
              <a:t>MensajeWebServices</a:t>
            </a:r>
            <a:r>
              <a:rPr lang="es-CL" sz="800" dirty="0"/>
              <a:t>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</a:t>
            </a:r>
            <a:r>
              <a:rPr lang="es-CL" sz="800" dirty="0" err="1"/>
              <a:t>MensajeWebServices</a:t>
            </a:r>
            <a:r>
              <a:rPr lang="es-CL" sz="800" dirty="0"/>
              <a:t>&lt;/ruta&gt;</a:t>
            </a:r>
          </a:p>
          <a:p>
            <a:pPr marL="0" indent="0">
              <a:buNone/>
            </a:pPr>
            <a:r>
              <a:rPr lang="es-CL" sz="800" dirty="0"/>
              <a:t>	&lt;/campo&gt;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</a:t>
            </a:r>
            <a:r>
              <a:rPr lang="es-CL" sz="800" dirty="0" err="1"/>
              <a:t>FechaInforme</a:t>
            </a:r>
            <a:r>
              <a:rPr lang="es-CL" sz="800" dirty="0"/>
              <a:t>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</a:t>
            </a:r>
            <a:r>
              <a:rPr lang="es-CL" sz="800" dirty="0" err="1"/>
              <a:t>FechaInforme</a:t>
            </a:r>
            <a:r>
              <a:rPr lang="es-CL" sz="800" dirty="0"/>
              <a:t>&lt;/ruta&gt;</a:t>
            </a:r>
          </a:p>
          <a:p>
            <a:pPr marL="0" indent="0">
              <a:buNone/>
            </a:pPr>
            <a:r>
              <a:rPr lang="es-CL" sz="800" dirty="0"/>
              <a:t>	&lt;/campo&gt;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</a:t>
            </a:r>
            <a:r>
              <a:rPr lang="es-CL" sz="800" dirty="0" err="1"/>
              <a:t>RunNumero</a:t>
            </a:r>
            <a:r>
              <a:rPr lang="es-CL" sz="800" dirty="0"/>
              <a:t>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/Run/numero&lt;/ruta&gt;</a:t>
            </a:r>
          </a:p>
          <a:p>
            <a:pPr marL="0" indent="0">
              <a:buNone/>
            </a:pPr>
            <a:r>
              <a:rPr lang="es-CL" sz="800" dirty="0"/>
              <a:t>	&lt;/campo&gt;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</a:t>
            </a:r>
            <a:r>
              <a:rPr lang="es-CL" sz="800" dirty="0" err="1"/>
              <a:t>RunDV</a:t>
            </a:r>
            <a:r>
              <a:rPr lang="es-CL" sz="800" dirty="0"/>
              <a:t>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/Run/dv&lt;/ruta&gt;</a:t>
            </a:r>
          </a:p>
          <a:p>
            <a:pPr marL="0" indent="0">
              <a:buNone/>
            </a:pPr>
            <a:r>
              <a:rPr lang="es-CL" sz="800" dirty="0"/>
              <a:t>	&lt;/campo&gt;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&lt;nombre&gt;Nombres&lt;/nombre&gt;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</a:t>
            </a:r>
            <a:r>
              <a:rPr lang="es-CL" sz="800" dirty="0" err="1"/>
              <a:t>NombreCompletoBeneficiario</a:t>
            </a:r>
            <a:r>
              <a:rPr lang="es-CL" sz="800" dirty="0"/>
              <a:t>/Nombres&lt;/ruta&gt;</a:t>
            </a:r>
          </a:p>
          <a:p>
            <a:pPr marL="0" indent="0">
              <a:buNone/>
            </a:pPr>
            <a:r>
              <a:rPr lang="es-CL" sz="800" dirty="0"/>
              <a:t>	&lt;/campo&gt;</a:t>
            </a:r>
          </a:p>
          <a:p>
            <a:pPr marL="0" indent="0">
              <a:buNone/>
            </a:pPr>
            <a:r>
              <a:rPr lang="es-CL" sz="800" dirty="0"/>
              <a:t>	&lt;campo&gt;</a:t>
            </a:r>
          </a:p>
          <a:p>
            <a:pPr marL="0" indent="0">
              <a:buNone/>
            </a:pPr>
            <a:r>
              <a:rPr lang="es-CL" sz="800" dirty="0"/>
              <a:t>		&lt;nombre&gt;</a:t>
            </a:r>
            <a:r>
              <a:rPr lang="es-CL" sz="800" dirty="0" err="1"/>
              <a:t>ApellidoPaterno</a:t>
            </a:r>
            <a:r>
              <a:rPr lang="es-CL" sz="800" dirty="0"/>
              <a:t>&lt;/nombre&gt;</a:t>
            </a:r>
          </a:p>
          <a:p>
            <a:pPr marL="0" indent="0">
              <a:buNone/>
            </a:pPr>
            <a:r>
              <a:rPr lang="es-CL" sz="800" dirty="0"/>
              <a:t>		&lt;ruta&gt;</a:t>
            </a:r>
            <a:r>
              <a:rPr lang="es-CL" sz="800" dirty="0" err="1"/>
              <a:t>Body</a:t>
            </a:r>
            <a:r>
              <a:rPr lang="es-CL" sz="800" dirty="0"/>
              <a:t>/sobre/cuerpo/documento/</a:t>
            </a:r>
            <a:r>
              <a:rPr lang="es-CL" sz="800" dirty="0" err="1"/>
              <a:t>DatosImponente</a:t>
            </a:r>
            <a:r>
              <a:rPr lang="es-CL" sz="800" dirty="0"/>
              <a:t>/</a:t>
            </a:r>
            <a:r>
              <a:rPr lang="es-CL" sz="800" dirty="0" err="1"/>
              <a:t>NombreCompletoBeneficiario</a:t>
            </a:r>
            <a:r>
              <a:rPr lang="es-CL" sz="800" dirty="0"/>
              <a:t>/</a:t>
            </a:r>
            <a:r>
              <a:rPr lang="es-CL" sz="800" dirty="0" err="1"/>
              <a:t>ApellidoPaterno</a:t>
            </a:r>
            <a:r>
              <a:rPr lang="es-CL" sz="800" dirty="0"/>
              <a:t>&lt;/ruta&gt;</a:t>
            </a:r>
          </a:p>
          <a:p>
            <a:pPr marL="0" indent="0">
              <a:buNone/>
            </a:pPr>
            <a:r>
              <a:rPr lang="es-CL" sz="800" dirty="0"/>
              <a:t>	&lt;/campo</a:t>
            </a:r>
            <a:r>
              <a:rPr lang="es-CL" sz="800" dirty="0" smtClean="0"/>
              <a:t>&gt;</a:t>
            </a:r>
          </a:p>
          <a:p>
            <a:pPr marL="0" indent="0">
              <a:buNone/>
            </a:pPr>
            <a:r>
              <a:rPr lang="es-CL" sz="800" dirty="0" smtClean="0"/>
              <a:t>	&lt;campo&gt;</a:t>
            </a:r>
          </a:p>
          <a:p>
            <a:pPr marL="0" indent="0">
              <a:buNone/>
            </a:pPr>
            <a:r>
              <a:rPr lang="es-CL" sz="800" dirty="0" smtClean="0"/>
              <a:t>		&lt;nombre&gt;</a:t>
            </a:r>
            <a:r>
              <a:rPr lang="es-CL" sz="800" dirty="0" err="1" smtClean="0"/>
              <a:t>ApellidoMaterno</a:t>
            </a:r>
            <a:r>
              <a:rPr lang="es-CL" sz="800" dirty="0" smtClean="0"/>
              <a:t>&lt;/nombre&gt;</a:t>
            </a:r>
          </a:p>
          <a:p>
            <a:pPr marL="0" indent="0">
              <a:buNone/>
            </a:pPr>
            <a:r>
              <a:rPr lang="es-CL" sz="800" dirty="0" smtClean="0"/>
              <a:t>		&lt;ruta&gt;</a:t>
            </a:r>
            <a:r>
              <a:rPr lang="es-CL" sz="800" dirty="0" err="1" smtClean="0"/>
              <a:t>Body</a:t>
            </a:r>
            <a:r>
              <a:rPr lang="es-CL" sz="800" dirty="0" smtClean="0"/>
              <a:t>/sobre/cuerpo/documento/</a:t>
            </a:r>
            <a:r>
              <a:rPr lang="es-CL" sz="800" dirty="0" err="1" smtClean="0"/>
              <a:t>DatosImponente</a:t>
            </a:r>
            <a:r>
              <a:rPr lang="es-CL" sz="800" dirty="0" smtClean="0"/>
              <a:t>/</a:t>
            </a:r>
            <a:r>
              <a:rPr lang="es-CL" sz="800" dirty="0" err="1" smtClean="0"/>
              <a:t>NombreCompletoBeneficiario</a:t>
            </a:r>
            <a:r>
              <a:rPr lang="es-CL" sz="800" dirty="0" smtClean="0"/>
              <a:t>/</a:t>
            </a:r>
            <a:r>
              <a:rPr lang="es-CL" sz="800" dirty="0" err="1" smtClean="0"/>
              <a:t>ApellidoMaterno</a:t>
            </a:r>
            <a:r>
              <a:rPr lang="es-CL" sz="800" dirty="0" smtClean="0"/>
              <a:t>&lt;/ruta&gt;</a:t>
            </a:r>
          </a:p>
          <a:p>
            <a:pPr marL="0" indent="0">
              <a:buNone/>
            </a:pPr>
            <a:r>
              <a:rPr lang="es-CL" sz="800" dirty="0" smtClean="0"/>
              <a:t>	&lt;/campo&gt;</a:t>
            </a:r>
          </a:p>
          <a:p>
            <a:pPr marL="0" indent="0">
              <a:buNone/>
            </a:pPr>
            <a:r>
              <a:rPr lang="es-CL" sz="800" dirty="0" smtClean="0"/>
              <a:t>	&lt;campo&gt;</a:t>
            </a:r>
          </a:p>
          <a:p>
            <a:pPr marL="0" indent="0">
              <a:buNone/>
            </a:pPr>
            <a:r>
              <a:rPr lang="es-CL" sz="800" dirty="0" smtClean="0"/>
              <a:t>		&lt;nombre&gt;</a:t>
            </a:r>
            <a:r>
              <a:rPr lang="es-CL" sz="800" dirty="0" err="1" smtClean="0"/>
              <a:t>FechaNacimiento</a:t>
            </a:r>
            <a:r>
              <a:rPr lang="es-CL" sz="800" dirty="0" smtClean="0"/>
              <a:t>&lt;/nombre&gt;</a:t>
            </a:r>
          </a:p>
          <a:p>
            <a:pPr marL="0" indent="0">
              <a:buNone/>
            </a:pPr>
            <a:r>
              <a:rPr lang="es-CL" sz="800" dirty="0" smtClean="0"/>
              <a:t>		&lt;ruta&gt;</a:t>
            </a:r>
            <a:r>
              <a:rPr lang="es-CL" sz="800" dirty="0" err="1" smtClean="0"/>
              <a:t>Body</a:t>
            </a:r>
            <a:r>
              <a:rPr lang="es-CL" sz="800" dirty="0" smtClean="0"/>
              <a:t>/sobre/cuerpo/documento/</a:t>
            </a:r>
            <a:r>
              <a:rPr lang="es-CL" sz="800" dirty="0" err="1" smtClean="0"/>
              <a:t>DatosImponente</a:t>
            </a:r>
            <a:r>
              <a:rPr lang="es-CL" sz="800" dirty="0" smtClean="0"/>
              <a:t>/</a:t>
            </a:r>
            <a:r>
              <a:rPr lang="es-CL" sz="800" dirty="0" err="1" smtClean="0"/>
              <a:t>FechaNacimiento</a:t>
            </a:r>
            <a:r>
              <a:rPr lang="es-CL" sz="800" dirty="0" smtClean="0"/>
              <a:t>&lt;/ruta&gt;</a:t>
            </a:r>
          </a:p>
          <a:p>
            <a:pPr marL="0" indent="0">
              <a:buNone/>
            </a:pPr>
            <a:r>
              <a:rPr lang="es-CL" sz="800" dirty="0" smtClean="0"/>
              <a:t>	&lt;/campo&gt;</a:t>
            </a:r>
          </a:p>
          <a:p>
            <a:pPr marL="0" indent="0">
              <a:buNone/>
            </a:pPr>
            <a:r>
              <a:rPr lang="es-CL" sz="800" dirty="0" smtClean="0"/>
              <a:t>	&lt;campo&gt;</a:t>
            </a:r>
          </a:p>
          <a:p>
            <a:pPr marL="0" indent="0">
              <a:buNone/>
            </a:pPr>
            <a:r>
              <a:rPr lang="es-CL" sz="800" dirty="0" smtClean="0"/>
              <a:t>		&lt;nombre&gt;Sexo&lt;/nombre&gt;</a:t>
            </a:r>
          </a:p>
          <a:p>
            <a:pPr marL="0" indent="0">
              <a:buNone/>
            </a:pPr>
            <a:r>
              <a:rPr lang="es-CL" sz="800" dirty="0" smtClean="0"/>
              <a:t>		&lt;ruta&gt;</a:t>
            </a:r>
            <a:r>
              <a:rPr lang="es-CL" sz="800" dirty="0" err="1" smtClean="0"/>
              <a:t>Body</a:t>
            </a:r>
            <a:r>
              <a:rPr lang="es-CL" sz="800" dirty="0" smtClean="0"/>
              <a:t>/sobre/cuerpo/documento/</a:t>
            </a:r>
            <a:r>
              <a:rPr lang="es-CL" sz="800" dirty="0" err="1" smtClean="0"/>
              <a:t>DatosImponente</a:t>
            </a:r>
            <a:r>
              <a:rPr lang="es-CL" sz="800" dirty="0" smtClean="0"/>
              <a:t>/Sexo&lt;/ruta&gt;</a:t>
            </a:r>
          </a:p>
          <a:p>
            <a:pPr marL="0" indent="0">
              <a:buNone/>
            </a:pPr>
            <a:r>
              <a:rPr lang="es-CL" sz="800" dirty="0" smtClean="0"/>
              <a:t>	&lt;/campo&gt;</a:t>
            </a:r>
          </a:p>
          <a:p>
            <a:pPr marL="0" indent="0">
              <a:buNone/>
            </a:pPr>
            <a:r>
              <a:rPr lang="es-CL" sz="800" dirty="0" smtClean="0"/>
              <a:t>&lt;/campos&gt;</a:t>
            </a:r>
          </a:p>
          <a:p>
            <a:pPr marL="0" indent="0">
              <a:buNone/>
            </a:pPr>
            <a:endParaRPr lang="es-CL" sz="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2308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005FA1"/>
                </a:solidFill>
                <a:latin typeface="Verdana" pitchFamily="34" charset="0"/>
              </a:rPr>
              <a:t>Agenda</a:t>
            </a:r>
            <a:endParaRPr lang="es-CL" sz="2400" b="1" dirty="0">
              <a:solidFill>
                <a:srgbClr val="005FA1"/>
              </a:solidFill>
              <a:latin typeface="Verdana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937792" cy="43204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1268760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Objetivo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Situación Actual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PISEE - REST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Beneficios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Posibles Desventajas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Demostración Piloto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Presentar un piloto el cual demuestre la implementación de REST en la PISEE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Con esto se permitirá:</a:t>
            </a:r>
          </a:p>
          <a:p>
            <a:pPr lvl="1" algn="just"/>
            <a:r>
              <a:rPr lang="es-CL" dirty="0" smtClean="0"/>
              <a:t>Facilitar el consumo de integración para los consumidores.</a:t>
            </a:r>
          </a:p>
          <a:p>
            <a:pPr lvl="1" algn="just"/>
            <a:endParaRPr lang="es-CL" dirty="0" smtClean="0"/>
          </a:p>
          <a:p>
            <a:pPr lvl="1" algn="just"/>
            <a:r>
              <a:rPr lang="es-CL" dirty="0" smtClean="0"/>
              <a:t>Mantener a la PISEE actualizada tanto en técnicas como en herramientas tecnológicas.</a:t>
            </a:r>
          </a:p>
          <a:p>
            <a:pPr lvl="1" algn="just"/>
            <a:endParaRPr lang="es-CL" dirty="0"/>
          </a:p>
          <a:p>
            <a:pPr algn="just"/>
            <a:r>
              <a:rPr lang="es-CL" dirty="0" smtClean="0"/>
              <a:t>RECORDAR: Esto es factible siempre y cuando se </a:t>
            </a:r>
            <a:r>
              <a:rPr lang="es-CL" b="1" dirty="0" smtClean="0"/>
              <a:t>deroguen</a:t>
            </a:r>
            <a:r>
              <a:rPr lang="es-CL" dirty="0" smtClean="0"/>
              <a:t> decretos 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Única vía de intercambio de información vía SOAP.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Dificultad para la creación de un “catalogo” de servicios.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PISEE - REST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Nueva Aplicación JEE la cual se encarga de recibir la petición HTTP la cual es procesada para consumir a PISEE – SOAP (quien contiene toda la lógica) para finalmente procesar la respuesta y entregarla en formato JSON.</a:t>
            </a:r>
          </a:p>
          <a:p>
            <a:pPr marL="457200" lvl="1" indent="0">
              <a:buNone/>
            </a:pPr>
            <a:r>
              <a:rPr lang="es-CL" dirty="0" smtClean="0"/>
              <a:t>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CL" sz="2000" dirty="0" smtClean="0">
                <a:cs typeface="ヒラギノ角ゴ Pro W3" charset="-128"/>
              </a:rPr>
              <a:t>Incorporación </a:t>
            </a:r>
            <a:r>
              <a:rPr lang="es-CL" sz="2000" dirty="0">
                <a:cs typeface="ヒラギノ角ゴ Pro W3" charset="-128"/>
              </a:rPr>
              <a:t>de un </a:t>
            </a:r>
            <a:r>
              <a:rPr lang="es-CL" sz="2000" dirty="0" smtClean="0">
                <a:cs typeface="ヒラギノ角ゴ Pro W3" charset="-128"/>
              </a:rPr>
              <a:t>TOKEN el cual asocia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Proveedor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Trámite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Consumidor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Servicio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s-CL" sz="2000" dirty="0">
              <a:cs typeface="ヒラギノ角ゴ Pro W3" charset="-128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s-CL" sz="2000" dirty="0" smtClean="0">
                <a:cs typeface="ヒラギノ角ゴ Pro W3" charset="-128"/>
              </a:rPr>
              <a:t>Servicios utilizados para el piloto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MINEDUC – Disponibilidad Licencia Enseñanza Media</a:t>
            </a:r>
          </a:p>
          <a:p>
            <a:pPr marL="742950" lvl="2" indent="-342900"/>
            <a:r>
              <a:rPr lang="es-CL" dirty="0" smtClean="0">
                <a:cs typeface="ヒラギノ角ゴ Pro W3" charset="-128"/>
              </a:rPr>
              <a:t>DIPRECA - Imponentes</a:t>
            </a:r>
            <a:endParaRPr lang="es-CL" dirty="0">
              <a:cs typeface="ヒラギノ角ゴ Pro W3" charset="-128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8 Paralelogramo"/>
          <p:cNvSpPr/>
          <p:nvPr/>
        </p:nvSpPr>
        <p:spPr>
          <a:xfrm>
            <a:off x="7929836" y="2492896"/>
            <a:ext cx="720080" cy="288032"/>
          </a:xfrm>
          <a:prstGeom prst="parallelogram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JSON</a:t>
            </a:r>
            <a:endParaRPr lang="es-CL" sz="1000" dirty="0"/>
          </a:p>
        </p:txBody>
      </p:sp>
      <p:sp>
        <p:nvSpPr>
          <p:cNvPr id="10" name="9 Paralelogramo"/>
          <p:cNvSpPr/>
          <p:nvPr/>
        </p:nvSpPr>
        <p:spPr>
          <a:xfrm>
            <a:off x="7956873" y="3284984"/>
            <a:ext cx="720080" cy="288032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XML</a:t>
            </a:r>
            <a:endParaRPr lang="es-CL" sz="1000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624"/>
            <a:ext cx="5040560" cy="6442715"/>
          </a:xfrm>
        </p:spPr>
      </p:pic>
    </p:spTree>
    <p:extLst>
      <p:ext uri="{BB962C8B-B14F-4D97-AF65-F5344CB8AC3E}">
        <p14:creationId xmlns:p14="http://schemas.microsoft.com/office/powerpoint/2010/main" val="28084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PISEE - REST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Para la integración de un nuevo servicio que ya se encuentra habilitado en la PISEE se requiere realizar las siguientes actividades: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Crear un archivo de configuración (XML) con la </a:t>
            </a:r>
            <a:r>
              <a:rPr lang="es-CL" b="1" dirty="0" smtClean="0"/>
              <a:t>entrada</a:t>
            </a:r>
            <a:r>
              <a:rPr lang="es-CL" dirty="0" smtClean="0"/>
              <a:t> del servicio en cuestión.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/>
              <a:t>Crear un archivo de configuración (XML) con la </a:t>
            </a:r>
            <a:r>
              <a:rPr lang="es-CL" b="1" dirty="0" smtClean="0"/>
              <a:t>salida</a:t>
            </a:r>
            <a:r>
              <a:rPr lang="es-CL" dirty="0" smtClean="0"/>
              <a:t> del </a:t>
            </a:r>
            <a:r>
              <a:rPr lang="es-CL" dirty="0"/>
              <a:t>servicio en cuestión</a:t>
            </a:r>
            <a:r>
              <a:rPr lang="es-CL" dirty="0" smtClean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Crear una clase JAVA la cual contiene el nombre del servicio expuesto vía REST, capturar los parámetros y llamar al método genérico para consumir  la PISEE-SOAP.</a:t>
            </a:r>
            <a:endParaRPr lang="es-CL" dirty="0">
              <a:cs typeface="ヒラギノ角ゴ Pro W3" charset="-128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283726" y="975519"/>
            <a:ext cx="4040188" cy="437257"/>
          </a:xfrm>
        </p:spPr>
        <p:txBody>
          <a:bodyPr/>
          <a:lstStyle/>
          <a:p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JavaScript (JQuery)</a:t>
            </a:r>
            <a:endParaRPr lang="es-CL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95536" y="1391450"/>
            <a:ext cx="7921377" cy="138947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000" dirty="0"/>
              <a:t>$.</a:t>
            </a:r>
            <a:r>
              <a:rPr lang="es-CL" sz="1000" dirty="0" err="1"/>
              <a:t>getJSON</a:t>
            </a:r>
            <a:r>
              <a:rPr lang="es-CL" sz="1000" dirty="0"/>
              <a:t>("https://www.pisee.cl/rest-web/</a:t>
            </a:r>
            <a:r>
              <a:rPr lang="es-CL" sz="1000" b="1" dirty="0">
                <a:solidFill>
                  <a:schemeClr val="tx2"/>
                </a:solidFill>
              </a:rPr>
              <a:t>mineduc/licenciaMedia</a:t>
            </a:r>
            <a:r>
              <a:rPr lang="es-CL" sz="1000" dirty="0"/>
              <a:t>/12909801/5/</a:t>
            </a:r>
            <a:r>
              <a:rPr lang="es-CL" sz="1000" b="1" dirty="0">
                <a:solidFill>
                  <a:srgbClr val="FF0000"/>
                </a:solidFill>
              </a:rPr>
              <a:t>Xo7WkT3</a:t>
            </a:r>
            <a:r>
              <a:rPr lang="es-CL" sz="1000" dirty="0"/>
              <a:t>", </a:t>
            </a:r>
            <a:r>
              <a:rPr lang="es-CL" sz="1000" dirty="0" err="1"/>
              <a:t>function</a:t>
            </a:r>
            <a:r>
              <a:rPr lang="es-CL" sz="1000" dirty="0"/>
              <a:t>(data)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if</a:t>
            </a:r>
            <a:r>
              <a:rPr lang="es-CL" sz="1000" dirty="0"/>
              <a:t> (data[0].</a:t>
            </a:r>
            <a:r>
              <a:rPr lang="es-CL" sz="1000" dirty="0" err="1"/>
              <a:t>respuesta.encabezado.estadoSobre</a:t>
            </a:r>
            <a:r>
              <a:rPr lang="es-CL" sz="1000" dirty="0"/>
              <a:t> == "00"){</a:t>
            </a:r>
          </a:p>
          <a:p>
            <a:pPr marL="0" indent="0">
              <a:buNone/>
            </a:pPr>
            <a:r>
              <a:rPr lang="es-CL" sz="1000" dirty="0"/>
              <a:t>		</a:t>
            </a:r>
            <a:r>
              <a:rPr lang="es-CL" sz="1000" dirty="0" err="1"/>
              <a:t>alert</a:t>
            </a:r>
            <a:r>
              <a:rPr lang="es-CL" sz="1000" dirty="0"/>
              <a:t>(data[0].</a:t>
            </a:r>
            <a:r>
              <a:rPr lang="es-CL" sz="1000" dirty="0" err="1"/>
              <a:t>respuesta.cuerpoValores</a:t>
            </a:r>
            <a:r>
              <a:rPr lang="es-CL" sz="1000" dirty="0"/>
              <a:t>[0].</a:t>
            </a:r>
            <a:r>
              <a:rPr lang="es-CL" sz="1000" dirty="0" err="1"/>
              <a:t>TieneLicencia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else</a:t>
            </a:r>
            <a:r>
              <a:rPr lang="es-CL" sz="1000" dirty="0"/>
              <a:t>{</a:t>
            </a:r>
          </a:p>
          <a:p>
            <a:pPr marL="0" indent="0">
              <a:buNone/>
            </a:pPr>
            <a:r>
              <a:rPr lang="es-CL" sz="1000" dirty="0"/>
              <a:t>		</a:t>
            </a:r>
            <a:r>
              <a:rPr lang="es-CL" sz="1000" dirty="0" err="1"/>
              <a:t>alert</a:t>
            </a:r>
            <a:r>
              <a:rPr lang="es-CL" sz="1000" dirty="0"/>
              <a:t>(data[0].</a:t>
            </a:r>
            <a:r>
              <a:rPr lang="es-CL" sz="1000" dirty="0" err="1"/>
              <a:t>respuesta.encabezado.glosaSobre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}						</a:t>
            </a:r>
          </a:p>
          <a:p>
            <a:pPr marL="0" indent="0">
              <a:buNone/>
            </a:pPr>
            <a:r>
              <a:rPr lang="es-CL" sz="1000" dirty="0"/>
              <a:t>});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140968"/>
            <a:ext cx="4041775" cy="639762"/>
          </a:xfrm>
        </p:spPr>
        <p:txBody>
          <a:bodyPr/>
          <a:lstStyle/>
          <a:p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Java</a:t>
            </a:r>
            <a:endParaRPr lang="es-CL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395537" y="3501009"/>
            <a:ext cx="7934076" cy="2808312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com.sun.jersey.api.client.Client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com.sun.jersey.api.client.ClientResponse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com.sun.jersey.api.client.WebResource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/>
              <a:t>try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Client</a:t>
            </a:r>
            <a:r>
              <a:rPr lang="es-CL" sz="1000" dirty="0"/>
              <a:t> </a:t>
            </a:r>
            <a:r>
              <a:rPr lang="es-CL" sz="1000" dirty="0" err="1"/>
              <a:t>client</a:t>
            </a:r>
            <a:r>
              <a:rPr lang="es-CL" sz="1000" dirty="0"/>
              <a:t> = </a:t>
            </a:r>
            <a:r>
              <a:rPr lang="es-CL" sz="1000" dirty="0" err="1"/>
              <a:t>Client.create</a:t>
            </a:r>
            <a:r>
              <a:rPr lang="es-CL" sz="1000" dirty="0"/>
              <a:t>();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WebResource</a:t>
            </a:r>
            <a:r>
              <a:rPr lang="es-CL" sz="1000" dirty="0"/>
              <a:t> </a:t>
            </a:r>
            <a:r>
              <a:rPr lang="es-CL" sz="1000" dirty="0" err="1"/>
              <a:t>webResource</a:t>
            </a:r>
            <a:r>
              <a:rPr lang="es-CL" sz="1000" dirty="0"/>
              <a:t> = </a:t>
            </a:r>
            <a:r>
              <a:rPr lang="es-CL" sz="1000" dirty="0" err="1"/>
              <a:t>client.resource</a:t>
            </a:r>
            <a:r>
              <a:rPr lang="es-CL" sz="1000" dirty="0"/>
              <a:t>("https://www.pisee.cl/rest-web/</a:t>
            </a:r>
            <a:r>
              <a:rPr lang="es-CL" sz="1000" b="1" dirty="0">
                <a:solidFill>
                  <a:schemeClr val="tx2"/>
                </a:solidFill>
              </a:rPr>
              <a:t>dipreca/consultaImponentes</a:t>
            </a:r>
            <a:r>
              <a:rPr lang="es-CL" sz="1000" dirty="0"/>
              <a:t>/4895102/3/</a:t>
            </a:r>
            <a:r>
              <a:rPr lang="es-CL" sz="1000" b="1" dirty="0">
                <a:solidFill>
                  <a:srgbClr val="FF0000"/>
                </a:solidFill>
              </a:rPr>
              <a:t>D1n4MtH</a:t>
            </a:r>
            <a:r>
              <a:rPr lang="es-CL" sz="1000" dirty="0"/>
              <a:t>");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ClientResponse</a:t>
            </a:r>
            <a:r>
              <a:rPr lang="es-CL" sz="1000" dirty="0"/>
              <a:t> response = </a:t>
            </a:r>
            <a:r>
              <a:rPr lang="es-CL" sz="1000" dirty="0" err="1"/>
              <a:t>webResource.accept</a:t>
            </a:r>
            <a:r>
              <a:rPr lang="es-CL" sz="1000" dirty="0"/>
              <a:t>("</a:t>
            </a:r>
            <a:r>
              <a:rPr lang="es-CL" sz="1000" dirty="0" err="1"/>
              <a:t>application</a:t>
            </a:r>
            <a:r>
              <a:rPr lang="es-CL" sz="1000" dirty="0"/>
              <a:t>/</a:t>
            </a:r>
            <a:r>
              <a:rPr lang="es-CL" sz="1000" dirty="0" err="1"/>
              <a:t>json</a:t>
            </a:r>
            <a:r>
              <a:rPr lang="es-CL" sz="1000" dirty="0"/>
              <a:t>").</a:t>
            </a:r>
            <a:r>
              <a:rPr lang="es-CL" sz="1000" dirty="0" err="1"/>
              <a:t>get</a:t>
            </a:r>
            <a:r>
              <a:rPr lang="es-CL" sz="1000" dirty="0"/>
              <a:t>(</a:t>
            </a:r>
            <a:r>
              <a:rPr lang="es-CL" sz="1000" dirty="0" err="1"/>
              <a:t>ClientResponse.class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if</a:t>
            </a:r>
            <a:r>
              <a:rPr lang="es-CL" sz="1000" dirty="0"/>
              <a:t> (</a:t>
            </a:r>
            <a:r>
              <a:rPr lang="es-CL" sz="1000" dirty="0" err="1"/>
              <a:t>response.getStatus</a:t>
            </a:r>
            <a:r>
              <a:rPr lang="es-CL" sz="1000" dirty="0"/>
              <a:t>() != 200) {</a:t>
            </a:r>
          </a:p>
          <a:p>
            <a:pPr marL="0" indent="0">
              <a:buNone/>
            </a:pPr>
            <a:r>
              <a:rPr lang="es-CL" sz="1000" dirty="0"/>
              <a:t>	   </a:t>
            </a:r>
            <a:r>
              <a:rPr lang="es-CL" sz="1000" dirty="0" err="1"/>
              <a:t>throw</a:t>
            </a:r>
            <a:r>
              <a:rPr lang="es-CL" sz="1000" dirty="0"/>
              <a:t> new </a:t>
            </a:r>
            <a:r>
              <a:rPr lang="es-CL" sz="1000" dirty="0" err="1"/>
              <a:t>RuntimeException</a:t>
            </a:r>
            <a:r>
              <a:rPr lang="es-CL" sz="1000" dirty="0"/>
              <a:t>("</a:t>
            </a:r>
            <a:r>
              <a:rPr lang="es-CL" sz="1000" dirty="0" err="1"/>
              <a:t>Failed</a:t>
            </a:r>
            <a:r>
              <a:rPr lang="es-CL" sz="1000" dirty="0"/>
              <a:t> : HTTP error code : " + </a:t>
            </a:r>
            <a:r>
              <a:rPr lang="es-CL" sz="1000" dirty="0" err="1"/>
              <a:t>response.getStatus</a:t>
            </a:r>
            <a:r>
              <a:rPr lang="es-CL" sz="1000" dirty="0"/>
              <a:t>());</a:t>
            </a:r>
          </a:p>
          <a:p>
            <a:pPr marL="0" indent="0">
              <a:buNone/>
            </a:pPr>
            <a:r>
              <a:rPr lang="es-CL" sz="1000" dirty="0"/>
              <a:t>	}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System.out.println</a:t>
            </a:r>
            <a:r>
              <a:rPr lang="es-CL" sz="1000" dirty="0"/>
              <a:t>(</a:t>
            </a:r>
            <a:r>
              <a:rPr lang="es-CL" sz="1000" dirty="0" err="1"/>
              <a:t>response.getEntity</a:t>
            </a:r>
            <a:r>
              <a:rPr lang="es-CL" sz="1000" dirty="0"/>
              <a:t>(</a:t>
            </a:r>
            <a:r>
              <a:rPr lang="es-CL" sz="1000" dirty="0" err="1"/>
              <a:t>String.class</a:t>
            </a:r>
            <a:r>
              <a:rPr lang="es-CL" sz="1000" dirty="0"/>
              <a:t>));</a:t>
            </a:r>
          </a:p>
          <a:p>
            <a:pPr marL="0" indent="0">
              <a:buNone/>
            </a:pPr>
            <a:r>
              <a:rPr lang="es-CL" sz="1000" dirty="0"/>
              <a:t>} catch (</a:t>
            </a:r>
            <a:r>
              <a:rPr lang="es-CL" sz="1000" dirty="0" err="1"/>
              <a:t>Exception</a:t>
            </a:r>
            <a:r>
              <a:rPr lang="es-CL" sz="1000" dirty="0"/>
              <a:t> e)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e.printStackTrace</a:t>
            </a:r>
            <a:r>
              <a:rPr lang="es-CL" sz="1000" dirty="0"/>
              <a:t>();</a:t>
            </a:r>
          </a:p>
          <a:p>
            <a:pPr marL="0" indent="0">
              <a:buNone/>
            </a:pPr>
            <a:r>
              <a:rPr lang="es-CL" sz="1000" dirty="0"/>
              <a:t>}	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64513" cy="823119"/>
          </a:xfrm>
        </p:spPr>
        <p:txBody>
          <a:bodyPr/>
          <a:lstStyle/>
          <a:p>
            <a:r>
              <a:rPr lang="es-CL" dirty="0" smtClean="0"/>
              <a:t>PISEE - REST</a:t>
            </a:r>
            <a:endParaRPr lang="es-CL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945485" y="3002468"/>
            <a:ext cx="337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accent1"/>
                </a:solidFill>
              </a:rPr>
              <a:t>Códigos de Ejemplo para consumir un servicio</a:t>
            </a:r>
            <a:endParaRPr lang="es-CL" sz="1200" dirty="0">
              <a:solidFill>
                <a:schemeClr val="accent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Mayor difusión de la plataforma</a:t>
            </a:r>
            <a:r>
              <a:rPr lang="es-CL" dirty="0" smtClean="0"/>
              <a:t>.</a:t>
            </a:r>
          </a:p>
          <a:p>
            <a:pPr algn="just"/>
            <a:r>
              <a:rPr lang="es-CL" dirty="0"/>
              <a:t>Costos de la implementación incluidos en el gasto de la unidad.</a:t>
            </a:r>
          </a:p>
          <a:p>
            <a:pPr algn="just"/>
            <a:r>
              <a:rPr lang="es-CL" dirty="0"/>
              <a:t>Disminución en los tiempos de desarrollo en comparación a un proveedor.</a:t>
            </a:r>
          </a:p>
          <a:p>
            <a:pPr algn="just"/>
            <a:r>
              <a:rPr lang="es-CL" dirty="0"/>
              <a:t>Actualizar plataforma en nuevas técnicas</a:t>
            </a:r>
            <a:r>
              <a:rPr lang="es-CL" dirty="0" smtClean="0"/>
              <a:t>.</a:t>
            </a:r>
          </a:p>
          <a:p>
            <a:pPr algn="just"/>
            <a:r>
              <a:rPr lang="es-CL" dirty="0" smtClean="0"/>
              <a:t>Generación </a:t>
            </a:r>
            <a:r>
              <a:rPr lang="es-CL" dirty="0"/>
              <a:t>de API y catalogo de servicios</a:t>
            </a:r>
            <a:r>
              <a:rPr lang="es-CL" dirty="0" smtClean="0"/>
              <a:t>.</a:t>
            </a:r>
          </a:p>
          <a:p>
            <a:pPr algn="just"/>
            <a:r>
              <a:rPr lang="es-CL" dirty="0" smtClean="0"/>
              <a:t>Rápida integración para consumidores.</a:t>
            </a:r>
          </a:p>
          <a:p>
            <a:pPr algn="just"/>
            <a:r>
              <a:rPr lang="es-CL" dirty="0" smtClean="0"/>
              <a:t>Nueva forma de consumir servicios vía JavaScript (paginas HTML).</a:t>
            </a:r>
          </a:p>
          <a:p>
            <a:pPr algn="just"/>
            <a:r>
              <a:rPr lang="es-CL" dirty="0" smtClean="0"/>
              <a:t>Escalabilidad de la aplicación: </a:t>
            </a:r>
          </a:p>
          <a:p>
            <a:pPr lvl="1" algn="just"/>
            <a:r>
              <a:rPr lang="es-CL" dirty="0" smtClean="0"/>
              <a:t>Ejemplo: posibilidad de Restricción por IP, horario, cantidad, otras configuraciones.</a:t>
            </a:r>
          </a:p>
          <a:p>
            <a:pPr algn="just"/>
            <a:r>
              <a:rPr lang="es-CL" dirty="0" smtClean="0"/>
              <a:t>Estandarización </a:t>
            </a:r>
            <a:r>
              <a:rPr lang="es-CL" dirty="0"/>
              <a:t>de ID Sobre.</a:t>
            </a:r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D3866D7C3AA4B8C766D2273B2A782" ma:contentTypeVersion="0" ma:contentTypeDescription="Crear nuevo documento." ma:contentTypeScope="" ma:versionID="cdf883e8840153cc5c4721db821d1014">
  <xsd:schema xmlns:xsd="http://www.w3.org/2001/XMLSchema" xmlns:xs="http://www.w3.org/2001/XMLSchema" xmlns:p="http://schemas.microsoft.com/office/2006/metadata/properties" xmlns:ns2="596be4b3-da51-4635-bf07-9db3f126d8a9" targetNamespace="http://schemas.microsoft.com/office/2006/metadata/properties" ma:root="true" ma:fieldsID="e2ca25424600c3514176c3914aed2edd" ns2:_="">
    <xsd:import namespace="596be4b3-da51-4635-bf07-9db3f126d8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be4b3-da51-4635-bf07-9db3f126d8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96be4b3-da51-4635-bf07-9db3f126d8a9">S3VWUJM6SFF3-33-3181</_dlc_DocId>
    <_dlc_DocIdUrl xmlns="596be4b3-da51-4635-bf07-9db3f126d8a9">
      <Url>http://modernizacion.minsegpres.cl/PMO%20MyGE%202012/_layouts/DocIdRedir.aspx?ID=S3VWUJM6SFF3-33-3181</Url>
      <Description>S3VWUJM6SFF3-33-3181</Description>
    </_dlc_DocIdUrl>
  </documentManagement>
</p:properties>
</file>

<file path=customXml/itemProps1.xml><?xml version="1.0" encoding="utf-8"?>
<ds:datastoreItem xmlns:ds="http://schemas.openxmlformats.org/officeDocument/2006/customXml" ds:itemID="{DA79A0FD-C474-4BCD-AF20-DCEF2FD57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be4b3-da51-4635-bf07-9db3f126d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9D3458-D2B8-49CD-97FD-C931057BB39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383A6CF-1A2E-400F-9791-CB1FD251D5E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D29A8E-A5BB-4AD5-838C-A667C2360906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596be4b3-da51-4635-bf07-9db3f126d8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13425</TotalTime>
  <Words>481</Words>
  <Application>Microsoft Office PowerPoint</Application>
  <PresentationFormat>Presentación en pantalla (4:3)</PresentationFormat>
  <Paragraphs>177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1_Office Theme</vt:lpstr>
      <vt:lpstr>2_Office Theme</vt:lpstr>
      <vt:lpstr>PISEE – REST   Unidad de Modernización y Gobierno Electrónico Ministerio Secretaría General de la Presidencia  </vt:lpstr>
      <vt:lpstr>Presentación de PowerPoint</vt:lpstr>
      <vt:lpstr>Objetivo</vt:lpstr>
      <vt:lpstr>Situación Actual</vt:lpstr>
      <vt:lpstr>PISEE - REST</vt:lpstr>
      <vt:lpstr>Presentación de PowerPoint</vt:lpstr>
      <vt:lpstr>PISEE - REST</vt:lpstr>
      <vt:lpstr>PISEE - REST</vt:lpstr>
      <vt:lpstr>Beneficios</vt:lpstr>
      <vt:lpstr>Posibles Desventajas</vt:lpstr>
      <vt:lpstr>Gracias.  Ministerio Secretaría General de la Presidencia Unidad de Modernización y Gobierno Electrónico dtroncoso@minsegpres.cl   Uso Interno</vt:lpstr>
      <vt:lpstr>XML - INPUT</vt:lpstr>
      <vt:lpstr>XML - OUTPUT</vt:lpstr>
    </vt:vector>
  </TitlesOfParts>
  <Company>Gabriel Badagnani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Executive Director</dc:creator>
  <cp:lastModifiedBy>Daniel  Trancoso Rojas</cp:lastModifiedBy>
  <cp:revision>538</cp:revision>
  <dcterms:created xsi:type="dcterms:W3CDTF">2010-11-27T19:44:20Z</dcterms:created>
  <dcterms:modified xsi:type="dcterms:W3CDTF">2013-10-07T15:43:24Z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0x010100217D3866D7C3AA4B8C766D2273B2A782</vt:lpwstr>
  </property>
  <property fmtid="{D5CDD505-2E9C-101B-9397-08002B2CF9AE}" pid="3" name="_dlc_DocIdItemGuid">
    <vt:lpwstr>21e3d83a-9d97-4fdd-be3a-eedf420ecd9c</vt:lpwstr>
  </property>
</Properties>
</file>