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  <p:sldMasterId id="2147483653" r:id="rId6"/>
    <p:sldMasterId id="2147483665" r:id="rId7"/>
  </p:sldMasterIdLst>
  <p:notesMasterIdLst>
    <p:notesMasterId r:id="rId16"/>
  </p:notesMasterIdLst>
  <p:sldIdLst>
    <p:sldId id="256" r:id="rId8"/>
    <p:sldId id="394" r:id="rId9"/>
    <p:sldId id="429" r:id="rId10"/>
    <p:sldId id="430" r:id="rId11"/>
    <p:sldId id="439" r:id="rId12"/>
    <p:sldId id="445" r:id="rId13"/>
    <p:sldId id="442" r:id="rId14"/>
    <p:sldId id="261" r:id="rId15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-4">
          <p15:clr>
            <a:srgbClr val="A4A3A4"/>
          </p15:clr>
        </p15:guide>
        <p15:guide id="2" pos="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A1"/>
    <a:srgbClr val="7E7E7E"/>
    <a:srgbClr val="CDCDCD"/>
    <a:srgbClr val="808080"/>
    <a:srgbClr val="CCCCCC"/>
    <a:srgbClr val="DB4144"/>
    <a:srgbClr val="166CB7"/>
    <a:srgbClr val="404040"/>
    <a:srgbClr val="E17068"/>
    <a:srgbClr val="FE4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1" autoAdjust="0"/>
    <p:restoredTop sz="92597" autoAdjust="0"/>
  </p:normalViewPr>
  <p:slideViewPr>
    <p:cSldViewPr snapToObjects="1">
      <p:cViewPr>
        <p:scale>
          <a:sx n="100" d="100"/>
          <a:sy n="100" d="100"/>
        </p:scale>
        <p:origin x="-1944" y="-294"/>
      </p:cViewPr>
      <p:guideLst>
        <p:guide orient="horz" pos="-4"/>
        <p:guide pos="3"/>
      </p:guideLst>
    </p:cSldViewPr>
  </p:slideViewPr>
  <p:outlineViewPr>
    <p:cViewPr>
      <p:scale>
        <a:sx n="33" d="100"/>
        <a:sy n="33" d="100"/>
      </p:scale>
      <p:origin x="0" y="1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2FBFDB6-338A-43C7-952F-0CAD042175A5}" type="datetime1">
              <a:rPr lang="en-US"/>
              <a:pPr>
                <a:defRPr/>
              </a:pPr>
              <a:t>3/27/2014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8C50B63-7304-4495-A2FA-F2A7CC9F2A2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C50B63-7304-4495-A2FA-F2A7CC9F2A2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C50B63-7304-4495-A2FA-F2A7CC9F2A2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8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7772400" cy="9366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44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90800"/>
            <a:ext cx="6400800" cy="6096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9F3422C-EFED-4F0F-9B9C-DB55BBC43595}" type="datetime1">
              <a:rPr lang="en-US"/>
              <a:pPr>
                <a:defRPr/>
              </a:pPr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53A9ED85-E3DB-4505-9F17-0176A2B8B45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42E5D-4790-495F-9B93-D131478FB54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6A994-2AB2-4CC6-8ED9-190A07E98B9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2C6F3-1CC2-4F4F-991B-DA4FC2A5A77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F9F3B-3AB7-4423-9249-814B0D1D013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8C9BB-75AA-4A1B-AFFF-86356689DEB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198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4102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E9EE7-C44C-4138-B24F-F5884100CF6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1DB5E6C6-0D47-4594-B7C0-D455B5D25A1D}" type="datetime1">
              <a:rPr lang="en-US"/>
              <a:pPr>
                <a:defRPr/>
              </a:pPr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33783DFB-BE69-4EB4-9B5D-9761E401A9F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CAFCB59F-2EFB-43A5-90C0-DD133AEBA3AD}" type="datetime1">
              <a:rPr lang="en-US"/>
              <a:pPr>
                <a:defRPr/>
              </a:pPr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9FE03372-A83F-4703-AF02-BB3EE9B03E9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FABF6CDA-2514-4E52-A4A4-6216E439467D}" type="datetime1">
              <a:rPr lang="en-US"/>
              <a:pPr>
                <a:defRPr/>
              </a:pPr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5A39F1F7-699B-4544-AE5A-99AB9C97DB7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60102A08-DB1F-4ADC-861A-5E74423E895A}" type="datetime1">
              <a:rPr lang="en-US"/>
              <a:pPr>
                <a:defRPr/>
              </a:pPr>
              <a:t>3/27/2014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4BBF1643-2321-4950-B36C-6CC6712909D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690566EE-72CB-4E65-873B-00762A66C2E6}" type="datetime1">
              <a:rPr lang="en-US"/>
              <a:pPr>
                <a:defRPr/>
              </a:pPr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A5C98747-93B5-4C07-AAC4-F9E487775A9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08599C79-336B-4360-822B-73561EF564B6}" type="datetime1">
              <a:rPr lang="en-US"/>
              <a:pPr>
                <a:defRPr/>
              </a:pPr>
              <a:t>3/27/2014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AF6FAD46-72F1-4C2F-ACD6-DA545289F38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04B6D97A-516C-4ED3-8B92-C8A5DDB56E4F}" type="datetime1">
              <a:rPr lang="en-US"/>
              <a:pPr>
                <a:defRPr/>
              </a:pPr>
              <a:t>3/27/2014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6B3F8B1-2D41-407B-A22C-C2FC9E20F02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4CB281FD-32DF-49DE-B922-D28171342248}" type="datetime1">
              <a:rPr lang="en-US"/>
              <a:pPr>
                <a:defRPr/>
              </a:pPr>
              <a:t>3/27/2014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A9E2A64D-3C48-4BD1-BEE0-6530A637157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963C5778-C9CD-4C53-B5D0-8734C3018F7D}" type="datetime1">
              <a:rPr lang="en-US"/>
              <a:pPr>
                <a:defRPr/>
              </a:pPr>
              <a:t>3/27/2014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D67FB127-C6CB-4BFD-9FE9-7F4DDC6F2D5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1B8A2E3A-8A56-40D8-9F31-9B3C56736AD3}" type="datetime1">
              <a:rPr lang="en-US"/>
              <a:pPr>
                <a:defRPr/>
              </a:pPr>
              <a:t>3/27/2014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F7079BCC-3275-4EF6-812E-0182EBD594D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DD282101-8B70-48DE-9A8E-C77F42065F04}" type="datetime1">
              <a:rPr lang="en-US"/>
              <a:pPr>
                <a:defRPr/>
              </a:pPr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CB857B4-73F2-4084-B9A4-47774D58B10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96BD63EE-46BB-46C0-ACA7-B9A71F86E69C}" type="datetime1">
              <a:rPr lang="en-US"/>
              <a:pPr>
                <a:defRPr/>
              </a:pPr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20F7A980-C56A-4A65-998B-DDE8CCFCE9A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C7EAA8FE-EE53-45D6-8ACE-E0F4DFAA6C9C}" type="datetime1">
              <a:rPr lang="en-US"/>
              <a:pPr>
                <a:defRPr/>
              </a:pPr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8FE72091-C510-4279-895B-5C6D0F50831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51858699-5EC0-413C-9053-984FE24C342E}" type="datetime1">
              <a:rPr lang="en-US"/>
              <a:pPr>
                <a:defRPr/>
              </a:pPr>
              <a:t>3/27/2014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0B33021-D728-4120-95E7-405F6E6AAD5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63A9D37-BD31-4F01-BFEF-F28D361EB67B}" type="datetime1">
              <a:rPr lang="en-US"/>
              <a:pPr>
                <a:defRPr/>
              </a:pPr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96E3A-461A-45EF-A98D-00A5B055ECC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Gobierno de Chile | Ministerio del Interior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5DE2C-9E38-47F0-B031-3D3BE60817B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C45E53E-D069-48CC-8EE3-F8C125D2E124}" type="datetime1">
              <a:rPr lang="en-US"/>
              <a:pPr>
                <a:defRPr/>
              </a:pPr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FF900-5EB2-4DBE-8336-BC1794B55F6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275FBC5D-9369-488B-A1D0-8F9BBC9E9185}" type="datetime1">
              <a:rPr lang="en-US"/>
              <a:pPr>
                <a:defRPr/>
              </a:pPr>
              <a:t>3/27/2014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D5736-E9AC-43AB-8A13-E8D089482D5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D9A521AF-631A-4E28-BDFE-5F97CEB2CC5C}" type="datetime1">
              <a:rPr lang="en-US"/>
              <a:pPr>
                <a:defRPr/>
              </a:pPr>
              <a:t>3/27/2014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0873B-B405-434D-A940-BFC103CF63F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C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>
            <a:spLocks noChangeArrowheads="1"/>
          </p:cNvSpPr>
          <p:nvPr userDrawn="1"/>
        </p:nvSpPr>
        <p:spPr bwMode="auto">
          <a:xfrm>
            <a:off x="533400" y="3333750"/>
            <a:ext cx="1033463" cy="3524250"/>
          </a:xfrm>
          <a:prstGeom prst="rect">
            <a:avLst/>
          </a:prstGeom>
          <a:solidFill>
            <a:srgbClr val="006CB7"/>
          </a:solidFill>
          <a:ln w="9525">
            <a:noFill/>
            <a:miter lim="800000"/>
            <a:headEnd/>
            <a:tailEnd/>
          </a:ln>
          <a:effectLst>
            <a:outerShdw dist="38100" dir="12899965" algn="br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6" name="Rectangle 65"/>
          <p:cNvSpPr>
            <a:spLocks noChangeArrowheads="1"/>
          </p:cNvSpPr>
          <p:nvPr userDrawn="1"/>
        </p:nvSpPr>
        <p:spPr bwMode="auto">
          <a:xfrm>
            <a:off x="1566863" y="3333750"/>
            <a:ext cx="1260475" cy="3524250"/>
          </a:xfrm>
          <a:prstGeom prst="rect">
            <a:avLst/>
          </a:prstGeom>
          <a:solidFill>
            <a:srgbClr val="EF4144"/>
          </a:solidFill>
          <a:ln w="9525">
            <a:noFill/>
            <a:miter lim="800000"/>
            <a:headEnd/>
            <a:tailEnd/>
          </a:ln>
          <a:effectLst>
            <a:outerShdw dist="38100" dir="12899965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pic>
        <p:nvPicPr>
          <p:cNvPr id="1028" name="Picture 1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47700" y="3452813"/>
            <a:ext cx="803275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029" name="Picture 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677988" y="3452813"/>
            <a:ext cx="1031875" cy="41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1" name="Rectangle 70"/>
          <p:cNvSpPr>
            <a:spLocks noChangeArrowheads="1"/>
          </p:cNvSpPr>
          <p:nvPr userDrawn="1"/>
        </p:nvSpPr>
        <p:spPr bwMode="auto">
          <a:xfrm>
            <a:off x="533400" y="0"/>
            <a:ext cx="1033463" cy="1371600"/>
          </a:xfrm>
          <a:prstGeom prst="rect">
            <a:avLst/>
          </a:prstGeom>
          <a:solidFill>
            <a:srgbClr val="006CB7"/>
          </a:solidFill>
          <a:ln w="9525">
            <a:noFill/>
            <a:miter lim="800000"/>
            <a:headEnd/>
            <a:tailEnd/>
          </a:ln>
          <a:effectLst>
            <a:outerShdw dist="38100" dir="2700000" algn="br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" name="Rectangle 71"/>
          <p:cNvSpPr>
            <a:spLocks noChangeArrowheads="1"/>
          </p:cNvSpPr>
          <p:nvPr userDrawn="1"/>
        </p:nvSpPr>
        <p:spPr bwMode="auto">
          <a:xfrm>
            <a:off x="1566863" y="0"/>
            <a:ext cx="1260475" cy="1371600"/>
          </a:xfrm>
          <a:prstGeom prst="rect">
            <a:avLst/>
          </a:prstGeom>
          <a:solidFill>
            <a:srgbClr val="EF4144"/>
          </a:solidFill>
          <a:ln w="9525">
            <a:noFill/>
            <a:miter lim="800000"/>
            <a:headEnd/>
            <a:tailEnd/>
          </a:ln>
          <a:effectLst>
            <a:outerShdw dist="38100" dir="2700000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1645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77963"/>
            <a:ext cx="817721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50" y="6527800"/>
            <a:ext cx="2895600" cy="246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898989"/>
                </a:solidFill>
                <a:latin typeface="Verdana" charset="0"/>
                <a:ea typeface="ヒラギノ角ゴ Pro W3" charset="0"/>
                <a:cs typeface="Verdana" charset="0"/>
              </a:defRPr>
            </a:lvl1pPr>
          </a:lstStyle>
          <a:p>
            <a:pPr>
              <a:defRPr/>
            </a:pPr>
            <a:r>
              <a:rPr lang="es-ES_tradnl" dirty="0"/>
              <a:t>Gobierno de Chile | Ministerio del Interior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83313" y="6527800"/>
            <a:ext cx="2133600" cy="1936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989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63DB4C50-93B3-4D80-8498-F5A7C544BDC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8413750" y="-6350"/>
            <a:ext cx="284163" cy="866775"/>
          </a:xfrm>
          <a:prstGeom prst="rect">
            <a:avLst/>
          </a:prstGeom>
          <a:solidFill>
            <a:srgbClr val="006CB7"/>
          </a:solidFill>
          <a:ln w="9525">
            <a:noFill/>
            <a:miter lim="800000"/>
            <a:headEnd/>
            <a:tailEnd/>
          </a:ln>
          <a:effectLst>
            <a:outerShdw dist="38100" dir="2700000" algn="br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8697913" y="0"/>
            <a:ext cx="347662" cy="860425"/>
          </a:xfrm>
          <a:prstGeom prst="rect">
            <a:avLst/>
          </a:prstGeom>
          <a:solidFill>
            <a:srgbClr val="EF4144"/>
          </a:solidFill>
          <a:ln w="9525">
            <a:noFill/>
            <a:miter lim="800000"/>
            <a:headEnd/>
            <a:tailEnd/>
          </a:ln>
          <a:effectLst>
            <a:outerShdw dist="38100" dir="2700000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8413750" y="6400800"/>
            <a:ext cx="284163" cy="457200"/>
          </a:xfrm>
          <a:prstGeom prst="rect">
            <a:avLst/>
          </a:prstGeom>
          <a:solidFill>
            <a:srgbClr val="006CB7"/>
          </a:solidFill>
          <a:ln w="9525">
            <a:noFill/>
            <a:miter lim="800000"/>
            <a:headEnd/>
            <a:tailEnd/>
          </a:ln>
          <a:effectLst>
            <a:outerShdw dist="38100" dir="12899965" algn="br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8697913" y="6400800"/>
            <a:ext cx="347662" cy="457200"/>
          </a:xfrm>
          <a:prstGeom prst="rect">
            <a:avLst/>
          </a:prstGeom>
          <a:solidFill>
            <a:srgbClr val="EF4144"/>
          </a:solidFill>
          <a:ln w="9525">
            <a:noFill/>
            <a:miter lim="800000"/>
            <a:headEnd/>
            <a:tailEnd/>
          </a:ln>
          <a:effectLst>
            <a:outerShdw dist="38100" dir="12899965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6CB7"/>
          </a:solidFill>
          <a:latin typeface="Verdana"/>
          <a:ea typeface="ヒラギノ角ゴ Pro W3" charset="-128"/>
          <a:cs typeface="Verdan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6CB7"/>
          </a:solidFill>
          <a:latin typeface="Verdana" charset="0"/>
          <a:ea typeface="ヒラギノ角ゴ Pro W3" charset="-128"/>
          <a:cs typeface="Verdan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6CB7"/>
          </a:solidFill>
          <a:latin typeface="Verdana" charset="0"/>
          <a:ea typeface="ヒラギノ角ゴ Pro W3" charset="-128"/>
          <a:cs typeface="Verdan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6CB7"/>
          </a:solidFill>
          <a:latin typeface="Verdana" charset="0"/>
          <a:ea typeface="ヒラギノ角ゴ Pro W3" charset="-128"/>
          <a:cs typeface="Verdan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6CB7"/>
          </a:solidFill>
          <a:latin typeface="Verdana" charset="0"/>
          <a:ea typeface="ヒラギノ角ゴ Pro W3" charset="-128"/>
          <a:cs typeface="Verdana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6CB7"/>
          </a:solidFill>
          <a:latin typeface="Verdana" charset="0"/>
          <a:ea typeface="ヒラギノ角ゴ Pro W3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6CB7"/>
          </a:solidFill>
          <a:latin typeface="Verdana" charset="0"/>
          <a:ea typeface="ヒラギノ角ゴ Pro W3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6CB7"/>
          </a:solidFill>
          <a:latin typeface="Verdana" charset="0"/>
          <a:ea typeface="ヒラギノ角ゴ Pro W3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6CB7"/>
          </a:solidFill>
          <a:latin typeface="Verdana" charset="0"/>
          <a:ea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595959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595959"/>
          </a:solidFill>
          <a:latin typeface="+mn-lt"/>
          <a:ea typeface="ヒラギノ角ゴ Pro W3" charset="-128"/>
          <a:cs typeface="ヒラギノ角ゴ Pro W3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595959"/>
          </a:solidFill>
          <a:latin typeface="+mn-lt"/>
          <a:ea typeface="ヒラギノ角ゴ Pro W3" charset="-128"/>
          <a:cs typeface="ヒラギノ角ゴ Pro W3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rgbClr val="595959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rgbClr val="595959"/>
          </a:solidFill>
          <a:latin typeface="+mn-lt"/>
          <a:ea typeface="ヒラギノ角ゴ Pro W3" charset="-128"/>
          <a:cs typeface="ヒラギノ角ゴ Pro W3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EF41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7153275" y="0"/>
            <a:ext cx="1990725" cy="662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38100" dir="5640026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grpSp>
        <p:nvGrpSpPr>
          <p:cNvPr id="3076" name="Group 11"/>
          <p:cNvGrpSpPr>
            <a:grpSpLocks/>
          </p:cNvGrpSpPr>
          <p:nvPr userDrawn="1"/>
        </p:nvGrpSpPr>
        <p:grpSpPr bwMode="auto">
          <a:xfrm>
            <a:off x="7153275" y="2058988"/>
            <a:ext cx="1990725" cy="2038350"/>
            <a:chOff x="3511550" y="2133600"/>
            <a:chExt cx="2976563" cy="304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3511550" y="2133600"/>
              <a:ext cx="1338741" cy="3048000"/>
            </a:xfrm>
            <a:prstGeom prst="rect">
              <a:avLst/>
            </a:prstGeom>
            <a:solidFill>
              <a:srgbClr val="006CB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s-ES" dirty="0">
                <a:solidFill>
                  <a:srgbClr val="FFFFFF"/>
                </a:solidFill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850291" y="2133600"/>
              <a:ext cx="1637822" cy="3048000"/>
            </a:xfrm>
            <a:prstGeom prst="rect">
              <a:avLst/>
            </a:prstGeom>
            <a:solidFill>
              <a:srgbClr val="EF41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s-ES" dirty="0">
                <a:solidFill>
                  <a:srgbClr val="FFFFFF"/>
                </a:solidFill>
                <a:ea typeface="ヒラギノ角ゴ Pro W3" charset="0"/>
                <a:cs typeface="ヒラギノ角ゴ Pro W3" charset="0"/>
              </a:endParaRPr>
            </a:p>
          </p:txBody>
        </p:sp>
        <p:pic>
          <p:nvPicPr>
            <p:cNvPr id="3081" name="Picture 1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660775" y="2287588"/>
              <a:ext cx="1041400" cy="7604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82" name="Picture 1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995863" y="2287588"/>
              <a:ext cx="1339850" cy="544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83" name="Picture 1"/>
            <p:cNvPicPr>
              <a:picLocks noChangeAspect="1" noChangeArrowheads="1"/>
            </p:cNvPicPr>
            <p:nvPr userDrawn="1"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5003800" y="4851400"/>
              <a:ext cx="1336675" cy="2301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4763" y="0"/>
            <a:ext cx="7148512" cy="6629400"/>
          </a:xfrm>
          <a:prstGeom prst="rect">
            <a:avLst/>
          </a:prstGeom>
          <a:solidFill>
            <a:srgbClr val="006CB7"/>
          </a:solidFill>
          <a:ln w="9525">
            <a:noFill/>
            <a:miter lim="800000"/>
            <a:headEnd/>
            <a:tailEnd/>
          </a:ln>
          <a:effectLst>
            <a:outerShdw dist="38100" dir="3779989" algn="br" rotWithShape="0">
              <a:srgbClr val="808080">
                <a:alpha val="70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s-ES" dirty="0">
              <a:solidFill>
                <a:srgbClr val="FFFFFF"/>
              </a:solidFill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7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525713"/>
            <a:ext cx="647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Verdana"/>
          <a:ea typeface="ヒラギノ角ゴ Pro W3" charset="-128"/>
          <a:cs typeface="Verdan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charset="0"/>
          <a:ea typeface="ヒラギノ角ゴ Pro W3" charset="-128"/>
          <a:cs typeface="Verdan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charset="0"/>
          <a:ea typeface="ヒラギノ角ゴ Pro W3" charset="-128"/>
          <a:cs typeface="Verdan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charset="0"/>
          <a:ea typeface="ヒラギノ角ゴ Pro W3" charset="-128"/>
          <a:cs typeface="Verdan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charset="0"/>
          <a:ea typeface="ヒラギノ角ゴ Pro W3" charset="-128"/>
          <a:cs typeface="Verdana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charset="0"/>
          <a:ea typeface="ヒラギノ角ゴ Pro W3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charset="0"/>
          <a:ea typeface="ヒラギノ角ゴ Pro W3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charset="0"/>
          <a:ea typeface="ヒラギノ角ゴ Pro W3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Verdana" charset="0"/>
          <a:ea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ctrTitle"/>
          </p:nvPr>
        </p:nvSpPr>
        <p:spPr bwMode="auto">
          <a:xfrm>
            <a:off x="426775" y="1484263"/>
            <a:ext cx="8712968" cy="936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es-CL" sz="3200" b="1" dirty="0" smtClean="0">
                <a:latin typeface="Verdana"/>
                <a:cs typeface="Verdana"/>
              </a:rPr>
              <a:t>PISEE – REST </a:t>
            </a:r>
            <a:r>
              <a:rPr lang="es-CL" sz="2400" b="1" dirty="0" smtClean="0">
                <a:latin typeface="Verdana"/>
                <a:cs typeface="Verdana"/>
              </a:rPr>
              <a:t/>
            </a:r>
            <a:br>
              <a:rPr lang="es-CL" sz="2400" b="1" dirty="0" smtClean="0">
                <a:latin typeface="Verdana"/>
                <a:cs typeface="Verdana"/>
              </a:rPr>
            </a:br>
            <a:r>
              <a:rPr lang="es-CL" sz="2300" b="1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/>
            </a:r>
            <a:br>
              <a:rPr lang="es-CL" sz="2300" b="1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r>
              <a:rPr lang="es-CL" sz="160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>Unidad de Modernización y Gobierno </a:t>
            </a:r>
            <a:r>
              <a:rPr lang="es-CL" sz="160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>Digital</a:t>
            </a:r>
            <a:r>
              <a:rPr lang="es-CL" sz="160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/>
            </a:r>
            <a:br>
              <a:rPr lang="es-CL" sz="160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r>
              <a:rPr lang="es-CL" sz="160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>Ministerio Secretaría General de la Presidencia</a:t>
            </a:r>
            <a:r>
              <a:rPr lang="es-CL" sz="280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/>
            </a:r>
            <a:br>
              <a:rPr lang="es-CL" sz="280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r>
              <a:rPr lang="es-CL" sz="2800" b="1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/>
            </a:r>
            <a:br>
              <a:rPr lang="es-CL" sz="2800" b="1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endParaRPr lang="es-ES_tradnl" sz="1800" dirty="0" smtClean="0">
              <a:solidFill>
                <a:srgbClr val="FFFFFF"/>
              </a:solidFill>
              <a:latin typeface="Verdana" pitchFamily="34" charset="0"/>
              <a:sym typeface="Verdana Bold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179512" y="230832"/>
            <a:ext cx="752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smtClean="0">
                <a:solidFill>
                  <a:srgbClr val="005FA1"/>
                </a:solidFill>
                <a:latin typeface="Verdana" pitchFamily="34" charset="0"/>
              </a:rPr>
              <a:t>Agenda</a:t>
            </a:r>
            <a:endParaRPr lang="es-CL" sz="2400" b="1" dirty="0">
              <a:solidFill>
                <a:srgbClr val="005FA1"/>
              </a:solidFill>
              <a:latin typeface="Verdana" pitchFamily="34" charset="0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268760"/>
            <a:ext cx="2937792" cy="432047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79512" y="1268760"/>
            <a:ext cx="50405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CL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Objetivo</a:t>
            </a:r>
            <a:endParaRPr lang="es-CL" sz="200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s-CL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CL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Líneas de Acción</a:t>
            </a:r>
            <a:endParaRPr lang="es-CL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s-CL" sz="200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  <a:p>
            <a:pPr marL="800100" lvl="1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CL" sz="2000" b="1" dirty="0">
                <a:solidFill>
                  <a:schemeClr val="accent1"/>
                </a:solidFill>
                <a:latin typeface="Verdana" pitchFamily="34" charset="0"/>
              </a:rPr>
              <a:t>API</a:t>
            </a:r>
            <a:r>
              <a:rPr lang="es-CL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	</a:t>
            </a:r>
            <a:endParaRPr lang="es-CL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s-CL" sz="200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  <a:p>
            <a:pPr marL="800100" lvl="1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CL" sz="2000" b="1" dirty="0" smtClean="0">
                <a:solidFill>
                  <a:schemeClr val="accent1"/>
                </a:solidFill>
                <a:latin typeface="Verdana" pitchFamily="34" charset="0"/>
              </a:rPr>
              <a:t>Sabores PISEE</a:t>
            </a:r>
          </a:p>
          <a:p>
            <a:pPr marL="800100" lvl="1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s-CL" sz="2000" b="1" dirty="0" smtClean="0">
              <a:solidFill>
                <a:schemeClr val="accent1"/>
              </a:solidFill>
              <a:latin typeface="Verdana" pitchFamily="34" charset="0"/>
            </a:endParaRP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CL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Alcances</a:t>
            </a:r>
            <a:endParaRPr lang="es-CL" sz="200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  <a:p>
            <a:pPr marL="800100" lvl="1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s-CL" sz="2000" b="1" dirty="0">
              <a:solidFill>
                <a:schemeClr val="accent1"/>
              </a:solidFill>
              <a:latin typeface="Verdana" pitchFamily="34" charset="0"/>
            </a:endParaRP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s-CL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Fechas Tentativas</a:t>
            </a:r>
            <a:endParaRPr lang="es-CL" sz="2000" b="1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51520" y="6525344"/>
            <a:ext cx="806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>
                    <a:lumMod val="65000"/>
                  </a:schemeClr>
                </a:solidFill>
              </a:rPr>
              <a:t>PISEE - REST</a:t>
            </a:r>
            <a:endParaRPr lang="es-CL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 smtClean="0"/>
              <a:t>Propuesta para la </a:t>
            </a:r>
            <a:r>
              <a:rPr lang="es-CL" dirty="0" smtClean="0"/>
              <a:t>implementación de REST en la </a:t>
            </a:r>
            <a:r>
              <a:rPr lang="es-CL" dirty="0" smtClean="0"/>
              <a:t>PISEE en conjunto con su impacto.</a:t>
            </a:r>
            <a:endParaRPr lang="es-CL" dirty="0" smtClean="0"/>
          </a:p>
          <a:p>
            <a:pPr algn="just"/>
            <a:endParaRPr lang="es-CL" dirty="0" smtClean="0"/>
          </a:p>
          <a:p>
            <a:pPr algn="just"/>
            <a:r>
              <a:rPr lang="es-CL" dirty="0" smtClean="0"/>
              <a:t>Con esto se permitirá:</a:t>
            </a:r>
          </a:p>
          <a:p>
            <a:pPr lvl="1" algn="just"/>
            <a:r>
              <a:rPr lang="es-CL" dirty="0" smtClean="0"/>
              <a:t>Propuesta facilitadora para la integración, tanto de organismos consumidores como proveedores.</a:t>
            </a:r>
            <a:endParaRPr lang="es-CL" dirty="0" smtClean="0"/>
          </a:p>
          <a:p>
            <a:pPr lvl="1" algn="just"/>
            <a:endParaRPr lang="es-CL" dirty="0" smtClean="0"/>
          </a:p>
          <a:p>
            <a:pPr lvl="1" algn="just"/>
            <a:r>
              <a:rPr lang="es-CL" dirty="0" smtClean="0"/>
              <a:t>Mantener a la </a:t>
            </a:r>
            <a:r>
              <a:rPr lang="es-CL" dirty="0" smtClean="0"/>
              <a:t>Plataforma (y a la </a:t>
            </a:r>
            <a:r>
              <a:rPr lang="es-CL" dirty="0"/>
              <a:t>U</a:t>
            </a:r>
            <a:r>
              <a:rPr lang="es-CL" dirty="0" smtClean="0"/>
              <a:t>nidad) actualizada en las </a:t>
            </a:r>
            <a:r>
              <a:rPr lang="es-CL" dirty="0" smtClean="0"/>
              <a:t>tecnologías existentes, expandiendo su oferta de integración y “</a:t>
            </a:r>
            <a:r>
              <a:rPr lang="es-CL" i="1" u="sng" dirty="0" smtClean="0"/>
              <a:t>bajando las barreras de entrada</a:t>
            </a:r>
            <a:r>
              <a:rPr lang="es-CL" dirty="0" smtClean="0"/>
              <a:t>”.</a:t>
            </a:r>
            <a:endParaRPr lang="es-CL" dirty="0"/>
          </a:p>
        </p:txBody>
      </p:sp>
      <p:sp>
        <p:nvSpPr>
          <p:cNvPr id="8" name="7 CuadroTexto"/>
          <p:cNvSpPr txBox="1"/>
          <p:nvPr/>
        </p:nvSpPr>
        <p:spPr>
          <a:xfrm>
            <a:off x="251520" y="6525344"/>
            <a:ext cx="806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>
                    <a:lumMod val="65000"/>
                  </a:schemeClr>
                </a:solidFill>
              </a:rPr>
              <a:t>PISEE - REST</a:t>
            </a:r>
            <a:endParaRPr lang="es-CL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64220" y="836712"/>
            <a:ext cx="80653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91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Líneas de Acción - API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 smtClean="0"/>
              <a:t>Estandarizar el intercambio de información (símil a la “vieja” AEM)</a:t>
            </a:r>
            <a:endParaRPr lang="es-CL" dirty="0" smtClean="0"/>
          </a:p>
          <a:p>
            <a:pPr algn="just"/>
            <a:endParaRPr lang="es-CL" dirty="0"/>
          </a:p>
          <a:p>
            <a:pPr lvl="1" algn="just"/>
            <a:r>
              <a:rPr lang="es-CL" dirty="0" smtClean="0"/>
              <a:t>Gestión: “Comité” el cual genere los lineamientos generales.</a:t>
            </a:r>
          </a:p>
          <a:p>
            <a:pPr lvl="2" algn="just"/>
            <a:r>
              <a:rPr lang="es-CL" dirty="0" smtClean="0"/>
              <a:t>Definiciones: JSON, Token, ID Sobre, Errores, </a:t>
            </a:r>
            <a:r>
              <a:rPr lang="es-CL" i="1" dirty="0" smtClean="0"/>
              <a:t>URI</a:t>
            </a:r>
            <a:r>
              <a:rPr lang="es-CL" dirty="0" smtClean="0"/>
              <a:t> </a:t>
            </a:r>
            <a:r>
              <a:rPr lang="es-CL" i="1" dirty="0" err="1" smtClean="0"/>
              <a:t>Resource</a:t>
            </a:r>
            <a:r>
              <a:rPr lang="es-CL" dirty="0" smtClean="0"/>
              <a:t>, Parámetros, Ejemplos, etc.</a:t>
            </a:r>
            <a:endParaRPr lang="es-CL" dirty="0" smtClean="0"/>
          </a:p>
          <a:p>
            <a:pPr lvl="1" algn="just"/>
            <a:endParaRPr lang="es-CL" dirty="0"/>
          </a:p>
          <a:p>
            <a:pPr lvl="1" algn="just"/>
            <a:r>
              <a:rPr lang="es-CL" dirty="0" smtClean="0"/>
              <a:t>Técnica: Sitio documental informativo.</a:t>
            </a:r>
            <a:endParaRPr lang="es-CL" dirty="0"/>
          </a:p>
        </p:txBody>
      </p:sp>
      <p:sp>
        <p:nvSpPr>
          <p:cNvPr id="6" name="5 CuadroTexto"/>
          <p:cNvSpPr txBox="1"/>
          <p:nvPr/>
        </p:nvSpPr>
        <p:spPr>
          <a:xfrm>
            <a:off x="251520" y="6525344"/>
            <a:ext cx="806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>
                    <a:lumMod val="65000"/>
                  </a:schemeClr>
                </a:solidFill>
              </a:rPr>
              <a:t>PISEE - REST</a:t>
            </a:r>
            <a:endParaRPr lang="es-CL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64220" y="836712"/>
            <a:ext cx="80653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7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152400" y="1477963"/>
            <a:ext cx="817721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595959"/>
                </a:solidFill>
                <a:latin typeface="+mn-lt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rgbClr val="595959"/>
                </a:solidFill>
                <a:latin typeface="+mn-lt"/>
                <a:ea typeface="ヒラギノ角ゴ Pro W3" charset="-128"/>
                <a:cs typeface="ヒラギノ角ゴ Pro W3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rgbClr val="595959"/>
                </a:solidFill>
                <a:latin typeface="+mn-lt"/>
                <a:ea typeface="ヒラギノ角ゴ Pro W3" charset="-128"/>
                <a:cs typeface="ヒラギノ角ゴ Pro W3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rgbClr val="595959"/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rgbClr val="595959"/>
                </a:solidFill>
                <a:latin typeface="+mn-lt"/>
                <a:ea typeface="ヒラギノ角ゴ Pro W3" charset="-128"/>
                <a:cs typeface="ヒラギノ角ゴ Pro W3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endParaRPr lang="es-CL" dirty="0" smtClean="0"/>
          </a:p>
          <a:p>
            <a:pPr marL="457200" lvl="1" indent="0" algn="just">
              <a:buNone/>
            </a:pPr>
            <a:endParaRPr lang="es-CL" dirty="0"/>
          </a:p>
          <a:p>
            <a:pPr marL="457200" lvl="1" indent="0" algn="just">
              <a:buNone/>
            </a:pPr>
            <a:endParaRPr lang="es-CL" dirty="0" smtClean="0"/>
          </a:p>
          <a:p>
            <a:pPr marL="457200" lvl="1" indent="0" algn="just">
              <a:buNone/>
            </a:pPr>
            <a:endParaRPr lang="es-CL" dirty="0"/>
          </a:p>
          <a:p>
            <a:pPr marL="457200" lvl="1" indent="0" algn="just">
              <a:buNone/>
            </a:pPr>
            <a:endParaRPr lang="es-CL" dirty="0" smtClean="0"/>
          </a:p>
          <a:p>
            <a:pPr marL="457200" lvl="1" indent="0" algn="just">
              <a:buNone/>
            </a:pPr>
            <a:endParaRPr lang="es-CL" dirty="0"/>
          </a:p>
          <a:p>
            <a:pPr marL="457200" lvl="1" indent="0" algn="just">
              <a:buNone/>
            </a:pPr>
            <a:r>
              <a:rPr lang="es-CL" b="1" u="sng" dirty="0" smtClean="0">
                <a:solidFill>
                  <a:schemeClr val="accent1"/>
                </a:solidFill>
              </a:rPr>
              <a:t>Tareas PISEE – REST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CL" dirty="0"/>
              <a:t>	API (AEM</a:t>
            </a:r>
            <a:r>
              <a:rPr lang="es-CL" dirty="0" smtClean="0"/>
              <a:t>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CL" dirty="0" smtClean="0"/>
              <a:t>	Modificar PISEE – WRAPPER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CL" dirty="0"/>
              <a:t>	</a:t>
            </a:r>
            <a:r>
              <a:rPr lang="es-CL" dirty="0" smtClean="0"/>
              <a:t>Nuevo Connector REST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CL" dirty="0"/>
              <a:t>	</a:t>
            </a:r>
            <a:r>
              <a:rPr lang="es-CL" dirty="0" smtClean="0"/>
              <a:t>Homologar Flujo de Acción BUS SOAP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CL" dirty="0" smtClean="0"/>
              <a:t>	Impacto: BD, Backoffice.</a:t>
            </a:r>
            <a:endParaRPr lang="es-C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Líneas de Acción – Sabores PISEE</a:t>
            </a:r>
            <a:endParaRPr lang="es-CL" dirty="0"/>
          </a:p>
        </p:txBody>
      </p:sp>
      <p:sp>
        <p:nvSpPr>
          <p:cNvPr id="7" name="6 CuadroTexto"/>
          <p:cNvSpPr txBox="1"/>
          <p:nvPr/>
        </p:nvSpPr>
        <p:spPr>
          <a:xfrm>
            <a:off x="251520" y="6525344"/>
            <a:ext cx="806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>
                    <a:lumMod val="65000"/>
                  </a:schemeClr>
                </a:solidFill>
              </a:rPr>
              <a:t>PISEE - REST</a:t>
            </a:r>
            <a:endParaRPr lang="es-CL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264220" y="836712"/>
            <a:ext cx="80653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493414"/>
              </p:ext>
            </p:extLst>
          </p:nvPr>
        </p:nvGraphicFramePr>
        <p:xfrm>
          <a:off x="395536" y="1536701"/>
          <a:ext cx="81772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303"/>
                <a:gridCol w="2044303"/>
                <a:gridCol w="2044303"/>
                <a:gridCol w="20443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Consumidor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Plataforma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Proveedor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Estado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SOAP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PISEE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SOAP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Producción</a:t>
                      </a:r>
                      <a:r>
                        <a:rPr lang="es-CL" baseline="0" dirty="0" smtClean="0"/>
                        <a:t> (2010)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REST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PISEE – WRAPPER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SOAP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90% (TEST)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REST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PISEE – REST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REST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TO - DO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9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Alcances</a:t>
            </a:r>
            <a:endParaRPr lang="es-CL" dirty="0"/>
          </a:p>
        </p:txBody>
      </p:sp>
      <p:sp>
        <p:nvSpPr>
          <p:cNvPr id="7" name="6 CuadroTexto"/>
          <p:cNvSpPr txBox="1"/>
          <p:nvPr/>
        </p:nvSpPr>
        <p:spPr>
          <a:xfrm>
            <a:off x="251520" y="6525344"/>
            <a:ext cx="806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>
                    <a:lumMod val="65000"/>
                  </a:schemeClr>
                </a:solidFill>
              </a:rPr>
              <a:t>PISEE - REST</a:t>
            </a:r>
            <a:endParaRPr lang="es-CL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 smtClean="0"/>
              <a:t>Estrategia con Organismos Consumidores y Proveedores</a:t>
            </a:r>
          </a:p>
          <a:p>
            <a:pPr algn="just"/>
            <a:endParaRPr lang="es-CL" dirty="0">
              <a:cs typeface="ヒラギノ角ゴ Pro W3" charset="-128"/>
            </a:endParaRPr>
          </a:p>
          <a:p>
            <a:pPr algn="just"/>
            <a:r>
              <a:rPr lang="es-CL" dirty="0" smtClean="0"/>
              <a:t>Impacto en la Unidad de Modernización</a:t>
            </a:r>
          </a:p>
          <a:p>
            <a:pPr lvl="1" algn="just"/>
            <a:r>
              <a:rPr lang="es-CL" dirty="0" smtClean="0">
                <a:cs typeface="ヒラギノ角ゴ Pro W3" charset="-128"/>
              </a:rPr>
              <a:t>Área PISEE: Monitoreo, Desarrollo, Nuevos Estándares.</a:t>
            </a:r>
          </a:p>
          <a:p>
            <a:pPr lvl="1" algn="just"/>
            <a:r>
              <a:rPr lang="es-CL" dirty="0" smtClean="0">
                <a:cs typeface="ヒラギノ角ゴ Pro W3" charset="-128"/>
              </a:rPr>
              <a:t>Área Desarrollo: Pruebas y Apoyo a las Instituciones.</a:t>
            </a:r>
          </a:p>
          <a:p>
            <a:pPr lvl="1" algn="just"/>
            <a:r>
              <a:rPr lang="es-CL" b="1" u="sng" dirty="0" smtClean="0">
                <a:cs typeface="ヒラギノ角ゴ Pro W3" charset="-128"/>
              </a:rPr>
              <a:t>Todos</a:t>
            </a:r>
            <a:r>
              <a:rPr lang="es-CL" dirty="0" smtClean="0">
                <a:cs typeface="ヒラギノ角ゴ Pro W3" charset="-128"/>
              </a:rPr>
              <a:t>: Venta, Capacitación, Difusión, etc.</a:t>
            </a:r>
            <a:endParaRPr lang="es-CL" dirty="0">
              <a:cs typeface="ヒラギノ角ゴ Pro W3" charset="-128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64220" y="836712"/>
            <a:ext cx="80653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1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Fechas Tentativas</a:t>
            </a:r>
            <a:endParaRPr lang="es-CL" dirty="0"/>
          </a:p>
        </p:txBody>
      </p:sp>
      <p:sp>
        <p:nvSpPr>
          <p:cNvPr id="7" name="6 CuadroTexto"/>
          <p:cNvSpPr txBox="1"/>
          <p:nvPr/>
        </p:nvSpPr>
        <p:spPr>
          <a:xfrm>
            <a:off x="251520" y="6525344"/>
            <a:ext cx="806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>
                    <a:lumMod val="65000"/>
                  </a:schemeClr>
                </a:solidFill>
              </a:rPr>
              <a:t>PISEE - REST</a:t>
            </a:r>
            <a:endParaRPr lang="es-CL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API </a:t>
            </a:r>
          </a:p>
          <a:p>
            <a:pPr lvl="1"/>
            <a:r>
              <a:rPr lang="es-CL" dirty="0" smtClean="0"/>
              <a:t>Técnica: </a:t>
            </a:r>
            <a:r>
              <a:rPr lang="es-CL" dirty="0" smtClean="0"/>
              <a:t>5 Días,</a:t>
            </a:r>
            <a:r>
              <a:rPr lang="es-CL" dirty="0" smtClean="0"/>
              <a:t> Sitio Documental</a:t>
            </a:r>
          </a:p>
          <a:p>
            <a:pPr lvl="1"/>
            <a:r>
              <a:rPr lang="es-CL" dirty="0" smtClean="0">
                <a:solidFill>
                  <a:srgbClr val="FF0000"/>
                </a:solidFill>
                <a:cs typeface="ヒラギノ角ゴ Pro W3" charset="-128"/>
              </a:rPr>
              <a:t>Gestión: ?</a:t>
            </a:r>
          </a:p>
          <a:p>
            <a:endParaRPr lang="es-CL" dirty="0"/>
          </a:p>
          <a:p>
            <a:r>
              <a:rPr lang="es-CL" dirty="0" smtClean="0">
                <a:cs typeface="ヒラギノ角ゴ Pro W3" charset="-128"/>
              </a:rPr>
              <a:t>PISEE – WRAPPER</a:t>
            </a:r>
          </a:p>
          <a:p>
            <a:pPr lvl="1"/>
            <a:r>
              <a:rPr lang="es-CL" dirty="0" smtClean="0">
                <a:cs typeface="ヒラギノ角ゴ Pro W3" charset="-128"/>
              </a:rPr>
              <a:t>Técnica: </a:t>
            </a:r>
          </a:p>
          <a:p>
            <a:pPr lvl="2"/>
            <a:r>
              <a:rPr lang="es-CL" dirty="0" smtClean="0">
                <a:cs typeface="ヒラギノ角ゴ Pro W3" charset="-128"/>
              </a:rPr>
              <a:t>5 Días, Últimos ajustes y paso a producción</a:t>
            </a:r>
          </a:p>
          <a:p>
            <a:pPr lvl="2"/>
            <a:r>
              <a:rPr lang="es-CL" dirty="0" smtClean="0">
                <a:cs typeface="ヒラギノ角ゴ Pro W3" charset="-128"/>
              </a:rPr>
              <a:t>Nuevos Desarrollos de servicios “no complejos” 2-3 días</a:t>
            </a:r>
            <a:endParaRPr lang="es-CL" dirty="0">
              <a:cs typeface="ヒラギノ角ゴ Pro W3" charset="-128"/>
            </a:endParaRPr>
          </a:p>
          <a:p>
            <a:endParaRPr lang="es-CL" dirty="0"/>
          </a:p>
          <a:p>
            <a:r>
              <a:rPr lang="es-CL" dirty="0" smtClean="0">
                <a:cs typeface="ヒラギノ角ゴ Pro W3" charset="-128"/>
              </a:rPr>
              <a:t>PISEE – REST</a:t>
            </a:r>
          </a:p>
          <a:p>
            <a:pPr lvl="1"/>
            <a:r>
              <a:rPr lang="es-CL" dirty="0"/>
              <a:t>Técnica: </a:t>
            </a:r>
            <a:r>
              <a:rPr lang="es-CL" dirty="0" smtClean="0"/>
              <a:t>15 Días, Primeras pruebas</a:t>
            </a:r>
            <a:endParaRPr lang="es-CL" dirty="0"/>
          </a:p>
          <a:p>
            <a:pPr lvl="1"/>
            <a:r>
              <a:rPr lang="es-CL" dirty="0">
                <a:solidFill>
                  <a:srgbClr val="FF0000"/>
                </a:solidFill>
                <a:cs typeface="ヒラギノ角ゴ Pro W3" charset="-128"/>
              </a:rPr>
              <a:t>Gestión: ?</a:t>
            </a:r>
          </a:p>
          <a:p>
            <a:endParaRPr lang="es-CL" dirty="0" smtClean="0">
              <a:cs typeface="ヒラギノ角ゴ Pro W3" charset="-128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64220" y="836712"/>
            <a:ext cx="80653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8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3"/>
          <p:cNvSpPr>
            <a:spLocks noGrp="1"/>
          </p:cNvSpPr>
          <p:nvPr>
            <p:ph type="ctrTitle"/>
          </p:nvPr>
        </p:nvSpPr>
        <p:spPr>
          <a:xfrm>
            <a:off x="685800" y="2339975"/>
            <a:ext cx="6118448" cy="1470025"/>
          </a:xfrm>
        </p:spPr>
        <p:txBody>
          <a:bodyPr/>
          <a:lstStyle/>
          <a:p>
            <a:pPr algn="ctr" eaLnBrk="1" hangingPunct="1"/>
            <a:r>
              <a:rPr lang="en-US" sz="400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Gracias.</a:t>
            </a:r>
            <a:r>
              <a:rPr lang="en-US" sz="540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/>
            </a:r>
            <a:br>
              <a:rPr lang="en-US" sz="540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</a:br>
            <a:r>
              <a:rPr lang="es-CL" sz="200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> </a:t>
            </a:r>
            <a:r>
              <a:rPr lang="es-CL" sz="16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>Ministerio Secretaría General de la Presidencia</a:t>
            </a:r>
            <a:br>
              <a:rPr lang="es-CL" sz="16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r>
              <a:rPr lang="es-CL" sz="14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>Unidad de Modernización y Gobierno Electrónico</a:t>
            </a:r>
            <a:br>
              <a:rPr lang="es-CL" sz="14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r>
              <a:rPr lang="es-CL" sz="14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/>
            </a:r>
            <a:br>
              <a:rPr lang="es-CL" sz="14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r>
              <a:rPr lang="es-CL" sz="1400" b="0" dirty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/>
            </a:r>
            <a:br>
              <a:rPr lang="es-CL" sz="1400" b="0" dirty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r>
              <a:rPr lang="es-CL" sz="14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/>
            </a:r>
            <a:br>
              <a:rPr lang="es-CL" sz="14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</a:br>
            <a:r>
              <a:rPr lang="es-CL" sz="1400" b="0" dirty="0" smtClean="0">
                <a:solidFill>
                  <a:srgbClr val="FFFFFF"/>
                </a:solidFill>
                <a:latin typeface="Verdana" pitchFamily="34" charset="0"/>
                <a:sym typeface="Verdana Bold" charset="0"/>
              </a:rPr>
              <a:t>Uso Interno</a:t>
            </a:r>
            <a:endParaRPr lang="en-US" sz="5400" b="0" dirty="0" smtClean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51520" y="6597352"/>
            <a:ext cx="8065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 smtClean="0">
                <a:solidFill>
                  <a:schemeClr val="bg1">
                    <a:lumMod val="65000"/>
                  </a:schemeClr>
                </a:solidFill>
              </a:rPr>
              <a:t>PISEE - REST</a:t>
            </a:r>
            <a:endParaRPr lang="es-CL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17D3866D7C3AA4B8C766D2273B2A782" ma:contentTypeVersion="0" ma:contentTypeDescription="Crear nuevo documento." ma:contentTypeScope="" ma:versionID="cdf883e8840153cc5c4721db821d1014">
  <xsd:schema xmlns:xsd="http://www.w3.org/2001/XMLSchema" xmlns:xs="http://www.w3.org/2001/XMLSchema" xmlns:p="http://schemas.microsoft.com/office/2006/metadata/properties" xmlns:ns2="596be4b3-da51-4635-bf07-9db3f126d8a9" targetNamespace="http://schemas.microsoft.com/office/2006/metadata/properties" ma:root="true" ma:fieldsID="e2ca25424600c3514176c3914aed2edd" ns2:_="">
    <xsd:import namespace="596be4b3-da51-4635-bf07-9db3f126d8a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6be4b3-da51-4635-bf07-9db3f126d8a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e Id. de documento" ma:description="El valor del identificador de documento asignado a este elemento." ma:internalName="_dlc_DocId" ma:readOnly="true">
      <xsd:simpleType>
        <xsd:restriction base="dms:Text"/>
      </xsd:simpleType>
    </xsd:element>
    <xsd:element name="_dlc_DocIdUrl" ma:index="9" nillable="true" ma:displayName="Id. de documento" ma:description="Vínculo permanente 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96be4b3-da51-4635-bf07-9db3f126d8a9">S3VWUJM6SFF3-33-3181</_dlc_DocId>
    <_dlc_DocIdUrl xmlns="596be4b3-da51-4635-bf07-9db3f126d8a9">
      <Url>http://modernizacion.minsegpres.cl/PMO%20MyGE%202012/_layouts/DocIdRedir.aspx?ID=S3VWUJM6SFF3-33-3181</Url>
      <Description>S3VWUJM6SFF3-33-3181</Description>
    </_dlc_DocIdUrl>
  </documentManagement>
</p:properties>
</file>

<file path=customXml/itemProps1.xml><?xml version="1.0" encoding="utf-8"?>
<ds:datastoreItem xmlns:ds="http://schemas.openxmlformats.org/officeDocument/2006/customXml" ds:itemID="{D383A6CF-1A2E-400F-9791-CB1FD251D5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9D3458-D2B8-49CD-97FD-C931057BB39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DA79A0FD-C474-4BCD-AF20-DCEF2FD574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6be4b3-da51-4635-bf07-9db3f126d8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BD29A8E-A5BB-4AD5-838C-A667C2360906}">
  <ds:schemaRefs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596be4b3-da51-4635-bf07-9db3f126d8a9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13468</TotalTime>
  <Words>286</Words>
  <Application>Microsoft Office PowerPoint</Application>
  <PresentationFormat>Presentación en pantalla (4:3)</PresentationFormat>
  <Paragraphs>86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Office Theme</vt:lpstr>
      <vt:lpstr>1_Office Theme</vt:lpstr>
      <vt:lpstr>2_Office Theme</vt:lpstr>
      <vt:lpstr>PISEE – REST   Unidad de Modernización y Gobierno Digital Ministerio Secretaría General de la Presidencia  </vt:lpstr>
      <vt:lpstr>Presentación de PowerPoint</vt:lpstr>
      <vt:lpstr>Objetivo</vt:lpstr>
      <vt:lpstr>Líneas de Acción - API</vt:lpstr>
      <vt:lpstr>Líneas de Acción – Sabores PISEE</vt:lpstr>
      <vt:lpstr>Alcances</vt:lpstr>
      <vt:lpstr>Fechas Tentativas</vt:lpstr>
      <vt:lpstr>Gracias.  Ministerio Secretaría General de la Presidencia Unidad de Modernización y Gobierno Electrónico    Uso Interno</vt:lpstr>
    </vt:vector>
  </TitlesOfParts>
  <Company>Gabriel Badagnani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Executive Director</dc:creator>
  <cp:lastModifiedBy>Daniel Troncoso Rojas</cp:lastModifiedBy>
  <cp:revision>549</cp:revision>
  <dcterms:created xsi:type="dcterms:W3CDTF">2010-11-27T19:44:20Z</dcterms:created>
  <dcterms:modified xsi:type="dcterms:W3CDTF">2014-03-27T13:05:52Z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0x010100217D3866D7C3AA4B8C766D2273B2A782</vt:lpwstr>
  </property>
  <property fmtid="{D5CDD505-2E9C-101B-9397-08002B2CF9AE}" pid="3" name="_dlc_DocIdItemGuid">
    <vt:lpwstr>21e3d83a-9d97-4fdd-be3a-eedf420ecd9c</vt:lpwstr>
  </property>
</Properties>
</file>