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803" autoAdjust="0"/>
    <p:restoredTop sz="94717"/>
  </p:normalViewPr>
  <p:slideViewPr>
    <p:cSldViewPr snapToGrid="0">
      <p:cViewPr>
        <p:scale>
          <a:sx n="61" d="100"/>
          <a:sy n="61" d="100"/>
        </p:scale>
        <p:origin x="480" y="-3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zh-TW" altLang="en-US"/>
              <a:t>按一下以編輯母片標題樣式</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DF8642C6-F629-9546-9F33-7BA9CD620078}" type="datetimeFigureOut">
              <a:rPr kumimoji="1" lang="zh-TW" altLang="en-US" smtClean="0"/>
              <a:t>2025/8/13</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454177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F8642C6-F629-9546-9F33-7BA9CD620078}" type="datetimeFigureOut">
              <a:rPr kumimoji="1" lang="zh-TW" altLang="en-US" smtClean="0"/>
              <a:t>2025/8/13</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454063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F8642C6-F629-9546-9F33-7BA9CD620078}" type="datetimeFigureOut">
              <a:rPr kumimoji="1" lang="zh-TW" altLang="en-US" smtClean="0"/>
              <a:t>2025/8/13</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245038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F8642C6-F629-9546-9F33-7BA9CD620078}" type="datetimeFigureOut">
              <a:rPr kumimoji="1" lang="zh-TW" altLang="en-US" smtClean="0"/>
              <a:t>2025/8/13</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3816963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zh-TW" altLang="en-US"/>
              <a:t>按一下以編輯母片標題樣式</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DF8642C6-F629-9546-9F33-7BA9CD620078}" type="datetimeFigureOut">
              <a:rPr kumimoji="1" lang="zh-TW" altLang="en-US" smtClean="0"/>
              <a:t>2025/8/13</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1771017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DF8642C6-F629-9546-9F33-7BA9CD620078}" type="datetimeFigureOut">
              <a:rPr kumimoji="1" lang="zh-TW" altLang="en-US" smtClean="0"/>
              <a:t>2025/8/13</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286379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zh-TW" altLang="en-US"/>
              <a:t>按一下以編輯母片文字樣式</a:t>
            </a:r>
          </a:p>
        </p:txBody>
      </p:sp>
      <p:sp>
        <p:nvSpPr>
          <p:cNvPr id="4" name="Content Placeholder 3"/>
          <p:cNvSpPr>
            <a:spLocks noGrp="1"/>
          </p:cNvSpPr>
          <p:nvPr>
            <p:ph sz="half" idx="2"/>
          </p:nvPr>
        </p:nvSpPr>
        <p:spPr>
          <a:xfrm>
            <a:off x="1472912" y="11058863"/>
            <a:ext cx="9046274" cy="1626592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zh-TW" altLang="en-US"/>
              <a:t>按一下以編輯母片文字樣式</a:t>
            </a:r>
          </a:p>
        </p:txBody>
      </p:sp>
      <p:sp>
        <p:nvSpPr>
          <p:cNvPr id="6" name="Content Placeholder 5"/>
          <p:cNvSpPr>
            <a:spLocks noGrp="1"/>
          </p:cNvSpPr>
          <p:nvPr>
            <p:ph sz="quarter" idx="4"/>
          </p:nvPr>
        </p:nvSpPr>
        <p:spPr>
          <a:xfrm>
            <a:off x="10825461" y="11058863"/>
            <a:ext cx="9090826" cy="1626592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DF8642C6-F629-9546-9F33-7BA9CD620078}" type="datetimeFigureOut">
              <a:rPr kumimoji="1" lang="zh-TW" altLang="en-US" smtClean="0"/>
              <a:t>2025/8/13</a:t>
            </a:fld>
            <a:endParaRPr kumimoji="1" lang="zh-TW" altLang="en-US"/>
          </a:p>
        </p:txBody>
      </p:sp>
      <p:sp>
        <p:nvSpPr>
          <p:cNvPr id="8" name="Footer Placeholder 7"/>
          <p:cNvSpPr>
            <a:spLocks noGrp="1"/>
          </p:cNvSpPr>
          <p:nvPr>
            <p:ph type="ftr" sz="quarter" idx="11"/>
          </p:nvPr>
        </p:nvSpPr>
        <p:spPr/>
        <p:txBody>
          <a:bodyPr/>
          <a:lstStyle/>
          <a:p>
            <a:endParaRPr kumimoji="1" lang="zh-TW" altLang="en-US"/>
          </a:p>
        </p:txBody>
      </p:sp>
      <p:sp>
        <p:nvSpPr>
          <p:cNvPr id="9" name="Slide Number Placeholder 8"/>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3997426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DF8642C6-F629-9546-9F33-7BA9CD620078}" type="datetimeFigureOut">
              <a:rPr kumimoji="1" lang="zh-TW" altLang="en-US" smtClean="0"/>
              <a:t>2025/8/13</a:t>
            </a:fld>
            <a:endParaRPr kumimoji="1" lang="zh-TW" altLang="en-US"/>
          </a:p>
        </p:txBody>
      </p:sp>
      <p:sp>
        <p:nvSpPr>
          <p:cNvPr id="4" name="Footer Placeholder 3"/>
          <p:cNvSpPr>
            <a:spLocks noGrp="1"/>
          </p:cNvSpPr>
          <p:nvPr>
            <p:ph type="ftr" sz="quarter" idx="11"/>
          </p:nvPr>
        </p:nvSpPr>
        <p:spPr/>
        <p:txBody>
          <a:bodyPr/>
          <a:lstStyle/>
          <a:p>
            <a:endParaRPr kumimoji="1" lang="zh-TW" altLang="en-US"/>
          </a:p>
        </p:txBody>
      </p:sp>
      <p:sp>
        <p:nvSpPr>
          <p:cNvPr id="5" name="Slide Number Placeholder 4"/>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377330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8642C6-F629-9546-9F33-7BA9CD620078}" type="datetimeFigureOut">
              <a:rPr kumimoji="1" lang="zh-TW" altLang="en-US" smtClean="0"/>
              <a:t>2025/8/13</a:t>
            </a:fld>
            <a:endParaRPr kumimoji="1" lang="zh-TW" altLang="en-US"/>
          </a:p>
        </p:txBody>
      </p:sp>
      <p:sp>
        <p:nvSpPr>
          <p:cNvPr id="3" name="Footer Placeholder 2"/>
          <p:cNvSpPr>
            <a:spLocks noGrp="1"/>
          </p:cNvSpPr>
          <p:nvPr>
            <p:ph type="ftr" sz="quarter" idx="11"/>
          </p:nvPr>
        </p:nvSpPr>
        <p:spPr/>
        <p:txBody>
          <a:bodyPr/>
          <a:lstStyle/>
          <a:p>
            <a:endParaRPr kumimoji="1" lang="zh-TW" altLang="en-US"/>
          </a:p>
        </p:txBody>
      </p:sp>
      <p:sp>
        <p:nvSpPr>
          <p:cNvPr id="4" name="Slide Number Placeholder 3"/>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390897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zh-TW" altLang="en-US"/>
              <a:t>按一下以編輯母片標題樣式</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DF8642C6-F629-9546-9F33-7BA9CD620078}" type="datetimeFigureOut">
              <a:rPr kumimoji="1" lang="zh-TW" altLang="en-US" smtClean="0"/>
              <a:t>2025/8/13</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2438587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zh-TW" altLang="en-US"/>
              <a:t>按一下圖示以新增圖片</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DF8642C6-F629-9546-9F33-7BA9CD620078}" type="datetimeFigureOut">
              <a:rPr kumimoji="1" lang="zh-TW" altLang="en-US" smtClean="0"/>
              <a:t>2025/8/13</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900753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DF8642C6-F629-9546-9F33-7BA9CD620078}" type="datetimeFigureOut">
              <a:rPr kumimoji="1" lang="zh-TW" altLang="en-US" smtClean="0"/>
              <a:t>2025/8/13</a:t>
            </a:fld>
            <a:endParaRPr kumimoji="1" lang="zh-TW" altLang="en-U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kumimoji="1" lang="zh-TW" altLang="en-U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2288611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9B5CADA9-722A-77AD-02E1-B824FF074523}"/>
              </a:ext>
            </a:extLst>
          </p:cNvPr>
          <p:cNvSpPr txBox="1"/>
          <p:nvPr/>
        </p:nvSpPr>
        <p:spPr>
          <a:xfrm>
            <a:off x="0" y="581298"/>
            <a:ext cx="21383625" cy="1323439"/>
          </a:xfrm>
          <a:prstGeom prst="rect">
            <a:avLst/>
          </a:prstGeom>
          <a:noFill/>
        </p:spPr>
        <p:txBody>
          <a:bodyPr wrap="square" rtlCol="0">
            <a:spAutoFit/>
          </a:bodyPr>
          <a:lstStyle/>
          <a:p>
            <a:pPr algn="ctr"/>
            <a:r>
              <a:rPr kumimoji="1" lang="en" altLang="zh-TW" sz="8000" dirty="0">
                <a:latin typeface="Times New Roman" panose="02020603050405020304" pitchFamily="18" charset="0"/>
                <a:cs typeface="Times New Roman" panose="02020603050405020304" pitchFamily="18" charset="0"/>
              </a:rPr>
              <a:t>The impact of daily diet and exercise on weight</a:t>
            </a:r>
          </a:p>
        </p:txBody>
      </p:sp>
      <p:sp>
        <p:nvSpPr>
          <p:cNvPr id="7" name="文字方塊 6">
            <a:extLst>
              <a:ext uri="{FF2B5EF4-FFF2-40B4-BE49-F238E27FC236}">
                <a16:creationId xmlns:a16="http://schemas.microsoft.com/office/drawing/2014/main" id="{AA2F6917-55D4-B49D-6B97-2CC5A7DB4791}"/>
              </a:ext>
            </a:extLst>
          </p:cNvPr>
          <p:cNvSpPr txBox="1"/>
          <p:nvPr/>
        </p:nvSpPr>
        <p:spPr>
          <a:xfrm>
            <a:off x="1665514" y="2524205"/>
            <a:ext cx="18072848" cy="830997"/>
          </a:xfrm>
          <a:prstGeom prst="rect">
            <a:avLst/>
          </a:prstGeom>
          <a:noFill/>
        </p:spPr>
        <p:txBody>
          <a:bodyPr wrap="square" rtlCol="0">
            <a:spAutoFit/>
          </a:bodyPr>
          <a:lstStyle/>
          <a:p>
            <a:pPr algn="ctr"/>
            <a:r>
              <a:rPr kumimoji="1" lang="en-US" altLang="zh-TW" sz="4800" dirty="0">
                <a:latin typeface="Times New Roman" panose="02020603050405020304" pitchFamily="18" charset="0"/>
                <a:cs typeface="Times New Roman" panose="02020603050405020304" pitchFamily="18" charset="0"/>
              </a:rPr>
              <a:t>Ren-Song Ko, Wen-Shou Hsu and Tzu-Chi Hsiao</a:t>
            </a:r>
            <a:endParaRPr kumimoji="1" lang="zh-TW" altLang="en-US" sz="4800" dirty="0">
              <a:latin typeface="Times New Roman" panose="02020603050405020304" pitchFamily="18" charset="0"/>
              <a:cs typeface="Times New Roman" panose="02020603050405020304" pitchFamily="18" charset="0"/>
            </a:endParaRPr>
          </a:p>
        </p:txBody>
      </p:sp>
      <p:sp>
        <p:nvSpPr>
          <p:cNvPr id="8" name="文字方塊 7">
            <a:extLst>
              <a:ext uri="{FF2B5EF4-FFF2-40B4-BE49-F238E27FC236}">
                <a16:creationId xmlns:a16="http://schemas.microsoft.com/office/drawing/2014/main" id="{E010803A-2E1D-5869-254A-8C1CA4FC20C1}"/>
              </a:ext>
            </a:extLst>
          </p:cNvPr>
          <p:cNvSpPr txBox="1"/>
          <p:nvPr/>
        </p:nvSpPr>
        <p:spPr>
          <a:xfrm>
            <a:off x="662152" y="5217458"/>
            <a:ext cx="9772765" cy="3170099"/>
          </a:xfrm>
          <a:prstGeom prst="rect">
            <a:avLst/>
          </a:prstGeom>
          <a:noFill/>
        </p:spPr>
        <p:txBody>
          <a:bodyPr wrap="square" rtlCol="0">
            <a:spAutoFit/>
          </a:bodyPr>
          <a:lstStyle/>
          <a:p>
            <a:pPr marL="857250" indent="-857250" algn="ctr">
              <a:buAutoNum type="romanUcPeriod"/>
            </a:pPr>
            <a:r>
              <a:rPr kumimoji="1" lang="en-US" altLang="zh-TW" sz="4000" dirty="0">
                <a:latin typeface="Times New Roman" panose="02020603050405020304" pitchFamily="18" charset="0"/>
                <a:cs typeface="Times New Roman" panose="02020603050405020304" pitchFamily="18" charset="0"/>
              </a:rPr>
              <a:t>Introduction</a:t>
            </a:r>
          </a:p>
          <a:p>
            <a:pPr algn="ctr"/>
            <a:endParaRPr kumimoji="1" lang="en-US" altLang="zh-TW" sz="4000" dirty="0">
              <a:latin typeface="Times New Roman" panose="02020603050405020304" pitchFamily="18" charset="0"/>
              <a:cs typeface="Times New Roman" panose="02020603050405020304" pitchFamily="18" charset="0"/>
            </a:endParaRPr>
          </a:p>
          <a:p>
            <a:r>
              <a:rPr kumimoji="1" lang="en" altLang="zh-TW" sz="4000" dirty="0">
                <a:latin typeface="Times New Roman" panose="02020603050405020304" pitchFamily="18" charset="0"/>
                <a:cs typeface="Times New Roman" panose="02020603050405020304" pitchFamily="18" charset="0"/>
              </a:rPr>
              <a:t>People emphasize health nowadays. We are interested in developing a website that displays suggestion and a histogram to the user.</a:t>
            </a:r>
          </a:p>
        </p:txBody>
      </p:sp>
      <p:sp>
        <p:nvSpPr>
          <p:cNvPr id="9" name="文字方塊 8">
            <a:extLst>
              <a:ext uri="{FF2B5EF4-FFF2-40B4-BE49-F238E27FC236}">
                <a16:creationId xmlns:a16="http://schemas.microsoft.com/office/drawing/2014/main" id="{3CA0ECE3-166D-3B11-E055-C983EE885C1A}"/>
              </a:ext>
            </a:extLst>
          </p:cNvPr>
          <p:cNvSpPr txBox="1"/>
          <p:nvPr/>
        </p:nvSpPr>
        <p:spPr>
          <a:xfrm>
            <a:off x="11397344" y="5388429"/>
            <a:ext cx="8948057" cy="1323439"/>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IV. Results</a:t>
            </a:r>
          </a:p>
          <a:p>
            <a:endParaRPr kumimoji="1" lang="zh-TW" altLang="en-US" sz="4000" dirty="0">
              <a:latin typeface="Times New Roman" panose="02020603050405020304" pitchFamily="18" charset="0"/>
              <a:cs typeface="Times New Roman" panose="02020603050405020304" pitchFamily="18" charset="0"/>
            </a:endParaRPr>
          </a:p>
        </p:txBody>
      </p:sp>
      <p:sp>
        <p:nvSpPr>
          <p:cNvPr id="10" name="文字方塊 9">
            <a:extLst>
              <a:ext uri="{FF2B5EF4-FFF2-40B4-BE49-F238E27FC236}">
                <a16:creationId xmlns:a16="http://schemas.microsoft.com/office/drawing/2014/main" id="{1A6B202A-1A83-220A-DC03-CB61E34B3663}"/>
              </a:ext>
            </a:extLst>
          </p:cNvPr>
          <p:cNvSpPr txBox="1"/>
          <p:nvPr/>
        </p:nvSpPr>
        <p:spPr>
          <a:xfrm>
            <a:off x="11105042" y="17807963"/>
            <a:ext cx="9866805" cy="9325630"/>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V. Future Work</a:t>
            </a:r>
          </a:p>
          <a:p>
            <a:r>
              <a:rPr kumimoji="1" lang="en-US" altLang="zh-TW" sz="4000" dirty="0">
                <a:latin typeface="Times New Roman" panose="02020603050405020304" pitchFamily="18" charset="0"/>
                <a:cs typeface="Times New Roman" panose="02020603050405020304" pitchFamily="18" charset="0"/>
              </a:rPr>
              <a:t>I. Professional.</a:t>
            </a:r>
          </a:p>
          <a:p>
            <a:r>
              <a:rPr kumimoji="1" lang="en-US" altLang="zh-TW" sz="4000" dirty="0">
                <a:latin typeface="Times New Roman" panose="02020603050405020304" pitchFamily="18" charset="0"/>
                <a:cs typeface="Times New Roman" panose="02020603050405020304" pitchFamily="18" charset="0"/>
              </a:rPr>
              <a:t>II. UI friendly.</a:t>
            </a:r>
          </a:p>
          <a:p>
            <a:endParaRPr kumimoji="1" lang="en-US" altLang="zh-TW" sz="4000" dirty="0">
              <a:latin typeface="Times New Roman" panose="02020603050405020304" pitchFamily="18" charset="0"/>
              <a:cs typeface="Times New Roman" panose="02020603050405020304" pitchFamily="18" charset="0"/>
            </a:endParaRPr>
          </a:p>
          <a:p>
            <a:endParaRPr kumimoji="1" lang="en-US" altLang="zh-TW" sz="4000" dirty="0">
              <a:latin typeface="Times New Roman" panose="02020603050405020304" pitchFamily="18" charset="0"/>
              <a:cs typeface="Times New Roman" panose="02020603050405020304" pitchFamily="18" charset="0"/>
            </a:endParaRPr>
          </a:p>
          <a:p>
            <a:pPr algn="ctr"/>
            <a:r>
              <a:rPr kumimoji="1" lang="en-US" altLang="zh-TW" sz="4000" dirty="0">
                <a:latin typeface="Times New Roman" panose="02020603050405020304" pitchFamily="18" charset="0"/>
                <a:cs typeface="Times New Roman" panose="02020603050405020304" pitchFamily="18" charset="0"/>
              </a:rPr>
              <a:t>VI. Conclusion</a:t>
            </a:r>
          </a:p>
          <a:p>
            <a:pPr algn="ctr"/>
            <a:endParaRPr kumimoji="1" lang="en-US" altLang="zh-TW" sz="4000" dirty="0">
              <a:latin typeface="Times New Roman" panose="02020603050405020304" pitchFamily="18" charset="0"/>
              <a:cs typeface="Times New Roman" panose="02020603050405020304" pitchFamily="18" charset="0"/>
            </a:endParaRPr>
          </a:p>
          <a:p>
            <a:r>
              <a:rPr kumimoji="1" lang="en-US" altLang="zh-TW" sz="4000" dirty="0">
                <a:latin typeface="Times New Roman" panose="02020603050405020304" pitchFamily="18" charset="0"/>
                <a:cs typeface="Times New Roman" panose="02020603050405020304" pitchFamily="18" charset="0"/>
              </a:rPr>
              <a:t>We learned front-end and back-end technologies such as using HTML to establish the structure of our website and JavaScript to enhance its appearance. We also used Python with the Flask package to connect the front-end and back-end, while incorporating our formulas within the application.</a:t>
            </a:r>
          </a:p>
          <a:p>
            <a:endParaRPr kumimoji="1" lang="zh-TW" altLang="en-US" sz="4000" dirty="0">
              <a:latin typeface="Times New Roman" panose="02020603050405020304" pitchFamily="18" charset="0"/>
              <a:cs typeface="Times New Roman" panose="02020603050405020304" pitchFamily="18" charset="0"/>
            </a:endParaRPr>
          </a:p>
        </p:txBody>
      </p:sp>
      <p:sp>
        <p:nvSpPr>
          <p:cNvPr id="13" name="文字方塊 12">
            <a:extLst>
              <a:ext uri="{FF2B5EF4-FFF2-40B4-BE49-F238E27FC236}">
                <a16:creationId xmlns:a16="http://schemas.microsoft.com/office/drawing/2014/main" id="{A6B1E0E7-0AB5-42EF-E61A-14EDB2CF99F8}"/>
              </a:ext>
            </a:extLst>
          </p:cNvPr>
          <p:cNvSpPr txBox="1"/>
          <p:nvPr/>
        </p:nvSpPr>
        <p:spPr>
          <a:xfrm>
            <a:off x="925287" y="10711543"/>
            <a:ext cx="9488714" cy="1323439"/>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II. Project architecture</a:t>
            </a:r>
          </a:p>
          <a:p>
            <a:endParaRPr kumimoji="1" lang="zh-TW" altLang="en-US" sz="4000" dirty="0">
              <a:latin typeface="Times New Roman" panose="02020603050405020304" pitchFamily="18" charset="0"/>
              <a:cs typeface="Times New Roman" panose="02020603050405020304" pitchFamily="18" charset="0"/>
            </a:endParaRPr>
          </a:p>
        </p:txBody>
      </p:sp>
      <p:sp>
        <p:nvSpPr>
          <p:cNvPr id="14" name="橢圓 13">
            <a:extLst>
              <a:ext uri="{FF2B5EF4-FFF2-40B4-BE49-F238E27FC236}">
                <a16:creationId xmlns:a16="http://schemas.microsoft.com/office/drawing/2014/main" id="{5F0DE8AD-5AE7-C7A7-1FDE-DCE4AFBC540D}"/>
              </a:ext>
            </a:extLst>
          </p:cNvPr>
          <p:cNvSpPr/>
          <p:nvPr/>
        </p:nvSpPr>
        <p:spPr>
          <a:xfrm>
            <a:off x="1143000" y="11919857"/>
            <a:ext cx="3200400" cy="29718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TW" sz="4000" dirty="0">
                <a:solidFill>
                  <a:schemeClr val="tx1"/>
                </a:solidFill>
                <a:latin typeface="Times New Roman" panose="02020603050405020304" pitchFamily="18" charset="0"/>
                <a:cs typeface="Times New Roman" panose="02020603050405020304" pitchFamily="18" charset="0"/>
              </a:rPr>
              <a:t>Front-end</a:t>
            </a:r>
            <a:endParaRPr kumimoji="1" lang="zh-TW" altLang="en-US" sz="4000" dirty="0">
              <a:solidFill>
                <a:schemeClr val="tx1"/>
              </a:solidFill>
              <a:latin typeface="Times New Roman" panose="02020603050405020304" pitchFamily="18" charset="0"/>
              <a:cs typeface="Times New Roman" panose="02020603050405020304" pitchFamily="18" charset="0"/>
            </a:endParaRPr>
          </a:p>
        </p:txBody>
      </p:sp>
      <p:sp>
        <p:nvSpPr>
          <p:cNvPr id="15" name="橢圓 14">
            <a:extLst>
              <a:ext uri="{FF2B5EF4-FFF2-40B4-BE49-F238E27FC236}">
                <a16:creationId xmlns:a16="http://schemas.microsoft.com/office/drawing/2014/main" id="{53459726-8787-7758-ACC9-B2BD65192936}"/>
              </a:ext>
            </a:extLst>
          </p:cNvPr>
          <p:cNvSpPr/>
          <p:nvPr/>
        </p:nvSpPr>
        <p:spPr>
          <a:xfrm>
            <a:off x="7173686" y="11941628"/>
            <a:ext cx="3200400" cy="29718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TW" sz="4000" dirty="0">
                <a:solidFill>
                  <a:schemeClr val="tx1"/>
                </a:solidFill>
                <a:latin typeface="Times New Roman" panose="02020603050405020304" pitchFamily="18" charset="0"/>
                <a:cs typeface="Times New Roman" panose="02020603050405020304" pitchFamily="18" charset="0"/>
              </a:rPr>
              <a:t>Back-end</a:t>
            </a:r>
            <a:endParaRPr kumimoji="1" lang="zh-TW" altLang="en-US" sz="4000" dirty="0">
              <a:solidFill>
                <a:schemeClr val="tx1"/>
              </a:solidFill>
              <a:latin typeface="Times New Roman" panose="02020603050405020304" pitchFamily="18" charset="0"/>
              <a:cs typeface="Times New Roman" panose="02020603050405020304" pitchFamily="18" charset="0"/>
            </a:endParaRPr>
          </a:p>
        </p:txBody>
      </p:sp>
      <p:cxnSp>
        <p:nvCxnSpPr>
          <p:cNvPr id="17" name="直線箭頭接點 16">
            <a:extLst>
              <a:ext uri="{FF2B5EF4-FFF2-40B4-BE49-F238E27FC236}">
                <a16:creationId xmlns:a16="http://schemas.microsoft.com/office/drawing/2014/main" id="{E500DCB7-1473-491F-B7AF-58EFF3BD9F9A}"/>
              </a:ext>
            </a:extLst>
          </p:cNvPr>
          <p:cNvCxnSpPr>
            <a:stCxn id="14" idx="6"/>
            <a:endCxn id="15" idx="2"/>
          </p:cNvCxnSpPr>
          <p:nvPr/>
        </p:nvCxnSpPr>
        <p:spPr>
          <a:xfrm>
            <a:off x="4343400" y="13405757"/>
            <a:ext cx="2830286" cy="21771"/>
          </a:xfrm>
          <a:prstGeom prst="straightConnector1">
            <a:avLst/>
          </a:prstGeom>
          <a:ln w="88900">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sp>
        <p:nvSpPr>
          <p:cNvPr id="19" name="文字方塊 18">
            <a:extLst>
              <a:ext uri="{FF2B5EF4-FFF2-40B4-BE49-F238E27FC236}">
                <a16:creationId xmlns:a16="http://schemas.microsoft.com/office/drawing/2014/main" id="{8AA46D60-DD92-30B2-AF3A-A98A663F6204}"/>
              </a:ext>
            </a:extLst>
          </p:cNvPr>
          <p:cNvSpPr txBox="1"/>
          <p:nvPr/>
        </p:nvSpPr>
        <p:spPr>
          <a:xfrm>
            <a:off x="1306285" y="15316200"/>
            <a:ext cx="3004457" cy="1938992"/>
          </a:xfrm>
          <a:prstGeom prst="rect">
            <a:avLst/>
          </a:prstGeom>
          <a:noFill/>
        </p:spPr>
        <p:txBody>
          <a:bodyPr wrap="square" rtlCol="0">
            <a:spAutoFit/>
          </a:bodyPr>
          <a:lstStyle/>
          <a:p>
            <a:r>
              <a:rPr kumimoji="1" lang="en-US" altLang="zh-TW" sz="4000" dirty="0">
                <a:latin typeface="Times New Roman" panose="02020603050405020304" pitchFamily="18" charset="0"/>
                <a:cs typeface="Times New Roman" panose="02020603050405020304" pitchFamily="18" charset="0"/>
              </a:rPr>
              <a:t>1. HTML</a:t>
            </a:r>
          </a:p>
          <a:p>
            <a:r>
              <a:rPr kumimoji="1" lang="en-US" altLang="zh-TW" sz="4000" dirty="0">
                <a:latin typeface="Times New Roman" panose="02020603050405020304" pitchFamily="18" charset="0"/>
                <a:cs typeface="Times New Roman" panose="02020603050405020304" pitchFamily="18" charset="0"/>
              </a:rPr>
              <a:t>2. CSS</a:t>
            </a:r>
          </a:p>
          <a:p>
            <a:r>
              <a:rPr kumimoji="1" lang="en-US" altLang="zh-TW" sz="4000" dirty="0">
                <a:latin typeface="Times New Roman" panose="02020603050405020304" pitchFamily="18" charset="0"/>
                <a:cs typeface="Times New Roman" panose="02020603050405020304" pitchFamily="18" charset="0"/>
              </a:rPr>
              <a:t>3. JavaScript</a:t>
            </a:r>
            <a:endParaRPr kumimoji="1" lang="zh-TW" altLang="en-US" sz="4000" dirty="0">
              <a:latin typeface="Times New Roman" panose="02020603050405020304" pitchFamily="18" charset="0"/>
              <a:cs typeface="Times New Roman" panose="02020603050405020304" pitchFamily="18" charset="0"/>
            </a:endParaRPr>
          </a:p>
        </p:txBody>
      </p:sp>
      <p:sp>
        <p:nvSpPr>
          <p:cNvPr id="20" name="文字方塊 19">
            <a:extLst>
              <a:ext uri="{FF2B5EF4-FFF2-40B4-BE49-F238E27FC236}">
                <a16:creationId xmlns:a16="http://schemas.microsoft.com/office/drawing/2014/main" id="{BB371E06-76A8-1397-61C3-D32067C41937}"/>
              </a:ext>
            </a:extLst>
          </p:cNvPr>
          <p:cNvSpPr txBox="1"/>
          <p:nvPr/>
        </p:nvSpPr>
        <p:spPr>
          <a:xfrm>
            <a:off x="7238999" y="15370628"/>
            <a:ext cx="3004457" cy="1323439"/>
          </a:xfrm>
          <a:prstGeom prst="rect">
            <a:avLst/>
          </a:prstGeom>
          <a:noFill/>
        </p:spPr>
        <p:txBody>
          <a:bodyPr wrap="square" rtlCol="0">
            <a:spAutoFit/>
          </a:bodyPr>
          <a:lstStyle/>
          <a:p>
            <a:pPr marL="742950" indent="-742950">
              <a:buAutoNum type="arabicPeriod"/>
            </a:pPr>
            <a:r>
              <a:rPr kumimoji="1" lang="en-US" altLang="zh-TW" sz="4000" dirty="0">
                <a:latin typeface="Times New Roman" panose="02020603050405020304" pitchFamily="18" charset="0"/>
                <a:cs typeface="Times New Roman" panose="02020603050405020304" pitchFamily="18" charset="0"/>
              </a:rPr>
              <a:t>Python</a:t>
            </a:r>
          </a:p>
          <a:p>
            <a:pPr marL="742950" indent="-742950">
              <a:buAutoNum type="arabicPeriod"/>
            </a:pPr>
            <a:r>
              <a:rPr kumimoji="1" lang="en-US" altLang="zh-TW" sz="4000" dirty="0">
                <a:latin typeface="Times New Roman" panose="02020603050405020304" pitchFamily="18" charset="0"/>
                <a:cs typeface="Times New Roman" panose="02020603050405020304" pitchFamily="18" charset="0"/>
              </a:rPr>
              <a:t>Flask</a:t>
            </a:r>
          </a:p>
        </p:txBody>
      </p:sp>
      <p:sp>
        <p:nvSpPr>
          <p:cNvPr id="21" name="文字方塊 20">
            <a:extLst>
              <a:ext uri="{FF2B5EF4-FFF2-40B4-BE49-F238E27FC236}">
                <a16:creationId xmlns:a16="http://schemas.microsoft.com/office/drawing/2014/main" id="{92A3D943-34D2-406F-295A-7CA04ED4F2EB}"/>
              </a:ext>
            </a:extLst>
          </p:cNvPr>
          <p:cNvSpPr txBox="1"/>
          <p:nvPr/>
        </p:nvSpPr>
        <p:spPr>
          <a:xfrm>
            <a:off x="1404257" y="17994086"/>
            <a:ext cx="9241972" cy="1323439"/>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III. Calculate tool</a:t>
            </a:r>
          </a:p>
          <a:p>
            <a:endParaRPr kumimoji="1" lang="en-US" altLang="zh-TW" sz="4000" dirty="0">
              <a:latin typeface="Times New Roman" panose="02020603050405020304" pitchFamily="18" charset="0"/>
              <a:cs typeface="Times New Roman" panose="02020603050405020304" pitchFamily="18" charset="0"/>
            </a:endParaRPr>
          </a:p>
        </p:txBody>
      </p:sp>
      <p:sp>
        <p:nvSpPr>
          <p:cNvPr id="12" name="文字方塊 11">
            <a:extLst>
              <a:ext uri="{FF2B5EF4-FFF2-40B4-BE49-F238E27FC236}">
                <a16:creationId xmlns:a16="http://schemas.microsoft.com/office/drawing/2014/main" id="{E2F6162F-6121-FCAE-AF29-587C4EBC1658}"/>
              </a:ext>
            </a:extLst>
          </p:cNvPr>
          <p:cNvSpPr txBox="1"/>
          <p:nvPr/>
        </p:nvSpPr>
        <p:spPr>
          <a:xfrm>
            <a:off x="4603532" y="12486290"/>
            <a:ext cx="2333296" cy="707886"/>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Exchange</a:t>
            </a:r>
            <a:endParaRPr kumimoji="1" lang="zh-TW" altLang="en-US" sz="4000" dirty="0">
              <a:latin typeface="Times New Roman" panose="02020603050405020304" pitchFamily="18" charset="0"/>
              <a:cs typeface="Times New Roman" panose="02020603050405020304" pitchFamily="18" charset="0"/>
            </a:endParaRPr>
          </a:p>
        </p:txBody>
      </p:sp>
      <p:sp>
        <p:nvSpPr>
          <p:cNvPr id="16" name="文字方塊 15">
            <a:extLst>
              <a:ext uri="{FF2B5EF4-FFF2-40B4-BE49-F238E27FC236}">
                <a16:creationId xmlns:a16="http://schemas.microsoft.com/office/drawing/2014/main" id="{ADAB496B-7464-19B9-C970-014AF8AFC280}"/>
              </a:ext>
            </a:extLst>
          </p:cNvPr>
          <p:cNvSpPr txBox="1"/>
          <p:nvPr/>
        </p:nvSpPr>
        <p:spPr>
          <a:xfrm>
            <a:off x="4666593" y="13558345"/>
            <a:ext cx="2175642" cy="707886"/>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Transmit</a:t>
            </a:r>
            <a:endParaRPr kumimoji="1" lang="zh-TW" altLang="en-US" sz="4000" dirty="0">
              <a:latin typeface="Times New Roman" panose="02020603050405020304" pitchFamily="18" charset="0"/>
              <a:cs typeface="Times New Roman" panose="02020603050405020304" pitchFamily="18" charset="0"/>
            </a:endParaRPr>
          </a:p>
        </p:txBody>
      </p:sp>
      <p:pic>
        <p:nvPicPr>
          <p:cNvPr id="18" name="圖片 17">
            <a:extLst>
              <a:ext uri="{FF2B5EF4-FFF2-40B4-BE49-F238E27FC236}">
                <a16:creationId xmlns:a16="http://schemas.microsoft.com/office/drawing/2014/main" id="{ED0E4EE9-5F67-704D-8F27-76FC95EC79AD}"/>
              </a:ext>
            </a:extLst>
          </p:cNvPr>
          <p:cNvPicPr>
            <a:picLocks noChangeAspect="1"/>
          </p:cNvPicPr>
          <p:nvPr/>
        </p:nvPicPr>
        <p:blipFill>
          <a:blip r:embed="rId2">
            <a:alphaModFix amt="35000"/>
          </a:blip>
          <a:stretch>
            <a:fillRect/>
          </a:stretch>
        </p:blipFill>
        <p:spPr>
          <a:xfrm>
            <a:off x="19719138" y="28411714"/>
            <a:ext cx="1664487" cy="1581263"/>
          </a:xfrm>
          <a:prstGeom prst="rect">
            <a:avLst/>
          </a:prstGeom>
        </p:spPr>
      </p:pic>
      <p:pic>
        <p:nvPicPr>
          <p:cNvPr id="3" name="圖片 2">
            <a:extLst>
              <a:ext uri="{FF2B5EF4-FFF2-40B4-BE49-F238E27FC236}">
                <a16:creationId xmlns:a16="http://schemas.microsoft.com/office/drawing/2014/main" id="{06E85F1A-40FB-4780-5B0F-08A3286500A0}"/>
              </a:ext>
            </a:extLst>
          </p:cNvPr>
          <p:cNvPicPr>
            <a:picLocks noChangeAspect="1"/>
          </p:cNvPicPr>
          <p:nvPr/>
        </p:nvPicPr>
        <p:blipFill>
          <a:blip r:embed="rId3"/>
          <a:stretch>
            <a:fillRect/>
          </a:stretch>
        </p:blipFill>
        <p:spPr>
          <a:xfrm>
            <a:off x="11188441" y="7277488"/>
            <a:ext cx="9444262" cy="5566643"/>
          </a:xfrm>
          <a:prstGeom prst="rect">
            <a:avLst/>
          </a:prstGeom>
        </p:spPr>
      </p:pic>
      <p:pic>
        <p:nvPicPr>
          <p:cNvPr id="22" name="圖片 21">
            <a:extLst>
              <a:ext uri="{FF2B5EF4-FFF2-40B4-BE49-F238E27FC236}">
                <a16:creationId xmlns:a16="http://schemas.microsoft.com/office/drawing/2014/main" id="{C5EE5A3B-064C-49D5-E1BD-B115A517C8C2}"/>
              </a:ext>
            </a:extLst>
          </p:cNvPr>
          <p:cNvPicPr>
            <a:picLocks noChangeAspect="1"/>
          </p:cNvPicPr>
          <p:nvPr/>
        </p:nvPicPr>
        <p:blipFill>
          <a:blip r:embed="rId4"/>
          <a:stretch>
            <a:fillRect/>
          </a:stretch>
        </p:blipFill>
        <p:spPr>
          <a:xfrm>
            <a:off x="2436220" y="19664417"/>
            <a:ext cx="7005491" cy="8184300"/>
          </a:xfrm>
          <a:prstGeom prst="rect">
            <a:avLst/>
          </a:prstGeom>
        </p:spPr>
      </p:pic>
    </p:spTree>
    <p:extLst>
      <p:ext uri="{BB962C8B-B14F-4D97-AF65-F5344CB8AC3E}">
        <p14:creationId xmlns:p14="http://schemas.microsoft.com/office/powerpoint/2010/main" val="1948667166"/>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81</TotalTime>
  <Words>129</Words>
  <Application>Microsoft Macintosh PowerPoint</Application>
  <PresentationFormat>自訂</PresentationFormat>
  <Paragraphs>25</Paragraphs>
  <Slides>1</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vt:i4>
      </vt:variant>
    </vt:vector>
  </HeadingPairs>
  <TitlesOfParts>
    <vt:vector size="6" baseType="lpstr">
      <vt:lpstr>Arial</vt:lpstr>
      <vt:lpstr>Calibri</vt:lpstr>
      <vt:lpstr>Calibri Light</vt:lpstr>
      <vt:lpstr>Times New Roman</vt:lpstr>
      <vt:lpstr>Office 佈景主題</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Zi-Qi Xiao</dc:creator>
  <cp:lastModifiedBy>Tzu-Chi Hsiao</cp:lastModifiedBy>
  <cp:revision>23</cp:revision>
  <cp:lastPrinted>2025-08-13T04:07:11Z</cp:lastPrinted>
  <dcterms:created xsi:type="dcterms:W3CDTF">2024-10-08T05:12:40Z</dcterms:created>
  <dcterms:modified xsi:type="dcterms:W3CDTF">2025-08-13T04:07:15Z</dcterms:modified>
</cp:coreProperties>
</file>