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1" r:id="rId3"/>
    <p:sldId id="294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58" r:id="rId16"/>
    <p:sldId id="274" r:id="rId17"/>
    <p:sldId id="271" r:id="rId18"/>
    <p:sldId id="273" r:id="rId19"/>
    <p:sldId id="292" r:id="rId20"/>
    <p:sldId id="293" r:id="rId21"/>
    <p:sldId id="291" r:id="rId22"/>
    <p:sldId id="275" r:id="rId23"/>
    <p:sldId id="276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5" r:id="rId36"/>
    <p:sldId id="297" r:id="rId37"/>
    <p:sldId id="298" r:id="rId38"/>
    <p:sldId id="260" r:id="rId3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DF4"/>
    <a:srgbClr val="FAC9A0"/>
    <a:srgbClr val="003300"/>
    <a:srgbClr val="00800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78" autoAdjust="0"/>
    <p:restoredTop sz="94692" autoAdjust="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velopment\fivel\FivelBackend\test%20run%20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chart>
    <c:plotArea>
      <c:layout/>
      <c:lineChart>
        <c:grouping val="standard"/>
        <c:ser>
          <c:idx val="1"/>
          <c:order val="0"/>
          <c:tx>
            <c:v>1</c:v>
          </c:tx>
          <c:val>
            <c:numRef>
              <c:f>Sheet1!$B$2:$Q$2</c:f>
              <c:numCache>
                <c:formatCode>General</c:formatCode>
                <c:ptCount val="16"/>
                <c:pt idx="0">
                  <c:v>4.000000000000001E-3</c:v>
                </c:pt>
                <c:pt idx="1">
                  <c:v>1.5000000000000005E-3</c:v>
                </c:pt>
                <c:pt idx="2">
                  <c:v>2.3000000000000004E-3</c:v>
                </c:pt>
                <c:pt idx="3">
                  <c:v>1.0000000000000002E-3</c:v>
                </c:pt>
                <c:pt idx="4">
                  <c:v>1.2000000000000001E-3</c:v>
                </c:pt>
                <c:pt idx="5">
                  <c:v>1.1000000000000003E-3</c:v>
                </c:pt>
                <c:pt idx="6">
                  <c:v>1.0000000000000002E-3</c:v>
                </c:pt>
                <c:pt idx="7">
                  <c:v>7.0000000000000021E-4</c:v>
                </c:pt>
                <c:pt idx="8">
                  <c:v>6.0000000000000016E-4</c:v>
                </c:pt>
                <c:pt idx="9">
                  <c:v>1.0000000000000002E-3</c:v>
                </c:pt>
                <c:pt idx="10">
                  <c:v>3.0000000000000003E-4</c:v>
                </c:pt>
                <c:pt idx="11">
                  <c:v>2.0000000000000006E-4</c:v>
                </c:pt>
                <c:pt idx="12">
                  <c:v>1.0000000000000003E-4</c:v>
                </c:pt>
                <c:pt idx="13">
                  <c:v>2.0000000000000006E-4</c:v>
                </c:pt>
                <c:pt idx="14">
                  <c:v>1.0000000000000003E-4</c:v>
                </c:pt>
                <c:pt idx="15">
                  <c:v>1.0000000000000003E-4</c:v>
                </c:pt>
              </c:numCache>
            </c:numRef>
          </c:val>
        </c:ser>
        <c:ser>
          <c:idx val="2"/>
          <c:order val="1"/>
          <c:tx>
            <c:v>2</c:v>
          </c:tx>
          <c:val>
            <c:numRef>
              <c:f>Sheet1!$B$3:$Q$3</c:f>
              <c:numCache>
                <c:formatCode>General</c:formatCode>
                <c:ptCount val="16"/>
                <c:pt idx="0">
                  <c:v>1.0900000000000003E-2</c:v>
                </c:pt>
                <c:pt idx="1">
                  <c:v>1.5800000000000005E-2</c:v>
                </c:pt>
                <c:pt idx="2">
                  <c:v>1.0600000000000002E-2</c:v>
                </c:pt>
                <c:pt idx="3">
                  <c:v>7.3000000000000018E-3</c:v>
                </c:pt>
                <c:pt idx="4">
                  <c:v>6.400000000000002E-3</c:v>
                </c:pt>
                <c:pt idx="5">
                  <c:v>4.5000000000000014E-3</c:v>
                </c:pt>
                <c:pt idx="6">
                  <c:v>4.5000000000000014E-3</c:v>
                </c:pt>
                <c:pt idx="7">
                  <c:v>3.6000000000000003E-3</c:v>
                </c:pt>
                <c:pt idx="8">
                  <c:v>3.200000000000001E-3</c:v>
                </c:pt>
                <c:pt idx="9">
                  <c:v>2.8000000000000004E-3</c:v>
                </c:pt>
                <c:pt idx="10">
                  <c:v>1.5000000000000005E-3</c:v>
                </c:pt>
                <c:pt idx="11">
                  <c:v>1.2000000000000001E-3</c:v>
                </c:pt>
                <c:pt idx="12">
                  <c:v>6.0000000000000016E-4</c:v>
                </c:pt>
                <c:pt idx="13">
                  <c:v>2.0000000000000006E-4</c:v>
                </c:pt>
                <c:pt idx="14">
                  <c:v>3.0000000000000003E-4</c:v>
                </c:pt>
                <c:pt idx="15">
                  <c:v>2.0000000000000006E-4</c:v>
                </c:pt>
              </c:numCache>
            </c:numRef>
          </c:val>
        </c:ser>
        <c:ser>
          <c:idx val="3"/>
          <c:order val="2"/>
          <c:tx>
            <c:v>3</c:v>
          </c:tx>
          <c:val>
            <c:numRef>
              <c:f>Sheet1!$B$4:$Q$4</c:f>
              <c:numCache>
                <c:formatCode>General</c:formatCode>
                <c:ptCount val="16"/>
                <c:pt idx="0">
                  <c:v>0.23390000000000002</c:v>
                </c:pt>
                <c:pt idx="1">
                  <c:v>0.29460000000000008</c:v>
                </c:pt>
                <c:pt idx="2">
                  <c:v>0.27350000000000002</c:v>
                </c:pt>
                <c:pt idx="3">
                  <c:v>0.20169999999999999</c:v>
                </c:pt>
                <c:pt idx="4">
                  <c:v>0.17019999999999999</c:v>
                </c:pt>
                <c:pt idx="5">
                  <c:v>0.13019999999999998</c:v>
                </c:pt>
                <c:pt idx="6">
                  <c:v>0.10610000000000001</c:v>
                </c:pt>
                <c:pt idx="7">
                  <c:v>7.2800000000000017E-2</c:v>
                </c:pt>
                <c:pt idx="8">
                  <c:v>4.5800000000000007E-2</c:v>
                </c:pt>
                <c:pt idx="9">
                  <c:v>2.9600000000000005E-2</c:v>
                </c:pt>
                <c:pt idx="10">
                  <c:v>2.0199999999999999E-2</c:v>
                </c:pt>
                <c:pt idx="11">
                  <c:v>1.3500000000000003E-2</c:v>
                </c:pt>
                <c:pt idx="12">
                  <c:v>5.8000000000000013E-3</c:v>
                </c:pt>
                <c:pt idx="13">
                  <c:v>2.0000000000000005E-3</c:v>
                </c:pt>
                <c:pt idx="14">
                  <c:v>4.0000000000000013E-4</c:v>
                </c:pt>
                <c:pt idx="15">
                  <c:v>0</c:v>
                </c:pt>
              </c:numCache>
            </c:numRef>
          </c:val>
        </c:ser>
        <c:ser>
          <c:idx val="4"/>
          <c:order val="3"/>
          <c:tx>
            <c:v>4</c:v>
          </c:tx>
          <c:val>
            <c:numRef>
              <c:f>Sheet1!$B$5:$Q$5</c:f>
              <c:numCache>
                <c:formatCode>General</c:formatCode>
                <c:ptCount val="16"/>
                <c:pt idx="0">
                  <c:v>6.2520999999999995</c:v>
                </c:pt>
                <c:pt idx="1">
                  <c:v>5.6831000000000005</c:v>
                </c:pt>
                <c:pt idx="2">
                  <c:v>3.9476</c:v>
                </c:pt>
                <c:pt idx="3">
                  <c:v>2.3564999999999996</c:v>
                </c:pt>
                <c:pt idx="4">
                  <c:v>1.7560000000000002</c:v>
                </c:pt>
                <c:pt idx="5">
                  <c:v>1.1175999999999997</c:v>
                </c:pt>
                <c:pt idx="6">
                  <c:v>0.79110000000000003</c:v>
                </c:pt>
                <c:pt idx="7">
                  <c:v>0.65140000000000009</c:v>
                </c:pt>
                <c:pt idx="8">
                  <c:v>0.39090000000000008</c:v>
                </c:pt>
                <c:pt idx="9">
                  <c:v>0.17700000000000002</c:v>
                </c:pt>
                <c:pt idx="10">
                  <c:v>8.5800000000000015E-2</c:v>
                </c:pt>
                <c:pt idx="11">
                  <c:v>3.0900000000000004E-2</c:v>
                </c:pt>
                <c:pt idx="12">
                  <c:v>1.3800000000000007E-2</c:v>
                </c:pt>
                <c:pt idx="13">
                  <c:v>4.6000000000000008E-3</c:v>
                </c:pt>
                <c:pt idx="14">
                  <c:v>9.0000000000000052E-4</c:v>
                </c:pt>
                <c:pt idx="15">
                  <c:v>0</c:v>
                </c:pt>
              </c:numCache>
            </c:numRef>
          </c:val>
        </c:ser>
        <c:ser>
          <c:idx val="5"/>
          <c:order val="4"/>
          <c:tx>
            <c:v>5</c:v>
          </c:tx>
          <c:val>
            <c:numRef>
              <c:f>Sheet1!$B$6:$Q$6</c:f>
              <c:numCache>
                <c:formatCode>General</c:formatCode>
                <c:ptCount val="16"/>
                <c:pt idx="0">
                  <c:v>101.8575</c:v>
                </c:pt>
                <c:pt idx="1">
                  <c:v>110.72199999999999</c:v>
                </c:pt>
                <c:pt idx="2">
                  <c:v>46.068500000000007</c:v>
                </c:pt>
                <c:pt idx="3">
                  <c:v>52.829000000000001</c:v>
                </c:pt>
                <c:pt idx="4">
                  <c:v>34.333999999999996</c:v>
                </c:pt>
                <c:pt idx="5">
                  <c:v>25.16</c:v>
                </c:pt>
                <c:pt idx="6">
                  <c:v>7.9329999999999998</c:v>
                </c:pt>
                <c:pt idx="7">
                  <c:v>5.9055</c:v>
                </c:pt>
                <c:pt idx="8">
                  <c:v>3.0975000000000001</c:v>
                </c:pt>
                <c:pt idx="9">
                  <c:v>1.7210000000000001</c:v>
                </c:pt>
                <c:pt idx="10">
                  <c:v>0.57600000000000007</c:v>
                </c:pt>
                <c:pt idx="11">
                  <c:v>0.31900000000000006</c:v>
                </c:pt>
                <c:pt idx="12">
                  <c:v>0.13600000000000001</c:v>
                </c:pt>
                <c:pt idx="13">
                  <c:v>9.5000000000000032E-3</c:v>
                </c:pt>
                <c:pt idx="14">
                  <c:v>5.0000000000000012E-4</c:v>
                </c:pt>
                <c:pt idx="15">
                  <c:v>0</c:v>
                </c:pt>
              </c:numCache>
            </c:numRef>
          </c:val>
        </c:ser>
        <c:marker val="1"/>
        <c:axId val="93160960"/>
        <c:axId val="93162496"/>
      </c:lineChart>
      <c:catAx>
        <c:axId val="93160960"/>
        <c:scaling>
          <c:orientation val="minMax"/>
        </c:scaling>
        <c:axPos val="b"/>
        <c:tickLblPos val="nextTo"/>
        <c:crossAx val="93162496"/>
        <c:crossesAt val="6.1035156250000027E-5"/>
        <c:auto val="1"/>
        <c:lblAlgn val="ctr"/>
        <c:lblOffset val="100"/>
      </c:catAx>
      <c:valAx>
        <c:axId val="93162496"/>
        <c:scaling>
          <c:logBase val="2"/>
          <c:orientation val="minMax"/>
          <c:min val="6.1035156250000027E-5"/>
        </c:scaling>
        <c:axPos val="l"/>
        <c:majorGridlines/>
        <c:numFmt formatCode="#,##0.0000" sourceLinked="0"/>
        <c:tickLblPos val="nextTo"/>
        <c:crossAx val="93160960"/>
        <c:crosses val="autoZero"/>
        <c:crossBetween val="between"/>
        <c:majorUnit val="2"/>
        <c:minorUnit val="2"/>
      </c:valAx>
    </c:plotArea>
    <c:legend>
      <c:legendPos val="l"/>
    </c:legend>
    <c:plotVisOnly val="1"/>
  </c:chart>
  <c:txPr>
    <a:bodyPr/>
    <a:lstStyle/>
    <a:p>
      <a:pPr>
        <a:defRPr lang="he-IL"/>
      </a:pPr>
      <a:endParaRPr lang="he-I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user\Development\fivel\FivelClient\assets\Foregroun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2358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כ"א/טבת/תשע"א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כ"א/טבת/תשע"א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כ"א/טבת/תשע"א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כ"א/טבת/תשע"א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כ"א/טבת/תשע"א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כ"א/טבת/תשע"א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כ"א/טבת/תשע"א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כ"א/טבת/תשע"א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כ"א/טבת/תשע"א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כ"א/טבת/תשע"א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כ"א/טבת/תשע"א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 idx="4294967295"/>
          </p:nvPr>
        </p:nvSpPr>
        <p:spPr>
          <a:xfrm>
            <a:off x="0" y="2751063"/>
            <a:ext cx="9144000" cy="1470025"/>
          </a:xfrm>
        </p:spPr>
        <p:txBody>
          <a:bodyPr/>
          <a:lstStyle/>
          <a:p>
            <a:r>
              <a:rPr lang="en-US" b="1" dirty="0" smtClean="0"/>
              <a:t>An AI Game Project</a:t>
            </a:r>
            <a:endParaRPr lang="he-IL" b="1" dirty="0"/>
          </a:p>
        </p:txBody>
      </p:sp>
      <p:pic>
        <p:nvPicPr>
          <p:cNvPr id="1029" name="Picture 5" descr="C:\Users\user\Development\fivel\FivelHTML\Images\FivelCoverTop.png"/>
          <p:cNvPicPr>
            <a:picLocks noChangeAspect="1" noChangeArrowheads="1"/>
          </p:cNvPicPr>
          <p:nvPr/>
        </p:nvPicPr>
        <p:blipFill>
          <a:blip r:embed="rId2" cstate="print"/>
          <a:srcRect l="7412" r="10076"/>
          <a:stretch>
            <a:fillRect/>
          </a:stretch>
        </p:blipFill>
        <p:spPr bwMode="auto">
          <a:xfrm>
            <a:off x="0" y="1700808"/>
            <a:ext cx="9144000" cy="1368152"/>
          </a:xfrm>
          <a:prstGeom prst="rect">
            <a:avLst/>
          </a:prstGeom>
          <a:noFill/>
        </p:spPr>
      </p:pic>
      <p:pic>
        <p:nvPicPr>
          <p:cNvPr id="1030" name="Picture 6" descr="C:\Users\user\Development\fivel\FivelHTML\Images\FivelCoverBot.png"/>
          <p:cNvPicPr>
            <a:picLocks noChangeAspect="1" noChangeArrowheads="1"/>
          </p:cNvPicPr>
          <p:nvPr/>
        </p:nvPicPr>
        <p:blipFill>
          <a:blip r:embed="rId3" cstate="print"/>
          <a:srcRect l="11658" r="4931"/>
          <a:stretch>
            <a:fillRect/>
          </a:stretch>
        </p:blipFill>
        <p:spPr bwMode="auto">
          <a:xfrm>
            <a:off x="0" y="3933056"/>
            <a:ext cx="9144000" cy="1757740"/>
          </a:xfrm>
          <a:prstGeom prst="rect">
            <a:avLst/>
          </a:prstGeom>
          <a:noFill/>
        </p:spPr>
      </p:pic>
      <p:cxnSp>
        <p:nvCxnSpPr>
          <p:cNvPr id="7" name="מחבר ישר 6"/>
          <p:cNvCxnSpPr/>
          <p:nvPr/>
        </p:nvCxnSpPr>
        <p:spPr>
          <a:xfrm>
            <a:off x="0" y="3068960"/>
            <a:ext cx="914400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מחבר ישר 7"/>
          <p:cNvCxnSpPr/>
          <p:nvPr/>
        </p:nvCxnSpPr>
        <p:spPr>
          <a:xfrm>
            <a:off x="36512" y="3933056"/>
            <a:ext cx="9107488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user\Development\fivel\FivelClient\assets\Foregrou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5235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velopment\fivel\FivelClient\assets\Fivel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5098534" cy="4855220"/>
          </a:xfrm>
          <a:prstGeom prst="rect">
            <a:avLst/>
          </a:prstGeom>
          <a:noFill/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7" name="Picture 2" descr="C:\Users\user\Development\fivel\FivelClient\assets\fivelChar.png"/>
          <p:cNvPicPr>
            <a:picLocks noChangeAspect="1" noChangeArrowheads="1"/>
          </p:cNvPicPr>
          <p:nvPr/>
        </p:nvPicPr>
        <p:blipFill>
          <a:blip r:embed="rId3" cstate="print"/>
          <a:srcRect r="27204" b="17456"/>
          <a:stretch>
            <a:fillRect/>
          </a:stretch>
        </p:blipFill>
        <p:spPr bwMode="auto">
          <a:xfrm>
            <a:off x="6228184" y="2996952"/>
            <a:ext cx="2915816" cy="3861048"/>
          </a:xfrm>
          <a:prstGeom prst="rect">
            <a:avLst/>
          </a:prstGeom>
          <a:noFill/>
        </p:spPr>
      </p:pic>
      <p:pic>
        <p:nvPicPr>
          <p:cNvPr id="1026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628800"/>
            <a:ext cx="1424733" cy="1367284"/>
          </a:xfrm>
          <a:prstGeom prst="rect">
            <a:avLst/>
          </a:prstGeom>
          <a:noFill/>
        </p:spPr>
      </p:pic>
      <p:pic>
        <p:nvPicPr>
          <p:cNvPr id="8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628800"/>
            <a:ext cx="1424733" cy="1367284"/>
          </a:xfrm>
          <a:prstGeom prst="rect">
            <a:avLst/>
          </a:prstGeom>
          <a:noFill/>
        </p:spPr>
      </p:pic>
      <p:pic>
        <p:nvPicPr>
          <p:cNvPr id="9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628800"/>
            <a:ext cx="1424733" cy="1367284"/>
          </a:xfrm>
          <a:prstGeom prst="rect">
            <a:avLst/>
          </a:prstGeom>
          <a:noFill/>
        </p:spPr>
      </p:pic>
      <p:pic>
        <p:nvPicPr>
          <p:cNvPr id="10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96952"/>
            <a:ext cx="1424733" cy="1367284"/>
          </a:xfrm>
          <a:prstGeom prst="rect">
            <a:avLst/>
          </a:prstGeom>
          <a:noFill/>
        </p:spPr>
      </p:pic>
      <p:pic>
        <p:nvPicPr>
          <p:cNvPr id="12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996952"/>
            <a:ext cx="1424733" cy="1367284"/>
          </a:xfrm>
          <a:prstGeom prst="rect">
            <a:avLst/>
          </a:prstGeom>
          <a:noFill/>
        </p:spPr>
      </p:pic>
      <p:pic>
        <p:nvPicPr>
          <p:cNvPr id="13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293096"/>
            <a:ext cx="1424733" cy="1367284"/>
          </a:xfrm>
          <a:prstGeom prst="rect">
            <a:avLst/>
          </a:prstGeom>
          <a:noFill/>
        </p:spPr>
      </p:pic>
      <p:pic>
        <p:nvPicPr>
          <p:cNvPr id="15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293096"/>
            <a:ext cx="1424733" cy="1367284"/>
          </a:xfrm>
          <a:prstGeom prst="rect">
            <a:avLst/>
          </a:prstGeom>
          <a:noFill/>
        </p:spPr>
      </p:pic>
      <p:sp>
        <p:nvSpPr>
          <p:cNvPr id="16" name="הסבר קווי 3 15"/>
          <p:cNvSpPr/>
          <p:nvPr/>
        </p:nvSpPr>
        <p:spPr>
          <a:xfrm>
            <a:off x="6300192" y="1412776"/>
            <a:ext cx="2232248" cy="1656184"/>
          </a:xfrm>
          <a:prstGeom prst="borderCallout3">
            <a:avLst>
              <a:gd name="adj1" fmla="val 18750"/>
              <a:gd name="adj2" fmla="val 171"/>
              <a:gd name="adj3" fmla="val 18750"/>
              <a:gd name="adj4" fmla="val -11456"/>
              <a:gd name="adj5" fmla="val 121854"/>
              <a:gd name="adj6" fmla="val -11385"/>
              <a:gd name="adj7" fmla="val 150921"/>
              <a:gd name="adj8" fmla="val 22374"/>
            </a:avLst>
          </a:prstGeom>
          <a:gradFill>
            <a:gsLst>
              <a:gs pos="0">
                <a:schemeClr val="dk1">
                  <a:tint val="50000"/>
                  <a:satMod val="300000"/>
                  <a:alpha val="6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b="1" dirty="0" smtClean="0"/>
              <a:t>The first player</a:t>
            </a:r>
            <a:r>
              <a:rPr lang="en-US" dirty="0" smtClean="0"/>
              <a:t> to place </a:t>
            </a:r>
            <a:r>
              <a:rPr lang="en-US" b="1" dirty="0" smtClean="0"/>
              <a:t>5 pieces </a:t>
            </a:r>
            <a:r>
              <a:rPr lang="en-US" dirty="0" smtClean="0"/>
              <a:t>in a row, column or diagonal at the end</a:t>
            </a:r>
            <a:r>
              <a:rPr lang="en-US" b="1" dirty="0" smtClean="0"/>
              <a:t> </a:t>
            </a:r>
            <a:r>
              <a:rPr lang="en-US" dirty="0" smtClean="0"/>
              <a:t>of his turn, </a:t>
            </a:r>
            <a:r>
              <a:rPr lang="en-US" b="1" dirty="0" smtClean="0"/>
              <a:t>wins</a:t>
            </a:r>
            <a:r>
              <a:rPr lang="en-US" dirty="0" smtClean="0"/>
              <a:t>.</a:t>
            </a:r>
            <a:endParaRPr lang="he-IL" b="1" dirty="0"/>
          </a:p>
        </p:txBody>
      </p:sp>
      <p:sp>
        <p:nvSpPr>
          <p:cNvPr id="17" name="אליפסה 16"/>
          <p:cNvSpPr/>
          <p:nvPr/>
        </p:nvSpPr>
        <p:spPr>
          <a:xfrm>
            <a:off x="133164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83569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33164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835696" y="234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2771800" y="1844824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3275856" y="18448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/>
          <p:cNvSpPr/>
          <p:nvPr/>
        </p:nvSpPr>
        <p:spPr>
          <a:xfrm>
            <a:off x="2771800" y="234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327585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421196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471601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4211960" y="234888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471601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421196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/>
          <p:cNvSpPr/>
          <p:nvPr/>
        </p:nvSpPr>
        <p:spPr>
          <a:xfrm>
            <a:off x="4716016" y="321297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/>
          <p:cNvSpPr/>
          <p:nvPr/>
        </p:nvSpPr>
        <p:spPr>
          <a:xfrm>
            <a:off x="421196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/>
        </p:nvSpPr>
        <p:spPr>
          <a:xfrm>
            <a:off x="471601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/>
        </p:nvSpPr>
        <p:spPr>
          <a:xfrm>
            <a:off x="4211960" y="450912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/>
        </p:nvSpPr>
        <p:spPr>
          <a:xfrm>
            <a:off x="471601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/>
        </p:nvSpPr>
        <p:spPr>
          <a:xfrm>
            <a:off x="421196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>
            <a:off x="471601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אליפסה 40"/>
          <p:cNvSpPr/>
          <p:nvPr/>
        </p:nvSpPr>
        <p:spPr>
          <a:xfrm>
            <a:off x="133164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אליפסה 41"/>
          <p:cNvSpPr/>
          <p:nvPr/>
        </p:nvSpPr>
        <p:spPr>
          <a:xfrm>
            <a:off x="1835696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אליפסה 42"/>
          <p:cNvSpPr/>
          <p:nvPr/>
        </p:nvSpPr>
        <p:spPr>
          <a:xfrm>
            <a:off x="133164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אליפסה 43"/>
          <p:cNvSpPr/>
          <p:nvPr/>
        </p:nvSpPr>
        <p:spPr>
          <a:xfrm>
            <a:off x="183569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אליפסה 44"/>
          <p:cNvSpPr/>
          <p:nvPr/>
        </p:nvSpPr>
        <p:spPr>
          <a:xfrm>
            <a:off x="133164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/>
          <p:cNvSpPr/>
          <p:nvPr/>
        </p:nvSpPr>
        <p:spPr>
          <a:xfrm>
            <a:off x="1835696" y="321297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אליפסה 46"/>
          <p:cNvSpPr/>
          <p:nvPr/>
        </p:nvSpPr>
        <p:spPr>
          <a:xfrm>
            <a:off x="1331640" y="371703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/>
          <p:cNvSpPr/>
          <p:nvPr/>
        </p:nvSpPr>
        <p:spPr>
          <a:xfrm>
            <a:off x="183569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9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996952"/>
            <a:ext cx="1424733" cy="1367284"/>
          </a:xfrm>
          <a:prstGeom prst="rect">
            <a:avLst/>
          </a:prstGeom>
          <a:noFill/>
        </p:spPr>
      </p:pic>
      <p:sp>
        <p:nvSpPr>
          <p:cNvPr id="50" name="אליפסה 49"/>
          <p:cNvSpPr/>
          <p:nvPr/>
        </p:nvSpPr>
        <p:spPr>
          <a:xfrm>
            <a:off x="2771800" y="321297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אליפסה 50"/>
          <p:cNvSpPr/>
          <p:nvPr/>
        </p:nvSpPr>
        <p:spPr>
          <a:xfrm>
            <a:off x="3275856" y="321297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אליפסה 51"/>
          <p:cNvSpPr/>
          <p:nvPr/>
        </p:nvSpPr>
        <p:spPr>
          <a:xfrm>
            <a:off x="2771800" y="371703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אליפסה 52"/>
          <p:cNvSpPr/>
          <p:nvPr/>
        </p:nvSpPr>
        <p:spPr>
          <a:xfrm>
            <a:off x="327585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velopment\fivel\FivelClient\assets\Fivel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5098534" cy="4855220"/>
          </a:xfrm>
          <a:prstGeom prst="rect">
            <a:avLst/>
          </a:prstGeom>
          <a:noFill/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7" name="Picture 2" descr="C:\Users\user\Development\fivel\FivelClient\assets\fivelChar.png"/>
          <p:cNvPicPr>
            <a:picLocks noChangeAspect="1" noChangeArrowheads="1"/>
          </p:cNvPicPr>
          <p:nvPr/>
        </p:nvPicPr>
        <p:blipFill>
          <a:blip r:embed="rId3" cstate="print"/>
          <a:srcRect r="27204" b="17456"/>
          <a:stretch>
            <a:fillRect/>
          </a:stretch>
        </p:blipFill>
        <p:spPr bwMode="auto">
          <a:xfrm>
            <a:off x="6228184" y="2996952"/>
            <a:ext cx="2915816" cy="3861048"/>
          </a:xfrm>
          <a:prstGeom prst="rect">
            <a:avLst/>
          </a:prstGeom>
          <a:noFill/>
        </p:spPr>
      </p:pic>
      <p:pic>
        <p:nvPicPr>
          <p:cNvPr id="1026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628800"/>
            <a:ext cx="1424733" cy="1367284"/>
          </a:xfrm>
          <a:prstGeom prst="rect">
            <a:avLst/>
          </a:prstGeom>
          <a:noFill/>
        </p:spPr>
      </p:pic>
      <p:pic>
        <p:nvPicPr>
          <p:cNvPr id="8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628800"/>
            <a:ext cx="1424733" cy="1367284"/>
          </a:xfrm>
          <a:prstGeom prst="rect">
            <a:avLst/>
          </a:prstGeom>
          <a:noFill/>
        </p:spPr>
      </p:pic>
      <p:pic>
        <p:nvPicPr>
          <p:cNvPr id="9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628800"/>
            <a:ext cx="1424733" cy="1367284"/>
          </a:xfrm>
          <a:prstGeom prst="rect">
            <a:avLst/>
          </a:prstGeom>
          <a:noFill/>
        </p:spPr>
      </p:pic>
      <p:pic>
        <p:nvPicPr>
          <p:cNvPr id="10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96952"/>
            <a:ext cx="1424733" cy="1367284"/>
          </a:xfrm>
          <a:prstGeom prst="rect">
            <a:avLst/>
          </a:prstGeom>
          <a:noFill/>
        </p:spPr>
      </p:pic>
      <p:pic>
        <p:nvPicPr>
          <p:cNvPr id="12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996952"/>
            <a:ext cx="1424733" cy="1367284"/>
          </a:xfrm>
          <a:prstGeom prst="rect">
            <a:avLst/>
          </a:prstGeom>
          <a:noFill/>
        </p:spPr>
      </p:pic>
      <p:pic>
        <p:nvPicPr>
          <p:cNvPr id="13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293096"/>
            <a:ext cx="1424733" cy="1367284"/>
          </a:xfrm>
          <a:prstGeom prst="rect">
            <a:avLst/>
          </a:prstGeom>
          <a:noFill/>
        </p:spPr>
      </p:pic>
      <p:pic>
        <p:nvPicPr>
          <p:cNvPr id="15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293096"/>
            <a:ext cx="1424733" cy="1367284"/>
          </a:xfrm>
          <a:prstGeom prst="rect">
            <a:avLst/>
          </a:prstGeom>
          <a:noFill/>
        </p:spPr>
      </p:pic>
      <p:sp>
        <p:nvSpPr>
          <p:cNvPr id="16" name="הסבר קווי 3 15"/>
          <p:cNvSpPr/>
          <p:nvPr/>
        </p:nvSpPr>
        <p:spPr>
          <a:xfrm>
            <a:off x="6300192" y="1412776"/>
            <a:ext cx="2232248" cy="1656184"/>
          </a:xfrm>
          <a:prstGeom prst="borderCallout3">
            <a:avLst>
              <a:gd name="adj1" fmla="val 18750"/>
              <a:gd name="adj2" fmla="val 171"/>
              <a:gd name="adj3" fmla="val 18750"/>
              <a:gd name="adj4" fmla="val -11456"/>
              <a:gd name="adj5" fmla="val 121854"/>
              <a:gd name="adj6" fmla="val -11385"/>
              <a:gd name="adj7" fmla="val 150921"/>
              <a:gd name="adj8" fmla="val 22374"/>
            </a:avLst>
          </a:prstGeom>
          <a:gradFill>
            <a:gsLst>
              <a:gs pos="0">
                <a:schemeClr val="dk1">
                  <a:tint val="50000"/>
                  <a:satMod val="300000"/>
                  <a:alpha val="6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b="1" dirty="0" smtClean="0"/>
              <a:t>The first player</a:t>
            </a:r>
            <a:r>
              <a:rPr lang="en-US" dirty="0" smtClean="0"/>
              <a:t> to place </a:t>
            </a:r>
            <a:r>
              <a:rPr lang="en-US" b="1" dirty="0" smtClean="0"/>
              <a:t>5 pieces </a:t>
            </a:r>
            <a:r>
              <a:rPr lang="en-US" dirty="0" smtClean="0"/>
              <a:t>in a row, column or diagonal at the end</a:t>
            </a:r>
            <a:r>
              <a:rPr lang="en-US" b="1" dirty="0" smtClean="0"/>
              <a:t> </a:t>
            </a:r>
            <a:r>
              <a:rPr lang="en-US" dirty="0" smtClean="0"/>
              <a:t>of his turn, </a:t>
            </a:r>
            <a:r>
              <a:rPr lang="en-US" b="1" dirty="0" smtClean="0"/>
              <a:t>wins</a:t>
            </a:r>
            <a:r>
              <a:rPr lang="en-US" dirty="0" smtClean="0"/>
              <a:t>.</a:t>
            </a:r>
            <a:endParaRPr lang="he-IL" b="1" dirty="0"/>
          </a:p>
        </p:txBody>
      </p:sp>
      <p:sp>
        <p:nvSpPr>
          <p:cNvPr id="17" name="אליפסה 16"/>
          <p:cNvSpPr/>
          <p:nvPr/>
        </p:nvSpPr>
        <p:spPr>
          <a:xfrm>
            <a:off x="133164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83569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33164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835696" y="234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2771800" y="1844824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3275856" y="18448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/>
          <p:cNvSpPr/>
          <p:nvPr/>
        </p:nvSpPr>
        <p:spPr>
          <a:xfrm>
            <a:off x="2771800" y="234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327585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421196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471601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4211960" y="234888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471601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421196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/>
          <p:cNvSpPr/>
          <p:nvPr/>
        </p:nvSpPr>
        <p:spPr>
          <a:xfrm>
            <a:off x="4716016" y="321297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/>
          <p:cNvSpPr/>
          <p:nvPr/>
        </p:nvSpPr>
        <p:spPr>
          <a:xfrm>
            <a:off x="421196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/>
        </p:nvSpPr>
        <p:spPr>
          <a:xfrm>
            <a:off x="471601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/>
        </p:nvSpPr>
        <p:spPr>
          <a:xfrm>
            <a:off x="3563888" y="450912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/>
        </p:nvSpPr>
        <p:spPr>
          <a:xfrm>
            <a:off x="4067944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/>
        </p:nvSpPr>
        <p:spPr>
          <a:xfrm>
            <a:off x="3563888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>
            <a:off x="4067944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אליפסה 40"/>
          <p:cNvSpPr/>
          <p:nvPr/>
        </p:nvSpPr>
        <p:spPr>
          <a:xfrm>
            <a:off x="133164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אליפסה 41"/>
          <p:cNvSpPr/>
          <p:nvPr/>
        </p:nvSpPr>
        <p:spPr>
          <a:xfrm>
            <a:off x="1835696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אליפסה 42"/>
          <p:cNvSpPr/>
          <p:nvPr/>
        </p:nvSpPr>
        <p:spPr>
          <a:xfrm>
            <a:off x="133164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אליפסה 43"/>
          <p:cNvSpPr/>
          <p:nvPr/>
        </p:nvSpPr>
        <p:spPr>
          <a:xfrm>
            <a:off x="183569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אליפסה 44"/>
          <p:cNvSpPr/>
          <p:nvPr/>
        </p:nvSpPr>
        <p:spPr>
          <a:xfrm>
            <a:off x="133164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/>
          <p:cNvSpPr/>
          <p:nvPr/>
        </p:nvSpPr>
        <p:spPr>
          <a:xfrm>
            <a:off x="1835696" y="321297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אליפסה 46"/>
          <p:cNvSpPr/>
          <p:nvPr/>
        </p:nvSpPr>
        <p:spPr>
          <a:xfrm>
            <a:off x="1331640" y="371703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/>
          <p:cNvSpPr/>
          <p:nvPr/>
        </p:nvSpPr>
        <p:spPr>
          <a:xfrm>
            <a:off x="183569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 למטה 48"/>
          <p:cNvSpPr/>
          <p:nvPr/>
        </p:nvSpPr>
        <p:spPr>
          <a:xfrm rot="5400000">
            <a:off x="3095836" y="4689140"/>
            <a:ext cx="360040" cy="576064"/>
          </a:xfrm>
          <a:prstGeom prst="downArrow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0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996952"/>
            <a:ext cx="1424733" cy="1367284"/>
          </a:xfrm>
          <a:prstGeom prst="rect">
            <a:avLst/>
          </a:prstGeom>
          <a:noFill/>
        </p:spPr>
      </p:pic>
      <p:sp>
        <p:nvSpPr>
          <p:cNvPr id="51" name="אליפסה 50"/>
          <p:cNvSpPr/>
          <p:nvPr/>
        </p:nvSpPr>
        <p:spPr>
          <a:xfrm>
            <a:off x="2771800" y="321297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אליפסה 51"/>
          <p:cNvSpPr/>
          <p:nvPr/>
        </p:nvSpPr>
        <p:spPr>
          <a:xfrm>
            <a:off x="3275856" y="321297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אליפסה 52"/>
          <p:cNvSpPr/>
          <p:nvPr/>
        </p:nvSpPr>
        <p:spPr>
          <a:xfrm>
            <a:off x="2771800" y="371703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אליפסה 53"/>
          <p:cNvSpPr/>
          <p:nvPr/>
        </p:nvSpPr>
        <p:spPr>
          <a:xfrm>
            <a:off x="327585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velopment\fivel\FivelClient\assets\Fivel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5098534" cy="4855220"/>
          </a:xfrm>
          <a:prstGeom prst="rect">
            <a:avLst/>
          </a:prstGeom>
          <a:noFill/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7" name="Picture 2" descr="C:\Users\user\Development\fivel\FivelClient\assets\fivelChar.png"/>
          <p:cNvPicPr>
            <a:picLocks noChangeAspect="1" noChangeArrowheads="1"/>
          </p:cNvPicPr>
          <p:nvPr/>
        </p:nvPicPr>
        <p:blipFill>
          <a:blip r:embed="rId3" cstate="print"/>
          <a:srcRect r="27204" b="17456"/>
          <a:stretch>
            <a:fillRect/>
          </a:stretch>
        </p:blipFill>
        <p:spPr bwMode="auto">
          <a:xfrm>
            <a:off x="6228184" y="2996952"/>
            <a:ext cx="2915816" cy="3861048"/>
          </a:xfrm>
          <a:prstGeom prst="rect">
            <a:avLst/>
          </a:prstGeom>
          <a:noFill/>
        </p:spPr>
      </p:pic>
      <p:pic>
        <p:nvPicPr>
          <p:cNvPr id="1026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628800"/>
            <a:ext cx="1424733" cy="1367284"/>
          </a:xfrm>
          <a:prstGeom prst="rect">
            <a:avLst/>
          </a:prstGeom>
          <a:noFill/>
        </p:spPr>
      </p:pic>
      <p:pic>
        <p:nvPicPr>
          <p:cNvPr id="8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628800"/>
            <a:ext cx="1424733" cy="1367284"/>
          </a:xfrm>
          <a:prstGeom prst="rect">
            <a:avLst/>
          </a:prstGeom>
          <a:noFill/>
        </p:spPr>
      </p:pic>
      <p:pic>
        <p:nvPicPr>
          <p:cNvPr id="9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628800"/>
            <a:ext cx="1424733" cy="1367284"/>
          </a:xfrm>
          <a:prstGeom prst="rect">
            <a:avLst/>
          </a:prstGeom>
          <a:noFill/>
        </p:spPr>
      </p:pic>
      <p:pic>
        <p:nvPicPr>
          <p:cNvPr id="10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96952"/>
            <a:ext cx="1424733" cy="1367284"/>
          </a:xfrm>
          <a:prstGeom prst="rect">
            <a:avLst/>
          </a:prstGeom>
          <a:noFill/>
        </p:spPr>
      </p:pic>
      <p:pic>
        <p:nvPicPr>
          <p:cNvPr id="12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996952"/>
            <a:ext cx="1424733" cy="1367284"/>
          </a:xfrm>
          <a:prstGeom prst="rect">
            <a:avLst/>
          </a:prstGeom>
          <a:noFill/>
        </p:spPr>
      </p:pic>
      <p:pic>
        <p:nvPicPr>
          <p:cNvPr id="13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293096"/>
            <a:ext cx="1424733" cy="1367284"/>
          </a:xfrm>
          <a:prstGeom prst="rect">
            <a:avLst/>
          </a:prstGeom>
          <a:noFill/>
        </p:spPr>
      </p:pic>
      <p:pic>
        <p:nvPicPr>
          <p:cNvPr id="15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293096"/>
            <a:ext cx="1424733" cy="1367284"/>
          </a:xfrm>
          <a:prstGeom prst="rect">
            <a:avLst/>
          </a:prstGeom>
          <a:noFill/>
        </p:spPr>
      </p:pic>
      <p:sp>
        <p:nvSpPr>
          <p:cNvPr id="16" name="הסבר קווי 3 15"/>
          <p:cNvSpPr/>
          <p:nvPr/>
        </p:nvSpPr>
        <p:spPr>
          <a:xfrm>
            <a:off x="6300192" y="1412776"/>
            <a:ext cx="2232248" cy="1656184"/>
          </a:xfrm>
          <a:prstGeom prst="borderCallout3">
            <a:avLst>
              <a:gd name="adj1" fmla="val 18750"/>
              <a:gd name="adj2" fmla="val 171"/>
              <a:gd name="adj3" fmla="val 18750"/>
              <a:gd name="adj4" fmla="val -11456"/>
              <a:gd name="adj5" fmla="val 121854"/>
              <a:gd name="adj6" fmla="val -11385"/>
              <a:gd name="adj7" fmla="val 150921"/>
              <a:gd name="adj8" fmla="val 22374"/>
            </a:avLst>
          </a:prstGeom>
          <a:gradFill>
            <a:gsLst>
              <a:gs pos="0">
                <a:schemeClr val="dk1">
                  <a:tint val="50000"/>
                  <a:satMod val="300000"/>
                  <a:alpha val="6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b="1" dirty="0" smtClean="0"/>
              <a:t>The first player</a:t>
            </a:r>
            <a:r>
              <a:rPr lang="en-US" dirty="0" smtClean="0"/>
              <a:t> to place </a:t>
            </a:r>
            <a:r>
              <a:rPr lang="en-US" b="1" dirty="0" smtClean="0"/>
              <a:t>5 pieces </a:t>
            </a:r>
            <a:r>
              <a:rPr lang="en-US" dirty="0" smtClean="0"/>
              <a:t>in a row, column or diagonal at the end</a:t>
            </a:r>
            <a:r>
              <a:rPr lang="en-US" b="1" dirty="0" smtClean="0"/>
              <a:t> </a:t>
            </a:r>
            <a:r>
              <a:rPr lang="en-US" dirty="0" smtClean="0"/>
              <a:t>of his turn, </a:t>
            </a:r>
            <a:r>
              <a:rPr lang="en-US" b="1" dirty="0" smtClean="0"/>
              <a:t>wins</a:t>
            </a:r>
            <a:r>
              <a:rPr lang="en-US" dirty="0" smtClean="0"/>
              <a:t>.</a:t>
            </a:r>
            <a:endParaRPr lang="he-IL" b="1" dirty="0"/>
          </a:p>
        </p:txBody>
      </p:sp>
      <p:sp>
        <p:nvSpPr>
          <p:cNvPr id="17" name="אליפסה 16"/>
          <p:cNvSpPr/>
          <p:nvPr/>
        </p:nvSpPr>
        <p:spPr>
          <a:xfrm>
            <a:off x="133164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83569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33164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835696" y="234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2771800" y="1844824"/>
            <a:ext cx="432048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0000">
                <a:alpha val="50196"/>
              </a:srgbClr>
            </a:solidFill>
          </a:ln>
          <a:effectLst>
            <a:glow rad="228600">
              <a:schemeClr val="tx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3275856" y="18448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/>
          <p:cNvSpPr/>
          <p:nvPr/>
        </p:nvSpPr>
        <p:spPr>
          <a:xfrm>
            <a:off x="2771800" y="2348880"/>
            <a:ext cx="432048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0000">
                <a:alpha val="50196"/>
              </a:srgbClr>
            </a:solidFill>
          </a:ln>
          <a:effectLst>
            <a:glow rad="228600">
              <a:schemeClr val="tx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327585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421196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471601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4211960" y="234888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471601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421196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/>
          <p:cNvSpPr/>
          <p:nvPr/>
        </p:nvSpPr>
        <p:spPr>
          <a:xfrm>
            <a:off x="4716016" y="321297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/>
          <p:cNvSpPr/>
          <p:nvPr/>
        </p:nvSpPr>
        <p:spPr>
          <a:xfrm>
            <a:off x="421196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/>
        </p:nvSpPr>
        <p:spPr>
          <a:xfrm>
            <a:off x="471601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/>
        </p:nvSpPr>
        <p:spPr>
          <a:xfrm>
            <a:off x="2771800" y="4509120"/>
            <a:ext cx="432048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0000">
                <a:alpha val="50196"/>
              </a:srgbClr>
            </a:solidFill>
          </a:ln>
          <a:effectLst>
            <a:glow rad="228600">
              <a:schemeClr val="tx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/>
        </p:nvSpPr>
        <p:spPr>
          <a:xfrm>
            <a:off x="327585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/>
        </p:nvSpPr>
        <p:spPr>
          <a:xfrm>
            <a:off x="277180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>
            <a:off x="327585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אליפסה 40"/>
          <p:cNvSpPr/>
          <p:nvPr/>
        </p:nvSpPr>
        <p:spPr>
          <a:xfrm>
            <a:off x="133164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אליפסה 41"/>
          <p:cNvSpPr/>
          <p:nvPr/>
        </p:nvSpPr>
        <p:spPr>
          <a:xfrm>
            <a:off x="1835696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אליפסה 42"/>
          <p:cNvSpPr/>
          <p:nvPr/>
        </p:nvSpPr>
        <p:spPr>
          <a:xfrm>
            <a:off x="133164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אליפסה 43"/>
          <p:cNvSpPr/>
          <p:nvPr/>
        </p:nvSpPr>
        <p:spPr>
          <a:xfrm>
            <a:off x="183569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אליפסה 44"/>
          <p:cNvSpPr/>
          <p:nvPr/>
        </p:nvSpPr>
        <p:spPr>
          <a:xfrm>
            <a:off x="133164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/>
          <p:cNvSpPr/>
          <p:nvPr/>
        </p:nvSpPr>
        <p:spPr>
          <a:xfrm>
            <a:off x="1835696" y="321297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אליפסה 46"/>
          <p:cNvSpPr/>
          <p:nvPr/>
        </p:nvSpPr>
        <p:spPr>
          <a:xfrm>
            <a:off x="1331640" y="371703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/>
          <p:cNvSpPr/>
          <p:nvPr/>
        </p:nvSpPr>
        <p:spPr>
          <a:xfrm>
            <a:off x="183569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9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996952"/>
            <a:ext cx="1424733" cy="1367284"/>
          </a:xfrm>
          <a:prstGeom prst="rect">
            <a:avLst/>
          </a:prstGeom>
          <a:noFill/>
        </p:spPr>
      </p:pic>
      <p:sp>
        <p:nvSpPr>
          <p:cNvPr id="50" name="אליפסה 49"/>
          <p:cNvSpPr/>
          <p:nvPr/>
        </p:nvSpPr>
        <p:spPr>
          <a:xfrm>
            <a:off x="2771800" y="3212976"/>
            <a:ext cx="432048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0000">
                <a:alpha val="50196"/>
              </a:srgbClr>
            </a:solidFill>
          </a:ln>
          <a:effectLst>
            <a:glow rad="228600">
              <a:schemeClr val="tx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אליפסה 50"/>
          <p:cNvSpPr/>
          <p:nvPr/>
        </p:nvSpPr>
        <p:spPr>
          <a:xfrm>
            <a:off x="3275856" y="321297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אליפסה 51"/>
          <p:cNvSpPr/>
          <p:nvPr/>
        </p:nvSpPr>
        <p:spPr>
          <a:xfrm>
            <a:off x="2771800" y="3717032"/>
            <a:ext cx="432048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0000">
                <a:alpha val="50196"/>
              </a:srgbClr>
            </a:solidFill>
          </a:ln>
          <a:effectLst>
            <a:glow rad="228600">
              <a:schemeClr val="tx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אליפסה 52"/>
          <p:cNvSpPr/>
          <p:nvPr/>
        </p:nvSpPr>
        <p:spPr>
          <a:xfrm>
            <a:off x="327585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Development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1560" y="2309971"/>
            <a:ext cx="8208912" cy="44319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/>
            <a:r>
              <a:rPr lang="en-US" sz="2400" b="1" u="sng" dirty="0" smtClean="0"/>
              <a:t>Flash/Flex/AS3</a:t>
            </a:r>
            <a:r>
              <a:rPr lang="en-US" sz="2400" b="1" dirty="0" smtClean="0"/>
              <a:t> </a:t>
            </a:r>
          </a:p>
          <a:p>
            <a:pPr marL="266700" indent="-266700" algn="l" rt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PROS: 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dirty="0" smtClean="0"/>
              <a:t>Allows to create</a:t>
            </a:r>
            <a:r>
              <a:rPr lang="en-US" sz="2400" b="1" dirty="0" smtClean="0"/>
              <a:t> great presentations </a:t>
            </a:r>
            <a:r>
              <a:rPr lang="en-US" sz="2400" dirty="0" smtClean="0"/>
              <a:t>and GUI’s easily and fast (vector graphics = win).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dirty="0" smtClean="0"/>
              <a:t>WWW Accessibility.</a:t>
            </a:r>
          </a:p>
          <a:p>
            <a:pPr marL="266700" indent="-266700" algn="l" rtl="0">
              <a:buFont typeface="Arial" pitchFamily="34" charset="0"/>
              <a:buChar char="•"/>
            </a:pPr>
            <a:endParaRPr lang="en-US" dirty="0" smtClean="0"/>
          </a:p>
          <a:p>
            <a:pPr marL="266700" indent="-266700" algn="l" rt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CONS: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dirty="0" smtClean="0"/>
              <a:t>AS3 is considerably slow.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dirty="0" smtClean="0"/>
              <a:t>Flash is very problematic with deep-recursions (15 seconds limit and render-halting due to its single-threaded nature).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endParaRPr lang="en-US" sz="2400" dirty="0" smtClean="0"/>
          </a:p>
          <a:p>
            <a:pPr marL="723900" lvl="1" indent="-266700" algn="l" rtl="0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1187460"/>
            <a:ext cx="853244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buFont typeface="Arial" pitchFamily="34" charset="0"/>
              <a:buChar char="•"/>
            </a:pPr>
            <a:r>
              <a:rPr lang="en-US" sz="2400" b="1" dirty="0" smtClean="0"/>
              <a:t>Problem: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u="sng" dirty="0" smtClean="0"/>
              <a:t>Good presentation </a:t>
            </a:r>
            <a:r>
              <a:rPr lang="en-US" sz="2400" dirty="0" smtClean="0"/>
              <a:t>VS. </a:t>
            </a:r>
            <a:r>
              <a:rPr lang="en-US" sz="2400" u="sng" dirty="0" smtClean="0"/>
              <a:t>Strong and reliable computation</a:t>
            </a:r>
            <a:r>
              <a:rPr lang="en-US" sz="2400" dirty="0" smtClean="0"/>
              <a:t>.</a:t>
            </a:r>
          </a:p>
        </p:txBody>
      </p:sp>
      <p:pic>
        <p:nvPicPr>
          <p:cNvPr id="7" name="Picture 4" descr="http://www.hotelalexandra.dk/images/fla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548680"/>
            <a:ext cx="810415" cy="756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1560" y="1187460"/>
            <a:ext cx="853244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buFont typeface="Arial" pitchFamily="34" charset="0"/>
              <a:buChar char="•"/>
            </a:pPr>
            <a:r>
              <a:rPr lang="en-US" sz="2400" b="1" dirty="0" smtClean="0"/>
              <a:t>Problem: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u="sng" dirty="0" smtClean="0"/>
              <a:t>Good presentation </a:t>
            </a:r>
            <a:r>
              <a:rPr lang="en-US" sz="2400" dirty="0" smtClean="0"/>
              <a:t>VS. </a:t>
            </a:r>
            <a:r>
              <a:rPr lang="en-US" sz="2400" u="sng" dirty="0" smtClean="0"/>
              <a:t>Strong and reliable computation</a:t>
            </a:r>
            <a:r>
              <a:rPr lang="en-US" sz="2400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1560" y="2309971"/>
            <a:ext cx="8208912" cy="51398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/>
            <a:r>
              <a:rPr lang="en-US" sz="2400" b="1" u="sng" dirty="0" smtClean="0"/>
              <a:t>Java</a:t>
            </a:r>
            <a:r>
              <a:rPr lang="en-US" sz="2400" b="1" dirty="0" smtClean="0"/>
              <a:t> </a:t>
            </a:r>
          </a:p>
          <a:p>
            <a:pPr marL="266700" indent="-266700" algn="l" rt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PROS: 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b="1" dirty="0" smtClean="0"/>
              <a:t>Fast</a:t>
            </a:r>
            <a:r>
              <a:rPr lang="en-US" sz="2400" dirty="0" smtClean="0"/>
              <a:t> and reliable for </a:t>
            </a:r>
            <a:r>
              <a:rPr lang="en-US" sz="2400" b="1" dirty="0" smtClean="0"/>
              <a:t>deep recursions</a:t>
            </a:r>
            <a:r>
              <a:rPr lang="en-US" sz="2400" dirty="0" smtClean="0"/>
              <a:t> - exactly what is needed for minimax search.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dirty="0" smtClean="0"/>
              <a:t>Everybody knows to develop in Java!</a:t>
            </a:r>
          </a:p>
          <a:p>
            <a:pPr marL="266700" indent="-266700" algn="l" rtl="0">
              <a:buFont typeface="Arial" pitchFamily="34" charset="0"/>
              <a:buChar char="•"/>
            </a:pPr>
            <a:endParaRPr lang="en-US" dirty="0" smtClean="0"/>
          </a:p>
          <a:p>
            <a:pPr marL="266700" indent="-266700" algn="l" rt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CONS: 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dirty="0" smtClean="0"/>
              <a:t>Harder to achieve the visual look we were looking for.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dirty="0" smtClean="0"/>
              <a:t>Graphical programming in Java is relatively complicated.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dirty="0" smtClean="0"/>
              <a:t>Java is not popular for web gaming since the early 2000’s.</a:t>
            </a:r>
          </a:p>
          <a:p>
            <a:pPr marL="266700" indent="-266700" algn="l" rtl="0">
              <a:buFont typeface="Arial" pitchFamily="34" charset="0"/>
              <a:buChar char="•"/>
            </a:pPr>
            <a:endParaRPr lang="en-US" sz="2400" dirty="0" smtClean="0"/>
          </a:p>
          <a:p>
            <a:pPr marL="723900" lvl="1" indent="-266700" algn="l" rtl="0">
              <a:buFont typeface="Arial" pitchFamily="34" charset="0"/>
              <a:buChar char="•"/>
            </a:pPr>
            <a:endParaRPr lang="en-US" sz="2400" dirty="0" smtClean="0"/>
          </a:p>
          <a:p>
            <a:pPr marL="723900" lvl="1" indent="-266700" algn="l" rtl="0">
              <a:buFont typeface="Arial" pitchFamily="34" charset="0"/>
              <a:buChar char="•"/>
            </a:pPr>
            <a:endParaRPr lang="en-US" sz="2400" dirty="0" smtClean="0"/>
          </a:p>
          <a:p>
            <a:pPr marL="723900" lvl="1" indent="-266700" algn="l" rtl="0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Development </a:t>
            </a:r>
          </a:p>
        </p:txBody>
      </p:sp>
      <p:pic>
        <p:nvPicPr>
          <p:cNvPr id="6" name="Picture 2" descr="http://www.roches-rouges.com/images/Java.jpg"/>
          <p:cNvPicPr>
            <a:picLocks noChangeAspect="1" noChangeArrowheads="1"/>
          </p:cNvPicPr>
          <p:nvPr/>
        </p:nvPicPr>
        <p:blipFill>
          <a:blip r:embed="rId2" cstate="print"/>
          <a:srcRect l="6846" r="7579"/>
          <a:stretch>
            <a:fillRect/>
          </a:stretch>
        </p:blipFill>
        <p:spPr bwMode="auto">
          <a:xfrm>
            <a:off x="7884368" y="548681"/>
            <a:ext cx="864096" cy="766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חץ ישר 7"/>
          <p:cNvCxnSpPr/>
          <p:nvPr/>
        </p:nvCxnSpPr>
        <p:spPr>
          <a:xfrm rot="16200000" flipH="1">
            <a:off x="4508884" y="2312876"/>
            <a:ext cx="2448272" cy="2376264"/>
          </a:xfrm>
          <a:prstGeom prst="straightConnector1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מחבר חץ ישר 9"/>
          <p:cNvCxnSpPr/>
          <p:nvPr/>
        </p:nvCxnSpPr>
        <p:spPr>
          <a:xfrm rot="5400000">
            <a:off x="2096616" y="2348880"/>
            <a:ext cx="2448272" cy="2304256"/>
          </a:xfrm>
          <a:prstGeom prst="straightConnector1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מחבר חץ ישר 16"/>
          <p:cNvCxnSpPr/>
          <p:nvPr/>
        </p:nvCxnSpPr>
        <p:spPr>
          <a:xfrm rot="5400000">
            <a:off x="3356756" y="3392996"/>
            <a:ext cx="2232248" cy="1588"/>
          </a:xfrm>
          <a:prstGeom prst="straightConnector1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פינה מקופלת 4"/>
          <p:cNvSpPr/>
          <p:nvPr/>
        </p:nvSpPr>
        <p:spPr>
          <a:xfrm>
            <a:off x="3464768" y="1556792"/>
            <a:ext cx="2088232" cy="1440160"/>
          </a:xfrm>
          <a:prstGeom prst="foldedCorner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HTML</a:t>
            </a:r>
            <a:endParaRPr lang="he-IL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Wrapper</a:t>
            </a:r>
          </a:p>
        </p:txBody>
      </p:sp>
      <p:cxnSp>
        <p:nvCxnSpPr>
          <p:cNvPr id="20" name="מחבר מעוקל 19"/>
          <p:cNvCxnSpPr/>
          <p:nvPr/>
        </p:nvCxnSpPr>
        <p:spPr>
          <a:xfrm flipV="1">
            <a:off x="2979039" y="4293096"/>
            <a:ext cx="773761" cy="349392"/>
          </a:xfrm>
          <a:prstGeom prst="curvedConnector3">
            <a:avLst>
              <a:gd name="adj1" fmla="val 50000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מחבר מעוקל 20"/>
          <p:cNvCxnSpPr/>
          <p:nvPr/>
        </p:nvCxnSpPr>
        <p:spPr>
          <a:xfrm>
            <a:off x="2960712" y="4807801"/>
            <a:ext cx="773761" cy="349391"/>
          </a:xfrm>
          <a:prstGeom prst="curvedConnector3">
            <a:avLst>
              <a:gd name="adj1" fmla="val 50000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292" name="Picture 4" descr="http://www.hotelalexandra.dk/images/fla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528" y="3933056"/>
            <a:ext cx="1674511" cy="1562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25" name="מחבר מעוקל 24"/>
          <p:cNvCxnSpPr/>
          <p:nvPr/>
        </p:nvCxnSpPr>
        <p:spPr>
          <a:xfrm rot="10800000">
            <a:off x="5264968" y="4293096"/>
            <a:ext cx="701754" cy="349392"/>
          </a:xfrm>
          <a:prstGeom prst="curvedConnector3">
            <a:avLst>
              <a:gd name="adj1" fmla="val 50000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מחבר מעוקל 25"/>
          <p:cNvCxnSpPr/>
          <p:nvPr/>
        </p:nvCxnSpPr>
        <p:spPr>
          <a:xfrm rot="10800000" flipV="1">
            <a:off x="5174634" y="4869160"/>
            <a:ext cx="738406" cy="288032"/>
          </a:xfrm>
          <a:prstGeom prst="curvedConnector3">
            <a:avLst>
              <a:gd name="adj1" fmla="val 50000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פינה מקופלת 15"/>
          <p:cNvSpPr/>
          <p:nvPr/>
        </p:nvSpPr>
        <p:spPr>
          <a:xfrm>
            <a:off x="3752800" y="4221088"/>
            <a:ext cx="1512168" cy="1008112"/>
          </a:xfrm>
          <a:prstGeom prst="foldedCorner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1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JavaScript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Interface</a:t>
            </a:r>
            <a:endParaRPr lang="he-IL" sz="3600" b="1" dirty="0">
              <a:solidFill>
                <a:schemeClr val="tx1"/>
              </a:solidFill>
            </a:endParaRPr>
          </a:p>
        </p:txBody>
      </p:sp>
      <p:pic>
        <p:nvPicPr>
          <p:cNvPr id="12290" name="Picture 2" descr="http://www.roches-rouges.com/images/Java.jpg"/>
          <p:cNvPicPr>
            <a:picLocks noChangeAspect="1" noChangeArrowheads="1"/>
          </p:cNvPicPr>
          <p:nvPr/>
        </p:nvPicPr>
        <p:blipFill>
          <a:blip r:embed="rId3" cstate="print"/>
          <a:srcRect l="6846" r="7579"/>
          <a:stretch>
            <a:fillRect/>
          </a:stretch>
        </p:blipFill>
        <p:spPr bwMode="auto">
          <a:xfrm>
            <a:off x="5913040" y="3933056"/>
            <a:ext cx="1800200" cy="1596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1" name="כותרת 1"/>
          <p:cNvSpPr txBox="1">
            <a:spLocks/>
          </p:cNvSpPr>
          <p:nvPr/>
        </p:nvSpPr>
        <p:spPr>
          <a:xfrm>
            <a:off x="1061392" y="5379591"/>
            <a:ext cx="2187352" cy="857721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2500" lnSpcReduction="10000"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Flex/AS3 Frontend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GUI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כותרת 1"/>
          <p:cNvSpPr txBox="1">
            <a:spLocks/>
          </p:cNvSpPr>
          <p:nvPr/>
        </p:nvSpPr>
        <p:spPr>
          <a:xfrm>
            <a:off x="5220072" y="5523607"/>
            <a:ext cx="3312368" cy="85772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 Backend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noProof="0" dirty="0" smtClean="0">
                <a:latin typeface="+mj-lt"/>
                <a:ea typeface="+mj-ea"/>
                <a:cs typeface="+mj-cs"/>
              </a:rPr>
              <a:t>Data Structure, Logi</a:t>
            </a:r>
            <a:r>
              <a:rPr lang="en-US" sz="2000" b="1" dirty="0" smtClean="0">
                <a:latin typeface="+mj-lt"/>
                <a:ea typeface="+mj-ea"/>
                <a:cs typeface="+mj-cs"/>
              </a:rPr>
              <a:t>c and AI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/>
              <a:t>Development </a:t>
            </a:r>
          </a:p>
        </p:txBody>
      </p:sp>
      <p:sp>
        <p:nvSpPr>
          <p:cNvPr id="19" name="כותרת 1"/>
          <p:cNvSpPr txBox="1">
            <a:spLocks/>
          </p:cNvSpPr>
          <p:nvPr/>
        </p:nvSpPr>
        <p:spPr>
          <a:xfrm>
            <a:off x="0" y="40466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Conclusion: Combine them!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</a:t>
            </a:r>
            <a:r>
              <a:rPr kumimoji="0" lang="en-US" sz="44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Structure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87460"/>
            <a:ext cx="4104456" cy="39908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The board is based on simple data structures called “</a:t>
            </a:r>
            <a:r>
              <a:rPr lang="en-US" sz="2400" b="1" dirty="0" smtClean="0"/>
              <a:t>Fivlets</a:t>
            </a:r>
            <a:r>
              <a:rPr lang="en-US" sz="2400" dirty="0" smtClean="0"/>
              <a:t>”.</a:t>
            </a:r>
          </a:p>
          <a:p>
            <a:pPr marL="266700" indent="-266700" algn="l" rtl="0">
              <a:spcAft>
                <a:spcPts val="400"/>
              </a:spcAft>
            </a:pPr>
            <a:endParaRPr lang="en-US" sz="2400" dirty="0" smtClean="0"/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These are sets of indices that form a winning row, column or diagonal. 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The board statically stores all the </a:t>
            </a:r>
            <a:r>
              <a:rPr lang="en-US" sz="2400" b="1" dirty="0" smtClean="0"/>
              <a:t>32</a:t>
            </a:r>
            <a:r>
              <a:rPr lang="en-US" sz="2400" dirty="0" smtClean="0"/>
              <a:t> Fivlets in the game.</a:t>
            </a:r>
          </a:p>
        </p:txBody>
      </p:sp>
      <p:grpSp>
        <p:nvGrpSpPr>
          <p:cNvPr id="2" name="קבוצה 132"/>
          <p:cNvGrpSpPr/>
          <p:nvPr/>
        </p:nvGrpSpPr>
        <p:grpSpPr>
          <a:xfrm>
            <a:off x="4788000" y="1196752"/>
            <a:ext cx="3730382" cy="3816424"/>
            <a:chOff x="4716016" y="1196752"/>
            <a:chExt cx="3730382" cy="3816424"/>
          </a:xfrm>
        </p:grpSpPr>
        <p:pic>
          <p:nvPicPr>
            <p:cNvPr id="86" name="Picture 2" descr="C:\Users\user\Development\fivel\FivelClient\assets\FivelBoa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6016" y="1196752"/>
              <a:ext cx="3730382" cy="3816424"/>
            </a:xfrm>
            <a:prstGeom prst="rect">
              <a:avLst/>
            </a:prstGeom>
            <a:noFill/>
          </p:spPr>
        </p:pic>
        <p:pic>
          <p:nvPicPr>
            <p:cNvPr id="87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79442" y="1479760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88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3146" y="1479760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89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6851" y="1479760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90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79442" y="2555190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91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6851" y="2555190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92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79442" y="3574018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93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3146" y="3574018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94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6851" y="3574018"/>
              <a:ext cx="1042417" cy="1074747"/>
            </a:xfrm>
            <a:prstGeom prst="rect">
              <a:avLst/>
            </a:prstGeom>
            <a:noFill/>
          </p:spPr>
        </p:pic>
        <p:sp>
          <p:nvSpPr>
            <p:cNvPr id="95" name="אליפסה 94"/>
            <p:cNvSpPr/>
            <p:nvPr/>
          </p:nvSpPr>
          <p:spPr>
            <a:xfrm>
              <a:off x="5137498" y="164956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אליפסה 95"/>
            <p:cNvSpPr/>
            <p:nvPr/>
          </p:nvSpPr>
          <p:spPr>
            <a:xfrm>
              <a:off x="5506294" y="164956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אליפסה 96"/>
            <p:cNvSpPr/>
            <p:nvPr/>
          </p:nvSpPr>
          <p:spPr>
            <a:xfrm>
              <a:off x="5137498" y="2045776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אליפסה 97"/>
            <p:cNvSpPr/>
            <p:nvPr/>
          </p:nvSpPr>
          <p:spPr>
            <a:xfrm>
              <a:off x="5506294" y="2045776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אליפסה 98"/>
            <p:cNvSpPr/>
            <p:nvPr/>
          </p:nvSpPr>
          <p:spPr>
            <a:xfrm>
              <a:off x="6191202" y="164956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אליפסה 99"/>
            <p:cNvSpPr/>
            <p:nvPr/>
          </p:nvSpPr>
          <p:spPr>
            <a:xfrm>
              <a:off x="6559998" y="164956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אליפסה 100"/>
            <p:cNvSpPr/>
            <p:nvPr/>
          </p:nvSpPr>
          <p:spPr>
            <a:xfrm>
              <a:off x="6191202" y="2045776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אליפסה 101"/>
            <p:cNvSpPr/>
            <p:nvPr/>
          </p:nvSpPr>
          <p:spPr>
            <a:xfrm>
              <a:off x="6559998" y="2045776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אליפסה 102"/>
            <p:cNvSpPr/>
            <p:nvPr/>
          </p:nvSpPr>
          <p:spPr>
            <a:xfrm>
              <a:off x="7244906" y="164956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אליפסה 103"/>
            <p:cNvSpPr/>
            <p:nvPr/>
          </p:nvSpPr>
          <p:spPr>
            <a:xfrm>
              <a:off x="7613703" y="164956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אליפסה 104"/>
            <p:cNvSpPr/>
            <p:nvPr/>
          </p:nvSpPr>
          <p:spPr>
            <a:xfrm>
              <a:off x="7244906" y="2045776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אליפסה 105"/>
            <p:cNvSpPr/>
            <p:nvPr/>
          </p:nvSpPr>
          <p:spPr>
            <a:xfrm>
              <a:off x="7613703" y="2045776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אליפסה 106"/>
            <p:cNvSpPr/>
            <p:nvPr/>
          </p:nvSpPr>
          <p:spPr>
            <a:xfrm>
              <a:off x="7244906" y="2724994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אליפסה 107"/>
            <p:cNvSpPr/>
            <p:nvPr/>
          </p:nvSpPr>
          <p:spPr>
            <a:xfrm>
              <a:off x="7613703" y="2724994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אליפסה 108"/>
            <p:cNvSpPr/>
            <p:nvPr/>
          </p:nvSpPr>
          <p:spPr>
            <a:xfrm>
              <a:off x="7244906" y="312120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0" name="אליפסה 109"/>
            <p:cNvSpPr/>
            <p:nvPr/>
          </p:nvSpPr>
          <p:spPr>
            <a:xfrm>
              <a:off x="7613703" y="312120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1" name="אליפסה 110"/>
            <p:cNvSpPr/>
            <p:nvPr/>
          </p:nvSpPr>
          <p:spPr>
            <a:xfrm>
              <a:off x="7244906" y="374382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2" name="אליפסה 111"/>
            <p:cNvSpPr/>
            <p:nvPr/>
          </p:nvSpPr>
          <p:spPr>
            <a:xfrm>
              <a:off x="7613703" y="374382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3" name="אליפסה 112"/>
            <p:cNvSpPr/>
            <p:nvPr/>
          </p:nvSpPr>
          <p:spPr>
            <a:xfrm>
              <a:off x="7244906" y="414003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אליפסה 113"/>
            <p:cNvSpPr/>
            <p:nvPr/>
          </p:nvSpPr>
          <p:spPr>
            <a:xfrm>
              <a:off x="7613703" y="414003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אליפסה 114"/>
            <p:cNvSpPr/>
            <p:nvPr/>
          </p:nvSpPr>
          <p:spPr>
            <a:xfrm>
              <a:off x="6191202" y="374382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אליפסה 115"/>
            <p:cNvSpPr/>
            <p:nvPr/>
          </p:nvSpPr>
          <p:spPr>
            <a:xfrm>
              <a:off x="6559998" y="374382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אליפסה 116"/>
            <p:cNvSpPr/>
            <p:nvPr/>
          </p:nvSpPr>
          <p:spPr>
            <a:xfrm>
              <a:off x="6191202" y="414003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אליפסה 117"/>
            <p:cNvSpPr/>
            <p:nvPr/>
          </p:nvSpPr>
          <p:spPr>
            <a:xfrm>
              <a:off x="6559998" y="414003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אליפסה 118"/>
            <p:cNvSpPr/>
            <p:nvPr/>
          </p:nvSpPr>
          <p:spPr>
            <a:xfrm>
              <a:off x="5137498" y="374382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אליפסה 119"/>
            <p:cNvSpPr/>
            <p:nvPr/>
          </p:nvSpPr>
          <p:spPr>
            <a:xfrm>
              <a:off x="5506294" y="374382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אליפסה 120"/>
            <p:cNvSpPr/>
            <p:nvPr/>
          </p:nvSpPr>
          <p:spPr>
            <a:xfrm>
              <a:off x="5137498" y="414003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אליפסה 121"/>
            <p:cNvSpPr/>
            <p:nvPr/>
          </p:nvSpPr>
          <p:spPr>
            <a:xfrm>
              <a:off x="5506294" y="414003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אליפסה 122"/>
            <p:cNvSpPr/>
            <p:nvPr/>
          </p:nvSpPr>
          <p:spPr>
            <a:xfrm>
              <a:off x="5137498" y="2724994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אליפסה 123"/>
            <p:cNvSpPr/>
            <p:nvPr/>
          </p:nvSpPr>
          <p:spPr>
            <a:xfrm>
              <a:off x="5506294" y="2724994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אליפסה 124"/>
            <p:cNvSpPr/>
            <p:nvPr/>
          </p:nvSpPr>
          <p:spPr>
            <a:xfrm>
              <a:off x="5137498" y="312120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אליפסה 125"/>
            <p:cNvSpPr/>
            <p:nvPr/>
          </p:nvSpPr>
          <p:spPr>
            <a:xfrm>
              <a:off x="5506294" y="312120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8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2160" y="2564904"/>
              <a:ext cx="1042417" cy="1074747"/>
            </a:xfrm>
            <a:prstGeom prst="rect">
              <a:avLst/>
            </a:prstGeom>
            <a:noFill/>
          </p:spPr>
        </p:pic>
        <p:sp>
          <p:nvSpPr>
            <p:cNvPr id="129" name="אליפסה 128"/>
            <p:cNvSpPr/>
            <p:nvPr/>
          </p:nvSpPr>
          <p:spPr>
            <a:xfrm>
              <a:off x="6170216" y="2734709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אליפסה 129"/>
            <p:cNvSpPr/>
            <p:nvPr/>
          </p:nvSpPr>
          <p:spPr>
            <a:xfrm>
              <a:off x="6539012" y="2734709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אליפסה 130"/>
            <p:cNvSpPr/>
            <p:nvPr/>
          </p:nvSpPr>
          <p:spPr>
            <a:xfrm>
              <a:off x="6170216" y="3130920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אליפסה 131"/>
            <p:cNvSpPr/>
            <p:nvPr/>
          </p:nvSpPr>
          <p:spPr>
            <a:xfrm>
              <a:off x="6539012" y="3130920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35" name="אליפסה 134"/>
          <p:cNvSpPr/>
          <p:nvPr/>
        </p:nvSpPr>
        <p:spPr>
          <a:xfrm>
            <a:off x="5220072" y="1628800"/>
            <a:ext cx="244827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אליפסה 135"/>
          <p:cNvSpPr/>
          <p:nvPr/>
        </p:nvSpPr>
        <p:spPr>
          <a:xfrm>
            <a:off x="5220072" y="2060848"/>
            <a:ext cx="244827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אליפסה 136"/>
          <p:cNvSpPr/>
          <p:nvPr/>
        </p:nvSpPr>
        <p:spPr>
          <a:xfrm>
            <a:off x="5580112" y="2708920"/>
            <a:ext cx="244827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8" name="אליפסה 137"/>
          <p:cNvSpPr/>
          <p:nvPr/>
        </p:nvSpPr>
        <p:spPr>
          <a:xfrm>
            <a:off x="5220072" y="3140968"/>
            <a:ext cx="244827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9" name="אליפסה 138"/>
          <p:cNvSpPr/>
          <p:nvPr/>
        </p:nvSpPr>
        <p:spPr>
          <a:xfrm>
            <a:off x="5220072" y="3717032"/>
            <a:ext cx="244827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0" name="אליפסה 139"/>
          <p:cNvSpPr/>
          <p:nvPr/>
        </p:nvSpPr>
        <p:spPr>
          <a:xfrm>
            <a:off x="5580112" y="4149080"/>
            <a:ext cx="244827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TextBox 147"/>
          <p:cNvSpPr txBox="1"/>
          <p:nvPr/>
        </p:nvSpPr>
        <p:spPr>
          <a:xfrm>
            <a:off x="5508104" y="4869160"/>
            <a:ext cx="23042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ctr" rtl="0">
              <a:spcAft>
                <a:spcPts val="400"/>
              </a:spcAft>
            </a:pPr>
            <a:r>
              <a:rPr lang="en-US" sz="1600" b="1" dirty="0" smtClean="0"/>
              <a:t>Example for Row Fivlets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</a:t>
            </a:r>
            <a:r>
              <a:rPr kumimoji="0" lang="en-US" sz="44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Structure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87460"/>
            <a:ext cx="4392488" cy="52527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Each Fivlet knows the </a:t>
            </a:r>
            <a:r>
              <a:rPr lang="en-US" sz="2400" b="1" dirty="0" smtClean="0"/>
              <a:t>status</a:t>
            </a:r>
            <a:r>
              <a:rPr lang="en-US" sz="2400" dirty="0" smtClean="0"/>
              <a:t> of the 5 </a:t>
            </a:r>
            <a:r>
              <a:rPr lang="en-US" sz="2400" b="1" dirty="0" smtClean="0"/>
              <a:t>slots</a:t>
            </a:r>
            <a:r>
              <a:rPr lang="en-US" sz="2400" dirty="0" smtClean="0"/>
              <a:t> it contains.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This structure allows to perform various calculations </a:t>
            </a:r>
            <a:r>
              <a:rPr lang="en-US" sz="2400" b="1" dirty="0" smtClean="0"/>
              <a:t>faster</a:t>
            </a:r>
            <a:r>
              <a:rPr lang="en-US" sz="2400" dirty="0" smtClean="0"/>
              <a:t> than other methods: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358775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Moves are </a:t>
            </a:r>
            <a:r>
              <a:rPr lang="en-US" sz="2400" b="1" dirty="0" smtClean="0"/>
              <a:t>easy</a:t>
            </a:r>
            <a:r>
              <a:rPr lang="en-US" sz="2400" dirty="0" smtClean="0"/>
              <a:t> to perform (bounded by number of Fivlets the modified slots are in).</a:t>
            </a:r>
          </a:p>
          <a:p>
            <a:pPr marL="266700" indent="-266700" algn="l" rtl="0">
              <a:spcAft>
                <a:spcPts val="400"/>
              </a:spcAft>
            </a:pPr>
            <a:endParaRPr lang="en-US" sz="2400" dirty="0" smtClean="0"/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266700" indent="-266700" algn="l" rtl="0">
              <a:spcAft>
                <a:spcPts val="400"/>
              </a:spcAft>
            </a:pPr>
            <a:r>
              <a:rPr lang="en-US" sz="2400" dirty="0" smtClean="0"/>
              <a:t> </a:t>
            </a:r>
          </a:p>
        </p:txBody>
      </p:sp>
      <p:grpSp>
        <p:nvGrpSpPr>
          <p:cNvPr id="133" name="קבוצה 132"/>
          <p:cNvGrpSpPr/>
          <p:nvPr/>
        </p:nvGrpSpPr>
        <p:grpSpPr>
          <a:xfrm>
            <a:off x="4788024" y="1196752"/>
            <a:ext cx="3730382" cy="3816424"/>
            <a:chOff x="4716016" y="1196752"/>
            <a:chExt cx="3730382" cy="3816424"/>
          </a:xfrm>
        </p:grpSpPr>
        <p:pic>
          <p:nvPicPr>
            <p:cNvPr id="86" name="Picture 2" descr="C:\Users\user\Development\fivel\FivelClient\assets\FivelBoa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6016" y="1196752"/>
              <a:ext cx="3730382" cy="3816424"/>
            </a:xfrm>
            <a:prstGeom prst="rect">
              <a:avLst/>
            </a:prstGeom>
            <a:noFill/>
          </p:spPr>
        </p:pic>
        <p:pic>
          <p:nvPicPr>
            <p:cNvPr id="87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79442" y="1479760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88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3146" y="1479760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89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6851" y="1479760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90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79442" y="2555190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91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6851" y="2555190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92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79442" y="3574018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93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3146" y="3574018"/>
              <a:ext cx="1042417" cy="1074747"/>
            </a:xfrm>
            <a:prstGeom prst="rect">
              <a:avLst/>
            </a:prstGeom>
            <a:noFill/>
          </p:spPr>
        </p:pic>
        <p:pic>
          <p:nvPicPr>
            <p:cNvPr id="94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6851" y="3574018"/>
              <a:ext cx="1042417" cy="1074747"/>
            </a:xfrm>
            <a:prstGeom prst="rect">
              <a:avLst/>
            </a:prstGeom>
            <a:noFill/>
          </p:spPr>
        </p:pic>
        <p:sp>
          <p:nvSpPr>
            <p:cNvPr id="95" name="אליפסה 94"/>
            <p:cNvSpPr/>
            <p:nvPr/>
          </p:nvSpPr>
          <p:spPr>
            <a:xfrm>
              <a:off x="5137498" y="164956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אליפסה 95"/>
            <p:cNvSpPr/>
            <p:nvPr/>
          </p:nvSpPr>
          <p:spPr>
            <a:xfrm>
              <a:off x="5506294" y="164956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אליפסה 96"/>
            <p:cNvSpPr/>
            <p:nvPr/>
          </p:nvSpPr>
          <p:spPr>
            <a:xfrm>
              <a:off x="5137498" y="2045776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אליפסה 97"/>
            <p:cNvSpPr/>
            <p:nvPr/>
          </p:nvSpPr>
          <p:spPr>
            <a:xfrm>
              <a:off x="5506294" y="2045776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אליפסה 98"/>
            <p:cNvSpPr/>
            <p:nvPr/>
          </p:nvSpPr>
          <p:spPr>
            <a:xfrm>
              <a:off x="6191202" y="164956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אליפסה 99"/>
            <p:cNvSpPr/>
            <p:nvPr/>
          </p:nvSpPr>
          <p:spPr>
            <a:xfrm>
              <a:off x="6559998" y="164956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אליפסה 100"/>
            <p:cNvSpPr/>
            <p:nvPr/>
          </p:nvSpPr>
          <p:spPr>
            <a:xfrm>
              <a:off x="6191202" y="2045776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אליפסה 101"/>
            <p:cNvSpPr/>
            <p:nvPr/>
          </p:nvSpPr>
          <p:spPr>
            <a:xfrm>
              <a:off x="6559998" y="2045776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אליפסה 102"/>
            <p:cNvSpPr/>
            <p:nvPr/>
          </p:nvSpPr>
          <p:spPr>
            <a:xfrm>
              <a:off x="7244906" y="164956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אליפסה 103"/>
            <p:cNvSpPr/>
            <p:nvPr/>
          </p:nvSpPr>
          <p:spPr>
            <a:xfrm>
              <a:off x="7613703" y="164956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אליפסה 104"/>
            <p:cNvSpPr/>
            <p:nvPr/>
          </p:nvSpPr>
          <p:spPr>
            <a:xfrm>
              <a:off x="7244906" y="2045776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אליפסה 105"/>
            <p:cNvSpPr/>
            <p:nvPr/>
          </p:nvSpPr>
          <p:spPr>
            <a:xfrm>
              <a:off x="7613703" y="2045776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אליפסה 106"/>
            <p:cNvSpPr/>
            <p:nvPr/>
          </p:nvSpPr>
          <p:spPr>
            <a:xfrm>
              <a:off x="7244906" y="2724994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אליפסה 107"/>
            <p:cNvSpPr/>
            <p:nvPr/>
          </p:nvSpPr>
          <p:spPr>
            <a:xfrm>
              <a:off x="7613703" y="2724994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אליפסה 108"/>
            <p:cNvSpPr/>
            <p:nvPr/>
          </p:nvSpPr>
          <p:spPr>
            <a:xfrm>
              <a:off x="7244906" y="312120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0" name="אליפסה 109"/>
            <p:cNvSpPr/>
            <p:nvPr/>
          </p:nvSpPr>
          <p:spPr>
            <a:xfrm>
              <a:off x="7613703" y="312120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1" name="אליפסה 110"/>
            <p:cNvSpPr/>
            <p:nvPr/>
          </p:nvSpPr>
          <p:spPr>
            <a:xfrm>
              <a:off x="7244906" y="374382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2" name="אליפסה 111"/>
            <p:cNvSpPr/>
            <p:nvPr/>
          </p:nvSpPr>
          <p:spPr>
            <a:xfrm>
              <a:off x="7613703" y="374382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3" name="אליפסה 112"/>
            <p:cNvSpPr/>
            <p:nvPr/>
          </p:nvSpPr>
          <p:spPr>
            <a:xfrm>
              <a:off x="7244906" y="414003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אליפסה 113"/>
            <p:cNvSpPr/>
            <p:nvPr/>
          </p:nvSpPr>
          <p:spPr>
            <a:xfrm>
              <a:off x="7613703" y="414003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אליפסה 114"/>
            <p:cNvSpPr/>
            <p:nvPr/>
          </p:nvSpPr>
          <p:spPr>
            <a:xfrm>
              <a:off x="6191202" y="374382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6" name="אליפסה 115"/>
            <p:cNvSpPr/>
            <p:nvPr/>
          </p:nvSpPr>
          <p:spPr>
            <a:xfrm>
              <a:off x="6559998" y="374382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אליפסה 116"/>
            <p:cNvSpPr/>
            <p:nvPr/>
          </p:nvSpPr>
          <p:spPr>
            <a:xfrm>
              <a:off x="6191202" y="414003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אליפסה 117"/>
            <p:cNvSpPr/>
            <p:nvPr/>
          </p:nvSpPr>
          <p:spPr>
            <a:xfrm>
              <a:off x="6559998" y="414003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אליפסה 118"/>
            <p:cNvSpPr/>
            <p:nvPr/>
          </p:nvSpPr>
          <p:spPr>
            <a:xfrm>
              <a:off x="5137498" y="374382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אליפסה 119"/>
            <p:cNvSpPr/>
            <p:nvPr/>
          </p:nvSpPr>
          <p:spPr>
            <a:xfrm>
              <a:off x="5506294" y="374382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אליפסה 120"/>
            <p:cNvSpPr/>
            <p:nvPr/>
          </p:nvSpPr>
          <p:spPr>
            <a:xfrm>
              <a:off x="5137498" y="414003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אליפסה 121"/>
            <p:cNvSpPr/>
            <p:nvPr/>
          </p:nvSpPr>
          <p:spPr>
            <a:xfrm>
              <a:off x="5506294" y="4140033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אליפסה 122"/>
            <p:cNvSpPr/>
            <p:nvPr/>
          </p:nvSpPr>
          <p:spPr>
            <a:xfrm>
              <a:off x="5137498" y="2724994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אליפסה 123"/>
            <p:cNvSpPr/>
            <p:nvPr/>
          </p:nvSpPr>
          <p:spPr>
            <a:xfrm>
              <a:off x="5506294" y="2724994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אליפסה 124"/>
            <p:cNvSpPr/>
            <p:nvPr/>
          </p:nvSpPr>
          <p:spPr>
            <a:xfrm>
              <a:off x="5137498" y="312120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אליפסה 125"/>
            <p:cNvSpPr/>
            <p:nvPr/>
          </p:nvSpPr>
          <p:spPr>
            <a:xfrm>
              <a:off x="5506294" y="3121205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8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2160" y="2564904"/>
              <a:ext cx="1042417" cy="1074747"/>
            </a:xfrm>
            <a:prstGeom prst="rect">
              <a:avLst/>
            </a:prstGeom>
            <a:noFill/>
          </p:spPr>
        </p:pic>
        <p:sp>
          <p:nvSpPr>
            <p:cNvPr id="129" name="אליפסה 128"/>
            <p:cNvSpPr/>
            <p:nvPr/>
          </p:nvSpPr>
          <p:spPr>
            <a:xfrm>
              <a:off x="6170216" y="2734709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אליפסה 129"/>
            <p:cNvSpPr/>
            <p:nvPr/>
          </p:nvSpPr>
          <p:spPr>
            <a:xfrm>
              <a:off x="6539012" y="2734709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אליפסה 130"/>
            <p:cNvSpPr/>
            <p:nvPr/>
          </p:nvSpPr>
          <p:spPr>
            <a:xfrm>
              <a:off x="6170216" y="3130920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אליפסה 131"/>
            <p:cNvSpPr/>
            <p:nvPr/>
          </p:nvSpPr>
          <p:spPr>
            <a:xfrm>
              <a:off x="6539012" y="3130920"/>
              <a:ext cx="316111" cy="339609"/>
            </a:xfrm>
            <a:prstGeom prst="ellipse">
              <a:avLst/>
            </a:prstGeom>
            <a:gradFill flip="none" rotWithShape="1">
              <a:gsLst>
                <a:gs pos="68000">
                  <a:schemeClr val="accent6">
                    <a:lumMod val="75000"/>
                    <a:alpha val="26000"/>
                  </a:schemeClr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35" name="אליפסה 134"/>
          <p:cNvSpPr/>
          <p:nvPr/>
        </p:nvSpPr>
        <p:spPr>
          <a:xfrm rot="5400000">
            <a:off x="4535996" y="3104964"/>
            <a:ext cx="244827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8" name="TextBox 147"/>
          <p:cNvSpPr txBox="1"/>
          <p:nvPr/>
        </p:nvSpPr>
        <p:spPr>
          <a:xfrm>
            <a:off x="4716016" y="4869160"/>
            <a:ext cx="381642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ctr" rtl="0">
              <a:spcAft>
                <a:spcPts val="400"/>
              </a:spcAft>
            </a:pPr>
            <a:r>
              <a:rPr lang="en-US" sz="1600" b="1" dirty="0" smtClean="0"/>
              <a:t>Example for Column and Diagonal Fivlets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1560" y="5334307"/>
            <a:ext cx="813690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Iterations over all Fivlets [O(1)] in order to check </a:t>
            </a:r>
            <a:r>
              <a:rPr lang="en-US" sz="2400" b="1" dirty="0" smtClean="0"/>
              <a:t>for winning conditions</a:t>
            </a:r>
            <a:r>
              <a:rPr lang="en-US" sz="2400" dirty="0" smtClean="0"/>
              <a:t> and base the </a:t>
            </a:r>
            <a:r>
              <a:rPr lang="en-US" sz="2400" b="1" dirty="0" smtClean="0"/>
              <a:t>heuristics </a:t>
            </a:r>
            <a:r>
              <a:rPr lang="en-US" sz="2400" dirty="0" smtClean="0"/>
              <a:t>upon their state.</a:t>
            </a:r>
          </a:p>
        </p:txBody>
      </p:sp>
      <p:sp>
        <p:nvSpPr>
          <p:cNvPr id="60" name="אליפסה 59"/>
          <p:cNvSpPr/>
          <p:nvPr/>
        </p:nvSpPr>
        <p:spPr>
          <a:xfrm rot="5400000">
            <a:off x="4535996" y="2672916"/>
            <a:ext cx="244827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אליפסה 60"/>
          <p:cNvSpPr/>
          <p:nvPr/>
        </p:nvSpPr>
        <p:spPr>
          <a:xfrm rot="5400000">
            <a:off x="5184068" y="2672916"/>
            <a:ext cx="244827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אליפסה 61"/>
          <p:cNvSpPr/>
          <p:nvPr/>
        </p:nvSpPr>
        <p:spPr>
          <a:xfrm rot="8088241">
            <a:off x="5176198" y="3077196"/>
            <a:ext cx="3294038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AI and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Heuristics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87461"/>
            <a:ext cx="8136904" cy="5914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Automatic players in Fivel use </a:t>
            </a:r>
            <a:r>
              <a:rPr lang="el-GR" sz="2400" b="1" dirty="0" smtClean="0"/>
              <a:t>α</a:t>
            </a:r>
            <a:r>
              <a:rPr lang="en-US" sz="1400" b="1" dirty="0" smtClean="0"/>
              <a:t>&amp;</a:t>
            </a:r>
            <a:r>
              <a:rPr lang="el-GR" sz="2400" b="1" dirty="0" smtClean="0"/>
              <a:t>β</a:t>
            </a:r>
            <a:r>
              <a:rPr lang="en-US" sz="2400" b="1" dirty="0" smtClean="0"/>
              <a:t> pruning </a:t>
            </a:r>
            <a:r>
              <a:rPr lang="en-US" sz="2400" dirty="0" smtClean="0"/>
              <a:t>algorithm</a:t>
            </a:r>
            <a:r>
              <a:rPr lang="en-US" sz="2400" b="1" dirty="0" smtClean="0"/>
              <a:t> </a:t>
            </a:r>
            <a:r>
              <a:rPr lang="en-US" sz="2400" dirty="0" smtClean="0"/>
              <a:t>to search for an optimal move. 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1400" dirty="0" smtClean="0"/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Fivel has </a:t>
            </a:r>
            <a:r>
              <a:rPr lang="en-US" sz="2400" b="1" dirty="0" smtClean="0"/>
              <a:t>4 different levels of difficulty</a:t>
            </a:r>
            <a:r>
              <a:rPr lang="en-US" sz="2400" dirty="0" smtClean="0"/>
              <a:t>: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b="1" dirty="0" smtClean="0"/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b="1" dirty="0" smtClean="0"/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000" b="1" dirty="0" smtClean="0"/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Difficulties are different from each other by a few factors: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00" dirty="0" smtClean="0"/>
          </a:p>
          <a:p>
            <a:pPr marL="723900" lvl="1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l-GR" sz="2400" b="1" dirty="0" smtClean="0">
                <a:solidFill>
                  <a:srgbClr val="003300"/>
                </a:solidFill>
              </a:rPr>
              <a:t>α</a:t>
            </a:r>
            <a:r>
              <a:rPr lang="en-US" sz="1400" b="1" dirty="0" smtClean="0">
                <a:solidFill>
                  <a:srgbClr val="003300"/>
                </a:solidFill>
              </a:rPr>
              <a:t>&amp;</a:t>
            </a:r>
            <a:r>
              <a:rPr lang="el-GR" sz="2400" b="1" dirty="0" smtClean="0">
                <a:solidFill>
                  <a:srgbClr val="003300"/>
                </a:solidFill>
              </a:rPr>
              <a:t>β </a:t>
            </a:r>
            <a:r>
              <a:rPr lang="en-US" sz="2400" b="1" dirty="0" smtClean="0">
                <a:solidFill>
                  <a:srgbClr val="003300"/>
                </a:solidFill>
              </a:rPr>
              <a:t>DEPTH </a:t>
            </a:r>
            <a:r>
              <a:rPr lang="en-US" sz="2400" dirty="0" smtClean="0"/>
              <a:t>- The search depth for the algorithm.</a:t>
            </a:r>
          </a:p>
          <a:p>
            <a:pPr marL="723900" lvl="1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600" dirty="0" smtClean="0"/>
          </a:p>
          <a:p>
            <a:pPr marL="723900" lvl="1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3300"/>
                </a:solidFill>
              </a:rPr>
              <a:t>AGGRESSION and DEFENSE RATES</a:t>
            </a:r>
            <a:r>
              <a:rPr lang="en-US" sz="2400" dirty="0" smtClean="0">
                <a:solidFill>
                  <a:srgbClr val="003300"/>
                </a:solidFill>
              </a:rPr>
              <a:t> </a:t>
            </a:r>
            <a:r>
              <a:rPr lang="en-US" sz="2400" dirty="0" smtClean="0"/>
              <a:t>- Used in the heuristic scoring. Determine how much importance the player will pay for playing aggressively or defensively. </a:t>
            </a:r>
            <a:endParaRPr lang="en-US" sz="2400" b="1" dirty="0" smtClean="0"/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900" dirty="0" smtClean="0"/>
          </a:p>
          <a:p>
            <a:pPr marL="723900" lvl="1" indent="-266700" algn="ctr" rtl="0">
              <a:spcAft>
                <a:spcPts val="400"/>
              </a:spcAft>
            </a:pPr>
            <a:endParaRPr lang="en-US" sz="2000" dirty="0" smtClean="0"/>
          </a:p>
        </p:txBody>
      </p:sp>
      <p:pic>
        <p:nvPicPr>
          <p:cNvPr id="4" name="Picture 3" descr="C:\Users\user\Development\fivel\FivelClient\assets\rasc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6" y="2852936"/>
            <a:ext cx="755576" cy="753139"/>
          </a:xfrm>
          <a:prstGeom prst="rect">
            <a:avLst/>
          </a:prstGeom>
          <a:noFill/>
        </p:spPr>
      </p:pic>
      <p:pic>
        <p:nvPicPr>
          <p:cNvPr id="5" name="Picture 4" descr="C:\Users\user\Development\fivel\FivelClient\assets\owlpng.png"/>
          <p:cNvPicPr>
            <a:picLocks noChangeAspect="1" noChangeArrowheads="1"/>
          </p:cNvPicPr>
          <p:nvPr/>
        </p:nvPicPr>
        <p:blipFill>
          <a:blip r:embed="rId3" cstate="print"/>
          <a:srcRect r="28135"/>
          <a:stretch>
            <a:fillRect/>
          </a:stretch>
        </p:blipFill>
        <p:spPr bwMode="auto">
          <a:xfrm>
            <a:off x="3059832" y="2780928"/>
            <a:ext cx="576064" cy="936104"/>
          </a:xfrm>
          <a:prstGeom prst="rect">
            <a:avLst/>
          </a:prstGeom>
          <a:noFill/>
        </p:spPr>
      </p:pic>
      <p:pic>
        <p:nvPicPr>
          <p:cNvPr id="7" name="Picture 2" descr="C:\Users\user\Development\fivel\FivelClient\assets\beers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788024" y="2852936"/>
            <a:ext cx="866892" cy="864096"/>
          </a:xfrm>
          <a:prstGeom prst="rect">
            <a:avLst/>
          </a:prstGeom>
          <a:noFill/>
        </p:spPr>
      </p:pic>
      <p:pic>
        <p:nvPicPr>
          <p:cNvPr id="8" name="Picture 3" descr="C:\Users\user\Development\fivel\FivelClient\assets\fivevilcha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04248" y="2852936"/>
            <a:ext cx="792088" cy="7895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5656" y="2924944"/>
            <a:ext cx="15841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>
                <a:solidFill>
                  <a:srgbClr val="C00000"/>
                </a:solidFill>
              </a:rPr>
              <a:t>Rascal </a:t>
            </a:r>
          </a:p>
          <a:p>
            <a:pPr algn="l" rtl="0"/>
            <a:r>
              <a:rPr lang="en-US" b="1" dirty="0" smtClean="0">
                <a:solidFill>
                  <a:srgbClr val="C00000"/>
                </a:solidFill>
              </a:rPr>
              <a:t>The Beginner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2926685"/>
            <a:ext cx="15841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err="1" smtClean="0">
                <a:solidFill>
                  <a:srgbClr val="C00000"/>
                </a:solidFill>
              </a:rPr>
              <a:t>Owlstein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l" rtl="0"/>
            <a:r>
              <a:rPr lang="en-US" b="1" dirty="0" smtClean="0">
                <a:solidFill>
                  <a:srgbClr val="C00000"/>
                </a:solidFill>
              </a:rPr>
              <a:t>The Expert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104" y="2924944"/>
            <a:ext cx="15841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err="1" smtClean="0">
                <a:solidFill>
                  <a:srgbClr val="C00000"/>
                </a:solidFill>
              </a:rPr>
              <a:t>Beer’sa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l" rtl="0"/>
            <a:r>
              <a:rPr lang="en-US" b="1" dirty="0" smtClean="0">
                <a:solidFill>
                  <a:srgbClr val="C00000"/>
                </a:solidFill>
              </a:rPr>
              <a:t>The Tough</a:t>
            </a:r>
            <a:endParaRPr lang="he-IL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20" y="2924944"/>
            <a:ext cx="15841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err="1" smtClean="0">
                <a:solidFill>
                  <a:srgbClr val="C00000"/>
                </a:solidFill>
              </a:rPr>
              <a:t>Fiv</a:t>
            </a:r>
            <a:r>
              <a:rPr lang="en-US" b="1" dirty="0" smtClean="0">
                <a:solidFill>
                  <a:srgbClr val="C00000"/>
                </a:solidFill>
              </a:rPr>
              <a:t>-Evil</a:t>
            </a:r>
          </a:p>
          <a:p>
            <a:pPr algn="l" rtl="0"/>
            <a:r>
              <a:rPr lang="en-US" b="1" dirty="0" smtClean="0">
                <a:solidFill>
                  <a:srgbClr val="C00000"/>
                </a:solidFill>
              </a:rPr>
              <a:t>The Godlike</a:t>
            </a:r>
            <a:endParaRPr lang="he-IL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AI and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Heuristics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87461"/>
            <a:ext cx="8136904" cy="5483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Fivel’s </a:t>
            </a:r>
            <a:r>
              <a:rPr lang="en-US" sz="2400" b="1" dirty="0" smtClean="0"/>
              <a:t>branching factor </a:t>
            </a:r>
            <a:r>
              <a:rPr lang="en-US" sz="2400" dirty="0" smtClean="0"/>
              <a:t>is high - Bounded by </a:t>
            </a:r>
            <a:r>
              <a:rPr lang="en-US" sz="2400" b="1" dirty="0" smtClean="0"/>
              <a:t>128</a:t>
            </a:r>
            <a:r>
              <a:rPr lang="en-US" sz="2400" dirty="0" smtClean="0"/>
              <a:t>.</a:t>
            </a:r>
          </a:p>
          <a:p>
            <a:pPr marL="266700" indent="-266700" algn="ctr" rtl="0">
              <a:spcAft>
                <a:spcPts val="400"/>
              </a:spcAft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ctr" rtl="0">
              <a:spcAft>
                <a:spcPts val="400"/>
              </a:spcAft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(slots) x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(moveable tiles) = 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128</a:t>
            </a:r>
          </a:p>
          <a:p>
            <a:pPr marL="266700" indent="-266700" algn="ctr" rtl="0">
              <a:spcAft>
                <a:spcPts val="400"/>
              </a:spcAft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We introduced </a:t>
            </a:r>
            <a:r>
              <a:rPr lang="en-US" sz="2400" b="1" dirty="0" smtClean="0"/>
              <a:t>dynamic depth increment </a:t>
            </a:r>
            <a:r>
              <a:rPr lang="en-US" sz="2400" dirty="0" smtClean="0"/>
              <a:t>for some of the difficulties:</a:t>
            </a:r>
          </a:p>
          <a:p>
            <a:pPr marL="723900" lvl="1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3300"/>
                </a:solidFill>
              </a:rPr>
              <a:t>EARLY GAME</a:t>
            </a:r>
            <a:r>
              <a:rPr lang="en-US" sz="2400" dirty="0" smtClean="0">
                <a:solidFill>
                  <a:srgbClr val="003300"/>
                </a:solidFill>
              </a:rPr>
              <a:t> </a:t>
            </a:r>
            <a:r>
              <a:rPr lang="en-US" sz="2400" dirty="0" smtClean="0"/>
              <a:t>- The CPU player request a move with a </a:t>
            </a:r>
            <a:r>
              <a:rPr lang="en-US" sz="2400" b="1" dirty="0" smtClean="0"/>
              <a:t>relatively low depth </a:t>
            </a:r>
            <a:r>
              <a:rPr lang="en-US" sz="2400" dirty="0" smtClean="0"/>
              <a:t>(“quick first move”). After a few turns, the </a:t>
            </a:r>
            <a:r>
              <a:rPr lang="en-US" sz="2400" b="1" dirty="0" smtClean="0"/>
              <a:t>depth increases by 1</a:t>
            </a:r>
            <a:r>
              <a:rPr lang="en-US" sz="2400" dirty="0" smtClean="0"/>
              <a:t>.</a:t>
            </a:r>
          </a:p>
          <a:p>
            <a:pPr marL="723900" lvl="1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000" dirty="0" smtClean="0"/>
          </a:p>
          <a:p>
            <a:pPr marL="723900" lvl="1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3300"/>
                </a:solidFill>
              </a:rPr>
              <a:t>MID GAME (mutual turn 10) </a:t>
            </a:r>
            <a:r>
              <a:rPr lang="en-US" sz="2400" dirty="0" smtClean="0"/>
              <a:t>- The CPU player request a move with a </a:t>
            </a:r>
            <a:r>
              <a:rPr lang="en-US" sz="2400" b="1" dirty="0" smtClean="0"/>
              <a:t>high depth</a:t>
            </a:r>
            <a:r>
              <a:rPr lang="en-US" sz="2400" dirty="0" smtClean="0"/>
              <a:t> which is now reasonable due to:</a:t>
            </a:r>
          </a:p>
          <a:p>
            <a:pPr marL="1181100" lvl="2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The decrease in possible moves. </a:t>
            </a:r>
          </a:p>
          <a:p>
            <a:pPr marL="1181100" lvl="2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Game tree is bounded by 16 mutual turns.</a:t>
            </a:r>
          </a:p>
          <a:p>
            <a:pPr marL="723900" lvl="1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Background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187460"/>
            <a:ext cx="8496944" cy="50372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buFont typeface="Arial" pitchFamily="34" charset="0"/>
              <a:buChar char="•"/>
            </a:pPr>
            <a:r>
              <a:rPr lang="en-US" sz="2400" b="1" i="1" dirty="0" smtClean="0"/>
              <a:t>Fivel</a:t>
            </a:r>
            <a:r>
              <a:rPr lang="en-US" sz="2400" dirty="0" smtClean="0"/>
              <a:t> is a unique hybrid of a </a:t>
            </a:r>
            <a:r>
              <a:rPr lang="en-US" sz="2400" b="1" dirty="0" err="1" smtClean="0"/>
              <a:t>NxM</a:t>
            </a:r>
            <a:r>
              <a:rPr lang="en-US" sz="2400" b="1" dirty="0" smtClean="0"/>
              <a:t> game</a:t>
            </a:r>
            <a:r>
              <a:rPr lang="en-US" sz="2400" dirty="0" smtClean="0"/>
              <a:t> and a </a:t>
            </a:r>
            <a:r>
              <a:rPr lang="en-US" sz="2400" b="1" dirty="0" smtClean="0"/>
              <a:t>sliding puzzle.</a:t>
            </a:r>
            <a:endParaRPr lang="en-US" sz="2400" dirty="0" smtClean="0"/>
          </a:p>
          <a:p>
            <a:pPr marL="266700" indent="-266700" algn="l" rtl="0">
              <a:buFont typeface="Arial" pitchFamily="34" charset="0"/>
              <a:buChar char="•"/>
            </a:pPr>
            <a:endParaRPr lang="en-US" sz="2400" dirty="0" smtClean="0"/>
          </a:p>
          <a:p>
            <a:pPr marL="266700" indent="-266700" algn="l" rtl="0">
              <a:buFont typeface="Arial" pitchFamily="34" charset="0"/>
              <a:buChar char="•"/>
            </a:pPr>
            <a:r>
              <a:rPr lang="en-US" sz="2400" dirty="0" smtClean="0"/>
              <a:t>The goals in making this project were:</a:t>
            </a:r>
          </a:p>
          <a:p>
            <a:pPr marL="266700" indent="-266700" algn="l" rtl="0"/>
            <a:endParaRPr lang="en-US" sz="2400" dirty="0" smtClean="0"/>
          </a:p>
          <a:p>
            <a:pPr marL="723900" lvl="1" indent="-266700" algn="l" rtl="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400" dirty="0" smtClean="0"/>
              <a:t>Create an </a:t>
            </a:r>
            <a:r>
              <a:rPr lang="en-US" sz="2400" b="1" dirty="0" smtClean="0"/>
              <a:t>original</a:t>
            </a:r>
            <a:r>
              <a:rPr lang="en-US" sz="2400" dirty="0" smtClean="0"/>
              <a:t> game experience. </a:t>
            </a:r>
          </a:p>
          <a:p>
            <a:pPr marL="723900" lvl="1" indent="-266700" algn="l" rtl="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400" dirty="0" smtClean="0"/>
              <a:t>Create a </a:t>
            </a:r>
            <a:r>
              <a:rPr lang="en-US" sz="2400" b="1" dirty="0" smtClean="0"/>
              <a:t>challenging</a:t>
            </a:r>
            <a:r>
              <a:rPr lang="en-US" sz="2400" dirty="0" smtClean="0"/>
              <a:t> AI player using </a:t>
            </a:r>
            <a:r>
              <a:rPr lang="en-US" sz="2400" b="1" dirty="0" smtClean="0"/>
              <a:t>optimized</a:t>
            </a:r>
            <a:r>
              <a:rPr lang="en-US" sz="2400" dirty="0" smtClean="0"/>
              <a:t> calculations.</a:t>
            </a:r>
          </a:p>
          <a:p>
            <a:pPr marL="723900" lvl="1" indent="-266700" algn="l" rtl="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400" dirty="0" smtClean="0"/>
              <a:t>Achieve an </a:t>
            </a:r>
            <a:r>
              <a:rPr lang="en-US" sz="2400" b="1" dirty="0" smtClean="0"/>
              <a:t>attractive</a:t>
            </a:r>
            <a:r>
              <a:rPr lang="en-US" sz="2400" dirty="0" smtClean="0"/>
              <a:t> visual look (cute and funny woodland creatures).</a:t>
            </a:r>
          </a:p>
          <a:p>
            <a:pPr marL="723900" lvl="1" indent="-266700" algn="l" rtl="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400" b="1" dirty="0" smtClean="0"/>
              <a:t>Accessibility</a:t>
            </a:r>
            <a:r>
              <a:rPr lang="en-US" sz="2400" dirty="0" smtClean="0"/>
              <a:t> – Easy-to-use UI.</a:t>
            </a:r>
          </a:p>
          <a:p>
            <a:pPr marL="723900" lvl="1" indent="-266700" algn="l" rtl="0">
              <a:spcAft>
                <a:spcPts val="800"/>
              </a:spcAft>
              <a:buFont typeface="Arial" pitchFamily="34" charset="0"/>
              <a:buChar char="•"/>
            </a:pPr>
            <a:r>
              <a:rPr lang="en-US" sz="2400" b="1" dirty="0" smtClean="0"/>
              <a:t>The Future? </a:t>
            </a:r>
            <a:r>
              <a:rPr lang="en-US" sz="2400" dirty="0" smtClean="0"/>
              <a:t>The ability to export the game </a:t>
            </a:r>
            <a:br>
              <a:rPr lang="en-US" sz="2400" dirty="0" smtClean="0"/>
            </a:br>
            <a:r>
              <a:rPr lang="en-US" sz="2400" dirty="0" smtClean="0"/>
              <a:t>to the web </a:t>
            </a:r>
            <a:r>
              <a:rPr lang="en-US" sz="2400" dirty="0" err="1" smtClean="0"/>
              <a:t>pon</a:t>
            </a:r>
            <a:r>
              <a:rPr lang="en-US" sz="2400" dirty="0" smtClean="0"/>
              <a:t> completion.  </a:t>
            </a:r>
            <a:endParaRPr lang="en-US" sz="2400" b="1" dirty="0" smtClean="0"/>
          </a:p>
          <a:p>
            <a:pPr marL="266700" indent="-266700" algn="l" rtl="0">
              <a:buFont typeface="Arial" pitchFamily="34" charset="0"/>
              <a:buChar char="•"/>
            </a:pPr>
            <a:endParaRPr lang="he-IL" sz="2400" dirty="0"/>
          </a:p>
        </p:txBody>
      </p:sp>
      <p:pic>
        <p:nvPicPr>
          <p:cNvPr id="4" name="Picture 3" descr="C:\Users\user\Development\fivel\FivelClient\assets\fivevilchar.png"/>
          <p:cNvPicPr>
            <a:picLocks noChangeAspect="1" noChangeArrowheads="1"/>
          </p:cNvPicPr>
          <p:nvPr/>
        </p:nvPicPr>
        <p:blipFill>
          <a:blip r:embed="rId2" cstate="print"/>
          <a:srcRect r="29555" b="15578"/>
          <a:stretch>
            <a:fillRect/>
          </a:stretch>
        </p:blipFill>
        <p:spPr bwMode="auto">
          <a:xfrm>
            <a:off x="6876256" y="4149080"/>
            <a:ext cx="2267744" cy="27089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לבן 15"/>
          <p:cNvSpPr/>
          <p:nvPr/>
        </p:nvSpPr>
        <p:spPr>
          <a:xfrm>
            <a:off x="1979712" y="2348880"/>
            <a:ext cx="6408712" cy="3456384"/>
          </a:xfrm>
          <a:prstGeom prst="rect">
            <a:avLst/>
          </a:prstGeom>
          <a:solidFill>
            <a:srgbClr val="A6EDF4">
              <a:alpha val="50196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0" y="40466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l-GR" sz="2800" b="1" dirty="0" smtClean="0"/>
              <a:t>α</a:t>
            </a:r>
            <a:r>
              <a:rPr lang="en-US" sz="1600" b="1" dirty="0" smtClean="0"/>
              <a:t>&amp;</a:t>
            </a:r>
            <a:r>
              <a:rPr lang="el-GR" sz="2800" b="1" dirty="0" smtClean="0"/>
              <a:t>β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Performance Analysis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AI and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Heuristics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תרשים 10"/>
          <p:cNvGraphicFramePr/>
          <p:nvPr/>
        </p:nvGraphicFramePr>
        <p:xfrm>
          <a:off x="683568" y="1412776"/>
          <a:ext cx="7848872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32240" y="2348880"/>
            <a:ext cx="172819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</a:rPr>
              <a:t>Reasonable Time Zone</a:t>
            </a:r>
            <a:endParaRPr lang="he-IL" sz="1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2924944"/>
            <a:ext cx="108012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 b="1" dirty="0" smtClean="0"/>
              <a:t>Depth</a:t>
            </a:r>
            <a:endParaRPr lang="he-IL" sz="10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27984" y="6093296"/>
            <a:ext cx="108012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 b="1" dirty="0" smtClean="0"/>
              <a:t>Mutual Turns</a:t>
            </a:r>
            <a:endParaRPr lang="he-IL" sz="105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1230868"/>
            <a:ext cx="1728192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050" b="1" dirty="0" smtClean="0"/>
              <a:t>Time in Secs. (log scale)</a:t>
            </a:r>
            <a:endParaRPr lang="he-IL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484784"/>
            <a:ext cx="8136904" cy="16209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After analyzing the performance of the algorithm with different depths and aggression/defense rates, difficulties were determined: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dirty="0" smtClean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/>
        </p:nvGraphicFramePr>
        <p:xfrm>
          <a:off x="755578" y="2759781"/>
          <a:ext cx="7848870" cy="3333516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875334"/>
                <a:gridCol w="1053480"/>
                <a:gridCol w="908852"/>
                <a:gridCol w="1117540"/>
                <a:gridCol w="1893664"/>
              </a:tblGrid>
              <a:tr h="676828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Search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Depth</a:t>
                      </a:r>
                      <a:endParaRPr lang="en-US" sz="1600" baseline="0" dirty="0" smtClean="0"/>
                    </a:p>
                    <a:p>
                      <a:pPr algn="ctr" rtl="0"/>
                      <a:r>
                        <a:rPr lang="en-US" sz="1600" baseline="0" dirty="0" smtClean="0"/>
                        <a:t>Increase</a:t>
                      </a:r>
                      <a:endParaRPr lang="he-IL" sz="16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Depths</a:t>
                      </a:r>
                      <a:endParaRPr lang="he-IL" sz="16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Defense</a:t>
                      </a:r>
                    </a:p>
                    <a:p>
                      <a:pPr algn="ctr" rtl="0"/>
                      <a:r>
                        <a:rPr lang="en-US" sz="1600" dirty="0" smtClean="0"/>
                        <a:t>Rate</a:t>
                      </a:r>
                      <a:endParaRPr lang="he-IL" sz="16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Aggression Rate</a:t>
                      </a:r>
                      <a:endParaRPr lang="he-IL" sz="16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Difficulty</a:t>
                      </a:r>
                      <a:r>
                        <a:rPr lang="en-US" sz="1600" baseline="0" dirty="0" smtClean="0"/>
                        <a:t> Level</a:t>
                      </a:r>
                      <a:endParaRPr lang="he-IL" sz="1600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63859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Starts and stays at </a:t>
                      </a:r>
                      <a:r>
                        <a:rPr lang="en-US" sz="1600" b="1" dirty="0" smtClean="0"/>
                        <a:t>1</a:t>
                      </a:r>
                      <a:r>
                        <a:rPr lang="en-US" sz="1600" dirty="0" smtClean="0"/>
                        <a:t>.</a:t>
                      </a:r>
                      <a:endParaRPr lang="en-US" sz="1600" baseline="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1</a:t>
                      </a:r>
                      <a:endParaRPr lang="he-I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3</a:t>
                      </a:r>
                      <a:endParaRPr lang="he-I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2</a:t>
                      </a:r>
                      <a:endParaRPr lang="he-I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Beginner</a:t>
                      </a:r>
                      <a:endParaRPr lang="he-IL" sz="2400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5751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Starts</a:t>
                      </a:r>
                      <a:r>
                        <a:rPr lang="en-US" sz="1600" baseline="0" dirty="0" smtClean="0"/>
                        <a:t> and stays at </a:t>
                      </a:r>
                      <a:r>
                        <a:rPr lang="en-US" sz="1600" b="1" baseline="0" dirty="0" smtClean="0"/>
                        <a:t>2</a:t>
                      </a:r>
                      <a:r>
                        <a:rPr lang="en-US" sz="1600" baseline="0" dirty="0" smtClean="0"/>
                        <a:t>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2</a:t>
                      </a:r>
                      <a:endParaRPr lang="he-I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2</a:t>
                      </a:r>
                      <a:endParaRPr lang="he-I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2</a:t>
                      </a:r>
                      <a:endParaRPr lang="he-I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Expert</a:t>
                      </a:r>
                      <a:endParaRPr lang="he-IL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6828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Starts at </a:t>
                      </a:r>
                      <a:r>
                        <a:rPr lang="en-US" sz="1600" b="1" dirty="0" smtClean="0"/>
                        <a:t>3</a:t>
                      </a:r>
                      <a:r>
                        <a:rPr lang="en-US" sz="1600" dirty="0" smtClean="0"/>
                        <a:t>, </a:t>
                      </a:r>
                    </a:p>
                    <a:p>
                      <a:pPr algn="ctr" rtl="0"/>
                      <a:r>
                        <a:rPr lang="en-US" sz="1600" dirty="0" smtClean="0"/>
                        <a:t>increases to </a:t>
                      </a:r>
                      <a:r>
                        <a:rPr lang="en-US" sz="1600" b="1" dirty="0" smtClean="0"/>
                        <a:t>4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0" baseline="0" dirty="0" smtClean="0"/>
                        <a:t>in mid-game.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3-4</a:t>
                      </a:r>
                      <a:endParaRPr lang="he-I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2</a:t>
                      </a:r>
                      <a:endParaRPr lang="he-I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2</a:t>
                      </a:r>
                      <a:endParaRPr lang="he-I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Tough</a:t>
                      </a:r>
                      <a:endParaRPr lang="he-IL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551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Starts at </a:t>
                      </a:r>
                      <a:r>
                        <a:rPr lang="en-US" sz="1600" b="1" dirty="0" smtClean="0"/>
                        <a:t>3</a:t>
                      </a:r>
                      <a:r>
                        <a:rPr lang="en-US" sz="1600" dirty="0" smtClean="0"/>
                        <a:t>, increases to </a:t>
                      </a:r>
                      <a:r>
                        <a:rPr lang="en-US" sz="1600" b="1" dirty="0" smtClean="0"/>
                        <a:t>4</a:t>
                      </a:r>
                      <a:r>
                        <a:rPr lang="en-US" sz="1600" dirty="0" smtClean="0"/>
                        <a:t> quickly</a:t>
                      </a:r>
                      <a:r>
                        <a:rPr lang="en-US" sz="1600" baseline="0" dirty="0" smtClean="0"/>
                        <a:t> and ends at </a:t>
                      </a:r>
                      <a:r>
                        <a:rPr lang="en-US" sz="1600" b="1" baseline="0" dirty="0" smtClean="0"/>
                        <a:t>5</a:t>
                      </a:r>
                      <a:r>
                        <a:rPr lang="en-US" sz="1600" b="0" baseline="0" dirty="0" smtClean="0"/>
                        <a:t> in mid-game.</a:t>
                      </a:r>
                      <a:endParaRPr lang="en-US" sz="16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3-5</a:t>
                      </a:r>
                      <a:endParaRPr lang="he-I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2</a:t>
                      </a:r>
                      <a:endParaRPr lang="he-I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2.5</a:t>
                      </a:r>
                      <a:endParaRPr lang="he-IL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Godlike</a:t>
                      </a:r>
                      <a:endParaRPr lang="he-IL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AI and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Heuristics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0" y="40466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/>
              <a:t>Fivel’s Difficulty Levels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Heuristic Score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187460"/>
            <a:ext cx="8208912" cy="56220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When a </a:t>
            </a:r>
            <a:r>
              <a:rPr lang="en-US" sz="2400" b="1" dirty="0" smtClean="0"/>
              <a:t>terminal board node </a:t>
            </a:r>
            <a:r>
              <a:rPr lang="en-US" sz="2400" dirty="0" smtClean="0"/>
              <a:t>is reached (either a board at an end state or when the algorithm reached its designated depth) it is </a:t>
            </a:r>
            <a:r>
              <a:rPr lang="en-US" sz="2400" b="1" dirty="0" smtClean="0"/>
              <a:t>rated </a:t>
            </a:r>
            <a:r>
              <a:rPr lang="en-US" sz="2400" dirty="0" smtClean="0"/>
              <a:t>according to the following algorithm: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Board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Else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-= -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AGG</a:t>
            </a:r>
          </a:p>
          <a:p>
            <a:pPr marL="266700" indent="-266700" algn="l" rtl="0">
              <a:spcAft>
                <a:spcPts val="400"/>
              </a:spcAf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87460"/>
            <a:ext cx="8208912" cy="56220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Basically, the algorithm </a:t>
            </a:r>
            <a:r>
              <a:rPr lang="en-US" sz="2400" b="1" dirty="0" smtClean="0"/>
              <a:t>iterates over all Fivlets</a:t>
            </a:r>
            <a:r>
              <a:rPr lang="en-US" sz="2400" dirty="0" smtClean="0"/>
              <a:t> and</a:t>
            </a:r>
            <a:r>
              <a:rPr lang="en-US" sz="2400" b="1" dirty="0" smtClean="0"/>
              <a:t> rates </a:t>
            </a:r>
            <a:r>
              <a:rPr lang="en-US" sz="2400" dirty="0" smtClean="0"/>
              <a:t>each one.  Eventually it </a:t>
            </a:r>
            <a:r>
              <a:rPr lang="en-US" sz="2400" b="1" dirty="0" smtClean="0"/>
              <a:t>sums up all the scores </a:t>
            </a:r>
            <a:r>
              <a:rPr lang="en-US" sz="2400" dirty="0" smtClean="0"/>
              <a:t>and returns it as the board’s heuristic score.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Board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Else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-= -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AGG</a:t>
            </a:r>
          </a:p>
          <a:p>
            <a:pPr marL="266700" indent="-266700" algn="l" rtl="0">
              <a:spcAft>
                <a:spcPts val="400"/>
              </a:spcAf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he-IL" sz="2000" dirty="0"/>
          </a:p>
        </p:txBody>
      </p:sp>
      <p:sp>
        <p:nvSpPr>
          <p:cNvPr id="5" name="מלבן 4"/>
          <p:cNvSpPr/>
          <p:nvPr/>
        </p:nvSpPr>
        <p:spPr>
          <a:xfrm>
            <a:off x="611560" y="2708920"/>
            <a:ext cx="3456384" cy="432048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Heuristic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87460"/>
            <a:ext cx="8208912" cy="56220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The algorithm </a:t>
            </a:r>
            <a:r>
              <a:rPr lang="en-US" sz="2400" b="1" dirty="0" smtClean="0"/>
              <a:t>counts how many pieces </a:t>
            </a:r>
            <a:r>
              <a:rPr lang="en-US" sz="2400" dirty="0" smtClean="0"/>
              <a:t>the current player and his opponent placed in each Fivlet. Empty (no piece) or Void (no tile) slots are not counted and treated the same.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Board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Else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-= -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AGG</a:t>
            </a:r>
          </a:p>
          <a:p>
            <a:pPr marL="266700" indent="-266700" algn="l" rtl="0">
              <a:spcAft>
                <a:spcPts val="400"/>
              </a:spcAf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he-IL" sz="2000" dirty="0"/>
          </a:p>
        </p:txBody>
      </p:sp>
      <p:sp>
        <p:nvSpPr>
          <p:cNvPr id="5" name="מלבן 4"/>
          <p:cNvSpPr/>
          <p:nvPr/>
        </p:nvSpPr>
        <p:spPr>
          <a:xfrm>
            <a:off x="899592" y="3140968"/>
            <a:ext cx="5976664" cy="93610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Heuristic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87460"/>
            <a:ext cx="8208912" cy="56220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The Fivlet score is now calculated according to </a:t>
            </a:r>
            <a:r>
              <a:rPr lang="en-US" sz="2400" b="1" dirty="0" smtClean="0"/>
              <a:t>various cases</a:t>
            </a:r>
            <a:r>
              <a:rPr lang="en-US" sz="2400" dirty="0" smtClean="0"/>
              <a:t>: if The current player has a </a:t>
            </a:r>
            <a:r>
              <a:rPr lang="en-US" sz="2400" b="1" dirty="0" smtClean="0"/>
              <a:t>full Fivlet</a:t>
            </a:r>
            <a:r>
              <a:rPr lang="en-US" sz="2400" dirty="0" smtClean="0"/>
              <a:t>, the Fivlet is rated with a </a:t>
            </a:r>
            <a:r>
              <a:rPr lang="en-US" sz="2400" b="1" dirty="0" smtClean="0"/>
              <a:t>high score</a:t>
            </a:r>
            <a:r>
              <a:rPr lang="en-US" sz="2400" dirty="0" smtClean="0"/>
              <a:t>. 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Board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Else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-= -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AGG</a:t>
            </a:r>
          </a:p>
          <a:p>
            <a:pPr marL="266700" indent="-266700" algn="l" rtl="0">
              <a:spcAft>
                <a:spcPts val="400"/>
              </a:spcAf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he-IL" sz="2000" dirty="0"/>
          </a:p>
        </p:txBody>
      </p:sp>
      <p:sp>
        <p:nvSpPr>
          <p:cNvPr id="5" name="מלבן 4"/>
          <p:cNvSpPr/>
          <p:nvPr/>
        </p:nvSpPr>
        <p:spPr>
          <a:xfrm>
            <a:off x="899592" y="4005064"/>
            <a:ext cx="4896544" cy="432048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Heuristic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87460"/>
            <a:ext cx="8208912" cy="56220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Similarly, if the opponent of the current player has a full Fivlet, the Fivlet is rated with a </a:t>
            </a:r>
            <a:r>
              <a:rPr lang="en-US" sz="2400" b="1" dirty="0" smtClean="0"/>
              <a:t>negative high score</a:t>
            </a:r>
            <a:r>
              <a:rPr lang="en-US" sz="2400" dirty="0" smtClean="0"/>
              <a:t>.   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Board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Else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-= -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AGG</a:t>
            </a:r>
          </a:p>
          <a:p>
            <a:pPr marL="266700" indent="-266700" algn="l" rtl="0">
              <a:spcAft>
                <a:spcPts val="400"/>
              </a:spcAf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he-IL" sz="2000" dirty="0"/>
          </a:p>
        </p:txBody>
      </p:sp>
      <p:sp>
        <p:nvSpPr>
          <p:cNvPr id="5" name="מלבן 4"/>
          <p:cNvSpPr/>
          <p:nvPr/>
        </p:nvSpPr>
        <p:spPr>
          <a:xfrm>
            <a:off x="899592" y="4293096"/>
            <a:ext cx="5616624" cy="432048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Heuristic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87460"/>
            <a:ext cx="8208912" cy="56220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If a player has pieces in a Fivlet </a:t>
            </a:r>
            <a:r>
              <a:rPr lang="en-US" sz="2400" b="1" dirty="0" smtClean="0"/>
              <a:t>without an interference </a:t>
            </a:r>
            <a:r>
              <a:rPr lang="en-US" sz="2400" dirty="0" smtClean="0"/>
              <a:t>from his opponent, the Fivlet is </a:t>
            </a:r>
            <a:r>
              <a:rPr lang="en-US" sz="2400" b="1" dirty="0" smtClean="0"/>
              <a:t>exponentially </a:t>
            </a:r>
            <a:r>
              <a:rPr lang="en-US" sz="2400" dirty="0" smtClean="0"/>
              <a:t>scored based on the number of pieces in that Fivlet.</a:t>
            </a:r>
            <a:endParaRPr lang="en-US" sz="2400" b="1" dirty="0" smtClean="0"/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Board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Else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-= -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AGG</a:t>
            </a:r>
          </a:p>
          <a:p>
            <a:pPr marL="266700" indent="-266700" algn="l" rtl="0">
              <a:spcAft>
                <a:spcPts val="400"/>
              </a:spcAf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he-IL" sz="2000" dirty="0"/>
          </a:p>
        </p:txBody>
      </p:sp>
      <p:sp>
        <p:nvSpPr>
          <p:cNvPr id="5" name="מלבן 4"/>
          <p:cNvSpPr/>
          <p:nvPr/>
        </p:nvSpPr>
        <p:spPr>
          <a:xfrm>
            <a:off x="899592" y="4725144"/>
            <a:ext cx="7488832" cy="64807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Heuristic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87460"/>
            <a:ext cx="8208912" cy="56220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smtClean="0"/>
              <a:t>Why </a:t>
            </a:r>
            <a:r>
              <a:rPr lang="en-US" sz="2400" b="1" dirty="0" smtClean="0"/>
              <a:t>BIG_CONST</a:t>
            </a:r>
            <a:r>
              <a:rPr lang="en-US" sz="2400" dirty="0" smtClean="0"/>
              <a:t> and not </a:t>
            </a:r>
            <a:r>
              <a:rPr lang="en-US" sz="2400" b="1" dirty="0" smtClean="0"/>
              <a:t>INFINITY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If more than one Fivlet is full (which is obviously better than one), the board’s score will still be INFINITY (INF + INF = INF). 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Board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Else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-= -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AGG</a:t>
            </a:r>
          </a:p>
          <a:p>
            <a:pPr marL="266700" indent="-266700" algn="l" rtl="0">
              <a:spcAft>
                <a:spcPts val="400"/>
              </a:spcAf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he-IL" sz="2000" dirty="0"/>
          </a:p>
        </p:txBody>
      </p:sp>
      <p:sp>
        <p:nvSpPr>
          <p:cNvPr id="5" name="מלבן 4"/>
          <p:cNvSpPr/>
          <p:nvPr/>
        </p:nvSpPr>
        <p:spPr>
          <a:xfrm>
            <a:off x="4427984" y="4077072"/>
            <a:ext cx="1368152" cy="28803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5076056" y="4437112"/>
            <a:ext cx="1440160" cy="28803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Heuristic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187460"/>
            <a:ext cx="8352928" cy="56220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b="1" dirty="0" smtClean="0"/>
              <a:t>AGG and DEF</a:t>
            </a:r>
            <a:r>
              <a:rPr lang="en-US" sz="2400" dirty="0" smtClean="0"/>
              <a:t>? What has better priority? Playing </a:t>
            </a:r>
            <a:r>
              <a:rPr lang="en-US" sz="2400" b="1" dirty="0" smtClean="0"/>
              <a:t>aggressively</a:t>
            </a:r>
            <a:r>
              <a:rPr lang="en-US" sz="2400" dirty="0" smtClean="0"/>
              <a:t> (striving for full Fivlets) or </a:t>
            </a:r>
            <a:r>
              <a:rPr lang="en-US" sz="2400" b="1" dirty="0" smtClean="0"/>
              <a:t>defensively </a:t>
            </a:r>
            <a:r>
              <a:rPr lang="en-US" sz="2400" dirty="0" smtClean="0"/>
              <a:t>(preventing opponent’s full Fivlets)?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Board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each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Fivlet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Else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Slot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5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BIG_CONST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-= -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opp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== 0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0 then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AGG</a:t>
            </a:r>
          </a:p>
          <a:p>
            <a:pPr marL="266700" indent="-266700" algn="l" rtl="0">
              <a:spcAft>
                <a:spcPts val="400"/>
              </a:spcAf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266700" indent="-266700" algn="l" rtl="0">
              <a:spcAft>
                <a:spcPts val="400"/>
              </a:spcAf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score</a:t>
            </a:r>
          </a:p>
          <a:p>
            <a:pPr marL="266700" indent="-266700" algn="l" rtl="0">
              <a:spcAft>
                <a:spcPts val="400"/>
              </a:spcAf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266700" indent="-266700" algn="l" rtl="0">
              <a:spcAft>
                <a:spcPts val="400"/>
              </a:spcAft>
              <a:buFont typeface="Arial" pitchFamily="34" charset="0"/>
              <a:buChar char="•"/>
            </a:pPr>
            <a:endParaRPr lang="he-IL" sz="2000" dirty="0"/>
          </a:p>
        </p:txBody>
      </p:sp>
      <p:sp>
        <p:nvSpPr>
          <p:cNvPr id="5" name="מלבן 4"/>
          <p:cNvSpPr/>
          <p:nvPr/>
        </p:nvSpPr>
        <p:spPr>
          <a:xfrm>
            <a:off x="7020272" y="4725144"/>
            <a:ext cx="1152128" cy="28803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7092280" y="5085184"/>
            <a:ext cx="1224136" cy="28803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Heuristic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velopment\fivel\FivelClient\assets\Fivel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5098534" cy="4855220"/>
          </a:xfrm>
          <a:prstGeom prst="rect">
            <a:avLst/>
          </a:prstGeom>
          <a:noFill/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7" name="Picture 2" descr="C:\Users\user\Development\fivel\FivelClient\assets\fivelChar.png"/>
          <p:cNvPicPr>
            <a:picLocks noChangeAspect="1" noChangeArrowheads="1"/>
          </p:cNvPicPr>
          <p:nvPr/>
        </p:nvPicPr>
        <p:blipFill>
          <a:blip r:embed="rId3" cstate="print"/>
          <a:srcRect r="27204" b="17456"/>
          <a:stretch>
            <a:fillRect/>
          </a:stretch>
        </p:blipFill>
        <p:spPr bwMode="auto">
          <a:xfrm>
            <a:off x="6228184" y="2996952"/>
            <a:ext cx="2915816" cy="3861048"/>
          </a:xfrm>
          <a:prstGeom prst="rect">
            <a:avLst/>
          </a:prstGeom>
          <a:noFill/>
        </p:spPr>
      </p:pic>
      <p:pic>
        <p:nvPicPr>
          <p:cNvPr id="1026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628800"/>
            <a:ext cx="1424733" cy="1367284"/>
          </a:xfrm>
          <a:prstGeom prst="rect">
            <a:avLst/>
          </a:prstGeom>
          <a:noFill/>
        </p:spPr>
      </p:pic>
      <p:pic>
        <p:nvPicPr>
          <p:cNvPr id="8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628800"/>
            <a:ext cx="1424733" cy="1367284"/>
          </a:xfrm>
          <a:prstGeom prst="rect">
            <a:avLst/>
          </a:prstGeom>
          <a:noFill/>
        </p:spPr>
      </p:pic>
      <p:pic>
        <p:nvPicPr>
          <p:cNvPr id="9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628800"/>
            <a:ext cx="1424733" cy="1367284"/>
          </a:xfrm>
          <a:prstGeom prst="rect">
            <a:avLst/>
          </a:prstGeom>
          <a:noFill/>
        </p:spPr>
      </p:pic>
      <p:pic>
        <p:nvPicPr>
          <p:cNvPr id="10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96952"/>
            <a:ext cx="1424733" cy="1367284"/>
          </a:xfrm>
          <a:prstGeom prst="rect">
            <a:avLst/>
          </a:prstGeom>
          <a:noFill/>
        </p:spPr>
      </p:pic>
      <p:pic>
        <p:nvPicPr>
          <p:cNvPr id="12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996952"/>
            <a:ext cx="1424733" cy="1367284"/>
          </a:xfrm>
          <a:prstGeom prst="rect">
            <a:avLst/>
          </a:prstGeom>
          <a:noFill/>
        </p:spPr>
      </p:pic>
      <p:pic>
        <p:nvPicPr>
          <p:cNvPr id="13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293096"/>
            <a:ext cx="1424733" cy="1367284"/>
          </a:xfrm>
          <a:prstGeom prst="rect">
            <a:avLst/>
          </a:prstGeom>
          <a:noFill/>
        </p:spPr>
      </p:pic>
      <p:pic>
        <p:nvPicPr>
          <p:cNvPr id="14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293096"/>
            <a:ext cx="1424733" cy="1367284"/>
          </a:xfrm>
          <a:prstGeom prst="rect">
            <a:avLst/>
          </a:prstGeom>
          <a:noFill/>
        </p:spPr>
      </p:pic>
      <p:pic>
        <p:nvPicPr>
          <p:cNvPr id="15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293096"/>
            <a:ext cx="1424733" cy="1367284"/>
          </a:xfrm>
          <a:prstGeom prst="rect">
            <a:avLst/>
          </a:prstGeom>
          <a:noFill/>
        </p:spPr>
      </p:pic>
      <p:sp>
        <p:nvSpPr>
          <p:cNvPr id="16" name="הסבר קווי 3 15"/>
          <p:cNvSpPr/>
          <p:nvPr/>
        </p:nvSpPr>
        <p:spPr>
          <a:xfrm>
            <a:off x="6300192" y="1412776"/>
            <a:ext cx="2232248" cy="1656184"/>
          </a:xfrm>
          <a:prstGeom prst="borderCallout3">
            <a:avLst>
              <a:gd name="adj1" fmla="val 18750"/>
              <a:gd name="adj2" fmla="val 171"/>
              <a:gd name="adj3" fmla="val 18750"/>
              <a:gd name="adj4" fmla="val -11456"/>
              <a:gd name="adj5" fmla="val 121854"/>
              <a:gd name="adj6" fmla="val -11385"/>
              <a:gd name="adj7" fmla="val 150921"/>
              <a:gd name="adj8" fmla="val 22374"/>
            </a:avLst>
          </a:prstGeom>
          <a:gradFill>
            <a:gsLst>
              <a:gs pos="0">
                <a:schemeClr val="dk1">
                  <a:tint val="50000"/>
                  <a:satMod val="300000"/>
                  <a:alpha val="6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A </a:t>
            </a:r>
            <a:r>
              <a:rPr lang="en-US" b="1" dirty="0" smtClean="0"/>
              <a:t>starting player </a:t>
            </a:r>
            <a:r>
              <a:rPr lang="en-US" dirty="0" smtClean="0"/>
              <a:t>is chosen </a:t>
            </a:r>
            <a:r>
              <a:rPr lang="en-US" b="1" dirty="0" smtClean="0"/>
              <a:t>randomly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17" name="אליפסה 16"/>
          <p:cNvSpPr/>
          <p:nvPr/>
        </p:nvSpPr>
        <p:spPr>
          <a:xfrm>
            <a:off x="133164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83569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33164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83569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277180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327585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/>
          <p:cNvSpPr/>
          <p:nvPr/>
        </p:nvSpPr>
        <p:spPr>
          <a:xfrm>
            <a:off x="277180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327585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421196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471601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421196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471601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421196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/>
          <p:cNvSpPr/>
          <p:nvPr/>
        </p:nvSpPr>
        <p:spPr>
          <a:xfrm>
            <a:off x="471601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/>
          <p:cNvSpPr/>
          <p:nvPr/>
        </p:nvSpPr>
        <p:spPr>
          <a:xfrm>
            <a:off x="421196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/>
        </p:nvSpPr>
        <p:spPr>
          <a:xfrm>
            <a:off x="471601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/>
        </p:nvSpPr>
        <p:spPr>
          <a:xfrm>
            <a:off x="421196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/>
        </p:nvSpPr>
        <p:spPr>
          <a:xfrm>
            <a:off x="471601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/>
        </p:nvSpPr>
        <p:spPr>
          <a:xfrm>
            <a:off x="421196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>
            <a:off x="471601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/>
        </p:nvSpPr>
        <p:spPr>
          <a:xfrm>
            <a:off x="277180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/>
        </p:nvSpPr>
        <p:spPr>
          <a:xfrm>
            <a:off x="327585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אליפסה 38"/>
          <p:cNvSpPr/>
          <p:nvPr/>
        </p:nvSpPr>
        <p:spPr>
          <a:xfrm>
            <a:off x="277180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אליפסה 39"/>
          <p:cNvSpPr/>
          <p:nvPr/>
        </p:nvSpPr>
        <p:spPr>
          <a:xfrm>
            <a:off x="327585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אליפסה 40"/>
          <p:cNvSpPr/>
          <p:nvPr/>
        </p:nvSpPr>
        <p:spPr>
          <a:xfrm>
            <a:off x="133164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אליפסה 41"/>
          <p:cNvSpPr/>
          <p:nvPr/>
        </p:nvSpPr>
        <p:spPr>
          <a:xfrm>
            <a:off x="183569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אליפסה 42"/>
          <p:cNvSpPr/>
          <p:nvPr/>
        </p:nvSpPr>
        <p:spPr>
          <a:xfrm>
            <a:off x="133164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אליפסה 43"/>
          <p:cNvSpPr/>
          <p:nvPr/>
        </p:nvSpPr>
        <p:spPr>
          <a:xfrm>
            <a:off x="183569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אליפסה 44"/>
          <p:cNvSpPr/>
          <p:nvPr/>
        </p:nvSpPr>
        <p:spPr>
          <a:xfrm>
            <a:off x="133164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/>
          <p:cNvSpPr/>
          <p:nvPr/>
        </p:nvSpPr>
        <p:spPr>
          <a:xfrm>
            <a:off x="183569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אליפסה 46"/>
          <p:cNvSpPr/>
          <p:nvPr/>
        </p:nvSpPr>
        <p:spPr>
          <a:xfrm>
            <a:off x="133164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/>
          <p:cNvSpPr/>
          <p:nvPr/>
        </p:nvSpPr>
        <p:spPr>
          <a:xfrm>
            <a:off x="183569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AI Analysis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טבלה 8"/>
          <p:cNvGraphicFramePr>
            <a:graphicFrameLocks noGrp="1"/>
          </p:cNvGraphicFramePr>
          <p:nvPr/>
        </p:nvGraphicFramePr>
        <p:xfrm>
          <a:off x="827584" y="1772816"/>
          <a:ext cx="7704856" cy="4218486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926214"/>
                <a:gridCol w="1926214"/>
                <a:gridCol w="1528780"/>
                <a:gridCol w="2323648"/>
              </a:tblGrid>
              <a:tr h="504056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Average Game</a:t>
                      </a:r>
                      <a:r>
                        <a:rPr lang="en-US" sz="1200" baseline="0" dirty="0" smtClean="0"/>
                        <a:t> Length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(Mutual Turns)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Results</a:t>
                      </a:r>
                      <a:br>
                        <a:rPr lang="en-US" sz="1200" dirty="0" smtClean="0"/>
                      </a:b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Number of Games Tested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Match</a:t>
                      </a:r>
                      <a:r>
                        <a:rPr lang="en-US" sz="1200" baseline="0" dirty="0" smtClean="0"/>
                        <a:t> Type</a:t>
                      </a:r>
                      <a:endParaRPr lang="he-IL" sz="1200" dirty="0"/>
                    </a:p>
                  </a:txBody>
                  <a:tcPr/>
                </a:tc>
              </a:tr>
              <a:tr h="742552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13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Victories 40%</a:t>
                      </a:r>
                      <a:r>
                        <a:rPr lang="en-US" sz="1200" baseline="0" dirty="0" smtClean="0"/>
                        <a:t/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Draw 60%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25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Human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pPr algn="ctr" rtl="0"/>
                      <a:r>
                        <a:rPr lang="en-US" sz="1200" b="1" baseline="0" dirty="0" smtClean="0"/>
                        <a:t>VS.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 Human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985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11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Human won </a:t>
                      </a:r>
                      <a:r>
                        <a:rPr lang="en-US" sz="1200" dirty="0" smtClean="0"/>
                        <a:t>15%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CPU</a:t>
                      </a:r>
                      <a:r>
                        <a:rPr lang="en-US" sz="1200" b="1" baseline="0" dirty="0" smtClean="0"/>
                        <a:t> won </a:t>
                      </a:r>
                      <a:r>
                        <a:rPr lang="en-US" sz="1200" b="1" baseline="0" dirty="0" smtClean="0"/>
                        <a:t>65%</a:t>
                      </a:r>
                      <a:endParaRPr lang="en-US" sz="1200" b="1" baseline="0" dirty="0" smtClean="0"/>
                    </a:p>
                    <a:p>
                      <a:pPr algn="ctr" rtl="0"/>
                      <a:r>
                        <a:rPr lang="en-US" sz="1200" baseline="0" dirty="0" smtClean="0"/>
                        <a:t>Draw </a:t>
                      </a:r>
                      <a:r>
                        <a:rPr lang="en-US" sz="1200" baseline="0" dirty="0" smtClean="0"/>
                        <a:t>20%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25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Human </a:t>
                      </a:r>
                    </a:p>
                    <a:p>
                      <a:pPr algn="ctr" rtl="0"/>
                      <a:r>
                        <a:rPr lang="en-US" sz="1200" b="1" dirty="0" smtClean="0"/>
                        <a:t>VS. </a:t>
                      </a:r>
                    </a:p>
                    <a:p>
                      <a:pPr algn="ctr" rtl="0"/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(Beginner)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82313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10,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Human won </a:t>
                      </a:r>
                      <a:r>
                        <a:rPr lang="en-US" sz="1200" dirty="0" smtClean="0"/>
                        <a:t>12%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CPU</a:t>
                      </a:r>
                      <a:r>
                        <a:rPr lang="en-US" sz="1200" b="1" baseline="0" dirty="0" smtClean="0"/>
                        <a:t> won </a:t>
                      </a:r>
                      <a:r>
                        <a:rPr lang="en-US" sz="1200" b="1" baseline="0" dirty="0" smtClean="0"/>
                        <a:t>73%</a:t>
                      </a:r>
                      <a:r>
                        <a:rPr lang="en-US" sz="1200" b="1" baseline="0" dirty="0" smtClean="0"/>
                        <a:t/>
                      </a:r>
                      <a:br>
                        <a:rPr lang="en-US" sz="1200" b="1" baseline="0" dirty="0" smtClean="0"/>
                      </a:br>
                      <a:r>
                        <a:rPr lang="en-US" sz="1200" baseline="0" dirty="0" smtClean="0"/>
                        <a:t>Draw </a:t>
                      </a:r>
                      <a:r>
                        <a:rPr lang="en-US" sz="1200" baseline="0" dirty="0" smtClean="0"/>
                        <a:t>15%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20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Human </a:t>
                      </a:r>
                    </a:p>
                    <a:p>
                      <a:pPr algn="ctr" rtl="0"/>
                      <a:r>
                        <a:rPr lang="en-US" sz="1200" b="1" dirty="0" smtClean="0"/>
                        <a:t>VS.</a:t>
                      </a:r>
                    </a:p>
                    <a:p>
                      <a:pPr algn="ctr" rtl="0"/>
                      <a:r>
                        <a:rPr lang="en-US" sz="1200" dirty="0" smtClean="0"/>
                        <a:t> CPU (Expert)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985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13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Human won 0%</a:t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CPU</a:t>
                      </a:r>
                      <a:r>
                        <a:rPr lang="en-US" sz="1200" b="1" baseline="0" dirty="0" smtClean="0"/>
                        <a:t> won </a:t>
                      </a:r>
                      <a:r>
                        <a:rPr lang="en-US" sz="1200" b="1" baseline="0" dirty="0" smtClean="0"/>
                        <a:t>85%</a:t>
                      </a:r>
                      <a:r>
                        <a:rPr lang="en-US" sz="1200" baseline="0" dirty="0" smtClean="0"/>
                        <a:t/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Draw </a:t>
                      </a:r>
                      <a:r>
                        <a:rPr lang="en-US" sz="1200" baseline="0" dirty="0" smtClean="0"/>
                        <a:t>15%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15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Human </a:t>
                      </a:r>
                    </a:p>
                    <a:p>
                      <a:pPr algn="ctr" rtl="0"/>
                      <a:r>
                        <a:rPr lang="en-US" sz="1200" b="1" dirty="0" smtClean="0"/>
                        <a:t>VS.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 CPU (Tough)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985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11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Human won </a:t>
                      </a:r>
                      <a:r>
                        <a:rPr lang="en-US" sz="1200" dirty="0" smtClean="0"/>
                        <a:t>0%</a:t>
                      </a:r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CPU</a:t>
                      </a:r>
                      <a:r>
                        <a:rPr lang="en-US" sz="1200" b="1" baseline="0" dirty="0" smtClean="0"/>
                        <a:t> won </a:t>
                      </a:r>
                      <a:r>
                        <a:rPr lang="en-US" sz="1200" b="1" baseline="0" dirty="0" smtClean="0"/>
                        <a:t>90%</a:t>
                      </a:r>
                      <a:r>
                        <a:rPr lang="en-US" sz="1200" baseline="0" dirty="0" smtClean="0"/>
                        <a:t/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Draw </a:t>
                      </a:r>
                      <a:r>
                        <a:rPr lang="en-US" sz="1200" baseline="0" dirty="0" smtClean="0"/>
                        <a:t>10%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15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Human</a:t>
                      </a:r>
                    </a:p>
                    <a:p>
                      <a:pPr algn="ctr" rtl="0"/>
                      <a:r>
                        <a:rPr lang="en-US" sz="1200" b="1" dirty="0" smtClean="0"/>
                        <a:t> VS.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algn="ctr" rtl="0"/>
                      <a:r>
                        <a:rPr lang="en-US" sz="1200" dirty="0" smtClean="0"/>
                        <a:t>CPU (Godlike)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כותרת 1"/>
          <p:cNvSpPr txBox="1">
            <a:spLocks/>
          </p:cNvSpPr>
          <p:nvPr/>
        </p:nvSpPr>
        <p:spPr>
          <a:xfrm>
            <a:off x="0" y="40466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Human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C:\Users\user\Development\fivel\FivelClient\assets\fivelCh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32048"/>
            <a:ext cx="1086446" cy="126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AI Analysis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טבלה 3"/>
          <p:cNvGraphicFramePr>
            <a:graphicFrameLocks noGrp="1"/>
          </p:cNvGraphicFramePr>
          <p:nvPr/>
        </p:nvGraphicFramePr>
        <p:xfrm>
          <a:off x="827584" y="1772816"/>
          <a:ext cx="7704856" cy="3488631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926214"/>
                <a:gridCol w="1926214"/>
                <a:gridCol w="1528780"/>
                <a:gridCol w="2323648"/>
              </a:tblGrid>
              <a:tr h="504056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Average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Game</a:t>
                      </a:r>
                      <a:r>
                        <a:rPr lang="en-US" sz="1200" baseline="0" dirty="0" smtClean="0"/>
                        <a:t> Length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(Mutual Turns)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Results</a:t>
                      </a:r>
                      <a:br>
                        <a:rPr lang="en-US" sz="1200" dirty="0" smtClean="0"/>
                      </a:b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Number of Games Tested*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Match</a:t>
                      </a:r>
                      <a:r>
                        <a:rPr lang="en-US" sz="1200" baseline="0" dirty="0" smtClean="0"/>
                        <a:t> Type</a:t>
                      </a:r>
                      <a:endParaRPr lang="he-IL" sz="1200" dirty="0"/>
                    </a:p>
                  </a:txBody>
                  <a:tcPr/>
                </a:tc>
              </a:tr>
              <a:tr h="742552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9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Victories 90%</a:t>
                      </a:r>
                      <a:endParaRPr lang="en-US" sz="1200" baseline="0" dirty="0" smtClean="0"/>
                    </a:p>
                    <a:p>
                      <a:pPr algn="ctr" rtl="0"/>
                      <a:r>
                        <a:rPr lang="en-US" sz="1200" baseline="0" dirty="0" smtClean="0"/>
                        <a:t>Draw 10%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10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(Beginner)</a:t>
                      </a:r>
                    </a:p>
                    <a:p>
                      <a:pPr algn="ctr" rtl="0"/>
                      <a:r>
                        <a:rPr lang="en-US" sz="1200" b="1" baseline="0" dirty="0" smtClean="0"/>
                        <a:t>VS.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(Beginner)</a:t>
                      </a:r>
                      <a:endParaRPr lang="he-IL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985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15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Weaker CPU won 0%</a:t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Stronger CPU</a:t>
                      </a:r>
                      <a:r>
                        <a:rPr lang="en-US" sz="1200" b="1" baseline="0" dirty="0" smtClean="0"/>
                        <a:t> won 10%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Draw 90%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10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(Beginner)</a:t>
                      </a:r>
                    </a:p>
                    <a:p>
                      <a:pPr algn="ctr" rtl="0"/>
                      <a:r>
                        <a:rPr lang="en-US" sz="1200" b="1" dirty="0" smtClean="0"/>
                        <a:t>VS. </a:t>
                      </a:r>
                    </a:p>
                    <a:p>
                      <a:pPr algn="ctr" rtl="0"/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(Expert)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82313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8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Weaker CPU won 40%</a:t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Stronger CPU</a:t>
                      </a:r>
                      <a:r>
                        <a:rPr lang="en-US" sz="1200" b="1" baseline="0" dirty="0" smtClean="0"/>
                        <a:t> won 50%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Draw 10%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10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(Beginner)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algn="ctr" rtl="0"/>
                      <a:r>
                        <a:rPr lang="en-US" sz="1200" b="1" dirty="0" smtClean="0"/>
                        <a:t>VS.</a:t>
                      </a:r>
                    </a:p>
                    <a:p>
                      <a:pPr algn="ctr" rtl="0"/>
                      <a:r>
                        <a:rPr lang="en-US" sz="1200" dirty="0" smtClean="0"/>
                        <a:t> CPU (Tough)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985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14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Weaker CPU won 10%</a:t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Stronger CPU</a:t>
                      </a:r>
                      <a:r>
                        <a:rPr lang="en-US" sz="1200" b="1" baseline="0" dirty="0" smtClean="0"/>
                        <a:t> won 40%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Draw 50%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10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(Beginner)</a:t>
                      </a:r>
                    </a:p>
                    <a:p>
                      <a:pPr algn="ctr" rtl="0"/>
                      <a:r>
                        <a:rPr lang="en-US" sz="1200" b="1" dirty="0" smtClean="0"/>
                        <a:t>VS.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 CPU (Godlike)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>
          <a:xfrm>
            <a:off x="0" y="40466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smtClean="0">
                <a:latin typeface="+mj-lt"/>
                <a:ea typeface="+mj-ea"/>
                <a:cs typeface="+mj-cs"/>
              </a:rPr>
              <a:t>Beginner </a:t>
            </a:r>
            <a:r>
              <a:rPr lang="en-US" sz="2800" b="1" smtClean="0"/>
              <a:t>Difficulty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 descr="C:\Users\user\Development\fivel\FivelClient\assets\rasc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04664"/>
            <a:ext cx="1187624" cy="118379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27584" y="5373216"/>
            <a:ext cx="79208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Calibri" pitchFamily="34" charset="0"/>
              <a:buChar char="*"/>
            </a:pPr>
            <a:r>
              <a:rPr lang="en-US" sz="1400" dirty="0" smtClean="0"/>
              <a:t>More than one game tested since there’s a small random factor in CPU vs. CPU games (generated moves and starting player).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AI Analysis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טבלה 3"/>
          <p:cNvGraphicFramePr>
            <a:graphicFrameLocks noGrp="1"/>
          </p:cNvGraphicFramePr>
          <p:nvPr/>
        </p:nvGraphicFramePr>
        <p:xfrm>
          <a:off x="827584" y="1772816"/>
          <a:ext cx="7704856" cy="2746079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926214"/>
                <a:gridCol w="1926214"/>
                <a:gridCol w="1528780"/>
                <a:gridCol w="2323648"/>
              </a:tblGrid>
              <a:tr h="504056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Average</a:t>
                      </a:r>
                      <a:r>
                        <a:rPr lang="en-US" sz="1200" baseline="0" dirty="0" smtClean="0"/>
                        <a:t>  </a:t>
                      </a:r>
                      <a:r>
                        <a:rPr lang="en-US" sz="1200" dirty="0" smtClean="0"/>
                        <a:t>Game</a:t>
                      </a:r>
                      <a:r>
                        <a:rPr lang="en-US" sz="1200" baseline="0" dirty="0" smtClean="0"/>
                        <a:t> Length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(Mutual Turns)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Results</a:t>
                      </a:r>
                      <a:br>
                        <a:rPr lang="en-US" sz="1200" dirty="0" smtClean="0"/>
                      </a:b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Number of Games Tested*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Match</a:t>
                      </a:r>
                      <a:r>
                        <a:rPr lang="en-US" sz="1200" baseline="0" dirty="0" smtClean="0"/>
                        <a:t> Type</a:t>
                      </a:r>
                      <a:endParaRPr lang="he-IL" sz="1200" dirty="0"/>
                    </a:p>
                  </a:txBody>
                  <a:tcPr/>
                </a:tc>
              </a:tr>
              <a:tr h="72985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14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Victories</a:t>
                      </a:r>
                      <a:r>
                        <a:rPr lang="en-US" sz="1200" baseline="0" dirty="0" smtClean="0"/>
                        <a:t> 30%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Draw 70%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10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(Expert)</a:t>
                      </a:r>
                    </a:p>
                    <a:p>
                      <a:pPr algn="ctr" rtl="0"/>
                      <a:r>
                        <a:rPr lang="en-US" sz="1200" b="1" dirty="0" smtClean="0"/>
                        <a:t>VS. </a:t>
                      </a:r>
                    </a:p>
                    <a:p>
                      <a:pPr algn="ctr" rtl="0"/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(Expert)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82313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10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Weaker CPU won 20%</a:t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Stronger CPU</a:t>
                      </a:r>
                      <a:r>
                        <a:rPr lang="en-US" sz="1200" b="1" baseline="0" dirty="0" smtClean="0"/>
                        <a:t> won 70%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Draw 10%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10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(Expert)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algn="ctr" rtl="0"/>
                      <a:r>
                        <a:rPr lang="en-US" sz="1200" b="1" dirty="0" smtClean="0"/>
                        <a:t>VS.</a:t>
                      </a:r>
                    </a:p>
                    <a:p>
                      <a:pPr algn="ctr" rtl="0"/>
                      <a:r>
                        <a:rPr lang="en-US" sz="1200" dirty="0" smtClean="0"/>
                        <a:t> CPU (Tough)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985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14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Weaker CPU won 30%</a:t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Stronger CPU</a:t>
                      </a:r>
                      <a:r>
                        <a:rPr lang="en-US" sz="1200" b="1" baseline="0" dirty="0" smtClean="0"/>
                        <a:t> won 10%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Draw 70%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10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(Expert)</a:t>
                      </a:r>
                    </a:p>
                    <a:p>
                      <a:pPr algn="ctr" rtl="0"/>
                      <a:r>
                        <a:rPr lang="en-US" sz="1200" b="1" dirty="0" smtClean="0"/>
                        <a:t>VS.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 CPU (Godlike)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>
          <a:xfrm>
            <a:off x="0" y="40466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Expert </a:t>
            </a:r>
            <a:r>
              <a:rPr lang="en-US" sz="2800" b="1" dirty="0" smtClean="0"/>
              <a:t>Difficulty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4" descr="C:\Users\user\Development\fivel\FivelClient\assets\owl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8916" y="428831"/>
            <a:ext cx="1027540" cy="119996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27584" y="4653136"/>
            <a:ext cx="79208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Calibri" pitchFamily="34" charset="0"/>
              <a:buChar char="*"/>
            </a:pPr>
            <a:r>
              <a:rPr lang="en-US" sz="1400" dirty="0" smtClean="0"/>
              <a:t>More than one game tested since there’s a small random factor in CPU vs. CPU games (generated moves and starting player).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AI Analysis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טבלה 3"/>
          <p:cNvGraphicFramePr>
            <a:graphicFrameLocks noGrp="1"/>
          </p:cNvGraphicFramePr>
          <p:nvPr/>
        </p:nvGraphicFramePr>
        <p:xfrm>
          <a:off x="827584" y="1772816"/>
          <a:ext cx="7704856" cy="2016224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926214"/>
                <a:gridCol w="1926214"/>
                <a:gridCol w="1528780"/>
                <a:gridCol w="2323648"/>
              </a:tblGrid>
              <a:tr h="504056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Average</a:t>
                      </a:r>
                      <a:r>
                        <a:rPr lang="en-US" sz="1200" baseline="0" dirty="0" smtClean="0"/>
                        <a:t>  </a:t>
                      </a:r>
                      <a:r>
                        <a:rPr lang="en-US" sz="1200" dirty="0" smtClean="0"/>
                        <a:t>Game</a:t>
                      </a:r>
                      <a:r>
                        <a:rPr lang="en-US" sz="1200" baseline="0" dirty="0" smtClean="0"/>
                        <a:t> Length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(Mutual Turns)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Results</a:t>
                      </a:r>
                      <a:br>
                        <a:rPr lang="en-US" sz="1200" dirty="0" smtClean="0"/>
                      </a:b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Number of Games Tested*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Match</a:t>
                      </a:r>
                      <a:r>
                        <a:rPr lang="en-US" sz="1200" baseline="0" dirty="0" smtClean="0"/>
                        <a:t> Type</a:t>
                      </a:r>
                      <a:endParaRPr lang="he-IL" sz="1200" dirty="0"/>
                    </a:p>
                  </a:txBody>
                  <a:tcPr/>
                </a:tc>
              </a:tr>
              <a:tr h="782313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7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Victories 90%</a:t>
                      </a:r>
                      <a:endParaRPr lang="en-US" sz="1200" baseline="0" dirty="0" smtClean="0"/>
                    </a:p>
                    <a:p>
                      <a:pPr algn="ctr" rtl="0"/>
                      <a:r>
                        <a:rPr lang="en-US" sz="1200" baseline="0" dirty="0" smtClean="0"/>
                        <a:t>Draw 10%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10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(Tough)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algn="ctr" rtl="0"/>
                      <a:r>
                        <a:rPr lang="en-US" sz="1200" b="1" dirty="0" smtClean="0"/>
                        <a:t>VS.</a:t>
                      </a:r>
                    </a:p>
                    <a:p>
                      <a:pPr algn="ctr" rtl="0"/>
                      <a:r>
                        <a:rPr lang="en-US" sz="1200" dirty="0" smtClean="0"/>
                        <a:t> CPU (Tough)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985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9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Weaker CPU won 50%</a:t>
                      </a:r>
                      <a:br>
                        <a:rPr lang="en-US" sz="1200" dirty="0" smtClean="0"/>
                      </a:br>
                      <a:r>
                        <a:rPr lang="en-US" sz="1200" b="1" dirty="0" smtClean="0"/>
                        <a:t>Stronger CPU</a:t>
                      </a:r>
                      <a:r>
                        <a:rPr lang="en-US" sz="1200" b="1" baseline="0" dirty="0" smtClean="0"/>
                        <a:t> won 30%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Draw 20%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10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(Tough)</a:t>
                      </a:r>
                    </a:p>
                    <a:p>
                      <a:pPr algn="ctr" rtl="0"/>
                      <a:r>
                        <a:rPr lang="en-US" sz="1200" b="1" dirty="0" smtClean="0"/>
                        <a:t>VS.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 CPU (Godlike)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>
          <a:xfrm>
            <a:off x="0" y="40466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Tough </a:t>
            </a:r>
            <a:r>
              <a:rPr lang="en-US" sz="2800" b="1" dirty="0" smtClean="0"/>
              <a:t>Difficulty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C:\Users\user\Development\fivel\FivelClient\assets\beer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672"/>
            <a:ext cx="1200696" cy="119682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27584" y="3933056"/>
            <a:ext cx="79208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Calibri" pitchFamily="34" charset="0"/>
              <a:buChar char="*"/>
            </a:pPr>
            <a:r>
              <a:rPr lang="en-US" sz="1400" dirty="0" smtClean="0"/>
              <a:t>More than one game tested since there’s a small random factor in CPU vs. CPU games (generated moves and starting player).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AI Analysis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טבלה 3"/>
          <p:cNvGraphicFramePr>
            <a:graphicFrameLocks noGrp="1"/>
          </p:cNvGraphicFramePr>
          <p:nvPr/>
        </p:nvGraphicFramePr>
        <p:xfrm>
          <a:off x="827584" y="1772816"/>
          <a:ext cx="7704856" cy="1233911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926214"/>
                <a:gridCol w="1926214"/>
                <a:gridCol w="1528780"/>
                <a:gridCol w="2323648"/>
              </a:tblGrid>
              <a:tr h="504056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Average</a:t>
                      </a:r>
                      <a:r>
                        <a:rPr lang="en-US" sz="1200" baseline="0" dirty="0" smtClean="0"/>
                        <a:t>  </a:t>
                      </a:r>
                      <a:r>
                        <a:rPr lang="en-US" sz="1200" dirty="0" smtClean="0"/>
                        <a:t>Game</a:t>
                      </a:r>
                      <a:r>
                        <a:rPr lang="en-US" sz="1200" baseline="0" dirty="0" smtClean="0"/>
                        <a:t> Length</a:t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(Mutual Turns)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Results</a:t>
                      </a:r>
                      <a:br>
                        <a:rPr lang="en-US" sz="1200" dirty="0" smtClean="0"/>
                      </a:b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Number of Games Tested*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Match</a:t>
                      </a:r>
                      <a:r>
                        <a:rPr lang="en-US" sz="1200" baseline="0" dirty="0" smtClean="0"/>
                        <a:t> Type</a:t>
                      </a:r>
                      <a:endParaRPr lang="he-IL" sz="1200" dirty="0"/>
                    </a:p>
                  </a:txBody>
                  <a:tcPr/>
                </a:tc>
              </a:tr>
              <a:tr h="72985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15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aseline="0" dirty="0" smtClean="0"/>
                        <a:t>Victories 30%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Draw 70%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 smtClean="0"/>
                        <a:t>10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CPU</a:t>
                      </a:r>
                      <a:r>
                        <a:rPr lang="en-US" sz="1200" baseline="0" dirty="0" smtClean="0"/>
                        <a:t> (Godlike)</a:t>
                      </a:r>
                    </a:p>
                    <a:p>
                      <a:pPr algn="ctr" rtl="0"/>
                      <a:r>
                        <a:rPr lang="en-US" sz="1200" b="1" dirty="0" smtClean="0"/>
                        <a:t>VS.</a:t>
                      </a:r>
                    </a:p>
                    <a:p>
                      <a:pPr algn="ctr" rtl="0"/>
                      <a:r>
                        <a:rPr lang="en-US" sz="1200" baseline="0" dirty="0" smtClean="0"/>
                        <a:t> CPU (Godlike)</a:t>
                      </a:r>
                      <a:endParaRPr lang="he-IL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>
          <a:xfrm>
            <a:off x="0" y="40466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Godlike Difficulty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 descr="C:\Users\user\Development\fivel\FivelClient\assets\fivevilch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2283" y="508253"/>
            <a:ext cx="1124173" cy="112054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27584" y="3140968"/>
            <a:ext cx="792088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spcAft>
                <a:spcPts val="400"/>
              </a:spcAft>
              <a:buFont typeface="Calibri" pitchFamily="34" charset="0"/>
              <a:buChar char="*"/>
            </a:pPr>
            <a:r>
              <a:rPr lang="en-US" sz="1400" dirty="0" smtClean="0"/>
              <a:t>More than one game tested since there’s a small random factor in CPU vs. CPU games (generated moves and starting player).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AI Analysis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0" y="40466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 smtClean="0">
                <a:latin typeface="+mj-lt"/>
                <a:ea typeface="+mj-ea"/>
                <a:cs typeface="+mj-cs"/>
              </a:rPr>
              <a:t>Conclusions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16833"/>
            <a:ext cx="8280920" cy="53245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so many Draws?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dirty="0" smtClean="0"/>
              <a:t>Fivel’s board </a:t>
            </a:r>
            <a:r>
              <a:rPr lang="en-US" sz="2400" b="1" dirty="0" smtClean="0"/>
              <a:t>becomes saturated </a:t>
            </a:r>
            <a:r>
              <a:rPr lang="en-US" sz="2400" dirty="0" smtClean="0"/>
              <a:t>roughly after</a:t>
            </a:r>
            <a:br>
              <a:rPr lang="en-US" sz="2400" dirty="0" smtClean="0"/>
            </a:br>
            <a:r>
              <a:rPr lang="en-US" sz="2400" b="1" dirty="0" smtClean="0"/>
              <a:t>mutual turn 11</a:t>
            </a:r>
            <a:r>
              <a:rPr lang="en-US" sz="2400" dirty="0" smtClean="0"/>
              <a:t> if both opponents manage to block the Fivlets of each other.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endParaRPr lang="en-US" sz="2400" dirty="0" smtClean="0"/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dirty="0" smtClean="0"/>
              <a:t>On average, </a:t>
            </a:r>
            <a:r>
              <a:rPr lang="en-US" sz="2400" b="1" dirty="0" smtClean="0"/>
              <a:t>if a game doesn’t end after mutual turn 11, it ends in a full-board draw</a:t>
            </a:r>
            <a:r>
              <a:rPr lang="en-US" sz="2400" dirty="0" smtClean="0"/>
              <a:t>, since it’s very hard to find un-blocked Fivlets.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endParaRPr lang="en-US" sz="2400" dirty="0" smtClean="0"/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b="1" dirty="0" smtClean="0"/>
              <a:t>exception</a:t>
            </a:r>
            <a:r>
              <a:rPr lang="en-US" sz="2400" dirty="0" smtClean="0"/>
              <a:t> to this is </a:t>
            </a:r>
            <a:r>
              <a:rPr lang="en-US" sz="2400" b="1" dirty="0" smtClean="0"/>
              <a:t>the Godlike VS. Godlike match</a:t>
            </a:r>
            <a:r>
              <a:rPr lang="en-US" sz="2400" dirty="0" smtClean="0"/>
              <a:t>. While 70% of the games ended in a draw, the ones that ended in victory for one of the players, </a:t>
            </a:r>
            <a:r>
              <a:rPr lang="en-US" sz="2400" b="1" dirty="0" smtClean="0"/>
              <a:t>did so in the last playable turn</a:t>
            </a:r>
            <a:r>
              <a:rPr lang="en-US" sz="2400" dirty="0" smtClean="0"/>
              <a:t>.</a:t>
            </a:r>
          </a:p>
          <a:p>
            <a:pPr marL="266700" indent="-266700" algn="l" rtl="0"/>
            <a:endParaRPr lang="en-US" sz="2400" dirty="0" smtClean="0"/>
          </a:p>
        </p:txBody>
      </p:sp>
      <p:grpSp>
        <p:nvGrpSpPr>
          <p:cNvPr id="50" name="קבוצה 49"/>
          <p:cNvGrpSpPr/>
          <p:nvPr/>
        </p:nvGrpSpPr>
        <p:grpSpPr>
          <a:xfrm rot="1816694">
            <a:off x="7023173" y="333863"/>
            <a:ext cx="1800200" cy="1758876"/>
            <a:chOff x="755576" y="1268760"/>
            <a:chExt cx="5098534" cy="4855220"/>
          </a:xfrm>
        </p:grpSpPr>
        <p:pic>
          <p:nvPicPr>
            <p:cNvPr id="9" name="Picture 2" descr="C:\Users\user\Development\fivel\FivelClient\assets\FivelBoa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5576" y="1268760"/>
              <a:ext cx="5098534" cy="4855220"/>
            </a:xfrm>
            <a:prstGeom prst="rect">
              <a:avLst/>
            </a:prstGeom>
            <a:noFill/>
          </p:spPr>
        </p:pic>
        <p:pic>
          <p:nvPicPr>
            <p:cNvPr id="10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5616" y="1628800"/>
              <a:ext cx="1424733" cy="1367284"/>
            </a:xfrm>
            <a:prstGeom prst="rect">
              <a:avLst/>
            </a:prstGeom>
            <a:noFill/>
          </p:spPr>
        </p:pic>
        <p:pic>
          <p:nvPicPr>
            <p:cNvPr id="11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1628800"/>
              <a:ext cx="1424733" cy="1367284"/>
            </a:xfrm>
            <a:prstGeom prst="rect">
              <a:avLst/>
            </a:prstGeom>
            <a:noFill/>
          </p:spPr>
        </p:pic>
        <p:pic>
          <p:nvPicPr>
            <p:cNvPr id="12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1628800"/>
              <a:ext cx="1424733" cy="1367284"/>
            </a:xfrm>
            <a:prstGeom prst="rect">
              <a:avLst/>
            </a:prstGeom>
            <a:noFill/>
          </p:spPr>
        </p:pic>
        <p:pic>
          <p:nvPicPr>
            <p:cNvPr id="13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5616" y="2996952"/>
              <a:ext cx="1424733" cy="1367284"/>
            </a:xfrm>
            <a:prstGeom prst="rect">
              <a:avLst/>
            </a:prstGeom>
            <a:noFill/>
          </p:spPr>
        </p:pic>
        <p:pic>
          <p:nvPicPr>
            <p:cNvPr id="14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2996952"/>
              <a:ext cx="1424733" cy="1367284"/>
            </a:xfrm>
            <a:prstGeom prst="rect">
              <a:avLst/>
            </a:prstGeom>
            <a:noFill/>
          </p:spPr>
        </p:pic>
        <p:pic>
          <p:nvPicPr>
            <p:cNvPr id="15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5616" y="4293096"/>
              <a:ext cx="1424733" cy="1367284"/>
            </a:xfrm>
            <a:prstGeom prst="rect">
              <a:avLst/>
            </a:prstGeom>
            <a:noFill/>
          </p:spPr>
        </p:pic>
        <p:pic>
          <p:nvPicPr>
            <p:cNvPr id="16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4293096"/>
              <a:ext cx="1424733" cy="1367284"/>
            </a:xfrm>
            <a:prstGeom prst="rect">
              <a:avLst/>
            </a:prstGeom>
            <a:noFill/>
          </p:spPr>
        </p:pic>
        <p:sp>
          <p:nvSpPr>
            <p:cNvPr id="17" name="אליפסה 16"/>
            <p:cNvSpPr/>
            <p:nvPr/>
          </p:nvSpPr>
          <p:spPr>
            <a:xfrm>
              <a:off x="1331640" y="1844824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אליפסה 17"/>
            <p:cNvSpPr/>
            <p:nvPr/>
          </p:nvSpPr>
          <p:spPr>
            <a:xfrm>
              <a:off x="1835696" y="1844824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אליפסה 18"/>
            <p:cNvSpPr/>
            <p:nvPr/>
          </p:nvSpPr>
          <p:spPr>
            <a:xfrm>
              <a:off x="1331640" y="234888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1835696" y="234888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2771800" y="1844824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3275856" y="1844824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אליפסה 22"/>
            <p:cNvSpPr/>
            <p:nvPr/>
          </p:nvSpPr>
          <p:spPr>
            <a:xfrm>
              <a:off x="2771800" y="234888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אליפסה 23"/>
            <p:cNvSpPr/>
            <p:nvPr/>
          </p:nvSpPr>
          <p:spPr>
            <a:xfrm>
              <a:off x="3275856" y="234888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אליפסה 24"/>
            <p:cNvSpPr/>
            <p:nvPr/>
          </p:nvSpPr>
          <p:spPr>
            <a:xfrm>
              <a:off x="4211960" y="1844824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אליפסה 25"/>
            <p:cNvSpPr/>
            <p:nvPr/>
          </p:nvSpPr>
          <p:spPr>
            <a:xfrm>
              <a:off x="4716016" y="1844824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אליפסה 26"/>
            <p:cNvSpPr/>
            <p:nvPr/>
          </p:nvSpPr>
          <p:spPr>
            <a:xfrm>
              <a:off x="4211960" y="2348880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אליפסה 27"/>
            <p:cNvSpPr/>
            <p:nvPr/>
          </p:nvSpPr>
          <p:spPr>
            <a:xfrm>
              <a:off x="4716016" y="2348880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אליפסה 28"/>
            <p:cNvSpPr/>
            <p:nvPr/>
          </p:nvSpPr>
          <p:spPr>
            <a:xfrm>
              <a:off x="4211960" y="321297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אליפסה 29"/>
            <p:cNvSpPr/>
            <p:nvPr/>
          </p:nvSpPr>
          <p:spPr>
            <a:xfrm>
              <a:off x="4716016" y="321297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אליפסה 30"/>
            <p:cNvSpPr/>
            <p:nvPr/>
          </p:nvSpPr>
          <p:spPr>
            <a:xfrm>
              <a:off x="4211960" y="3717032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אליפסה 31"/>
            <p:cNvSpPr/>
            <p:nvPr/>
          </p:nvSpPr>
          <p:spPr>
            <a:xfrm>
              <a:off x="4716016" y="3717032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אליפסה 32"/>
            <p:cNvSpPr/>
            <p:nvPr/>
          </p:nvSpPr>
          <p:spPr>
            <a:xfrm>
              <a:off x="4211960" y="450912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אליפסה 33"/>
            <p:cNvSpPr/>
            <p:nvPr/>
          </p:nvSpPr>
          <p:spPr>
            <a:xfrm>
              <a:off x="4716016" y="450912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אליפסה 34"/>
            <p:cNvSpPr/>
            <p:nvPr/>
          </p:nvSpPr>
          <p:spPr>
            <a:xfrm>
              <a:off x="4211960" y="5013176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אליפסה 35"/>
            <p:cNvSpPr/>
            <p:nvPr/>
          </p:nvSpPr>
          <p:spPr>
            <a:xfrm>
              <a:off x="4716016" y="5013176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אליפסה 36"/>
            <p:cNvSpPr/>
            <p:nvPr/>
          </p:nvSpPr>
          <p:spPr>
            <a:xfrm>
              <a:off x="1331640" y="450912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אליפסה 37"/>
            <p:cNvSpPr/>
            <p:nvPr/>
          </p:nvSpPr>
          <p:spPr>
            <a:xfrm>
              <a:off x="1835696" y="4509120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אליפסה 38"/>
            <p:cNvSpPr/>
            <p:nvPr/>
          </p:nvSpPr>
          <p:spPr>
            <a:xfrm>
              <a:off x="1331640" y="5013176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אליפסה 39"/>
            <p:cNvSpPr/>
            <p:nvPr/>
          </p:nvSpPr>
          <p:spPr>
            <a:xfrm>
              <a:off x="1835696" y="501317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אליפסה 40"/>
            <p:cNvSpPr/>
            <p:nvPr/>
          </p:nvSpPr>
          <p:spPr>
            <a:xfrm>
              <a:off x="1331640" y="321297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אליפסה 41"/>
            <p:cNvSpPr/>
            <p:nvPr/>
          </p:nvSpPr>
          <p:spPr>
            <a:xfrm>
              <a:off x="1835696" y="321297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אליפסה 42"/>
            <p:cNvSpPr/>
            <p:nvPr/>
          </p:nvSpPr>
          <p:spPr>
            <a:xfrm>
              <a:off x="1331640" y="3717032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אליפסה 43"/>
            <p:cNvSpPr/>
            <p:nvPr/>
          </p:nvSpPr>
          <p:spPr>
            <a:xfrm>
              <a:off x="1835696" y="3717032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5" name="Picture 2" descr="C:\Users\user\Development\fivel\FivelClient\assets\FivelTi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2996952"/>
              <a:ext cx="1424733" cy="1367284"/>
            </a:xfrm>
            <a:prstGeom prst="rect">
              <a:avLst/>
            </a:prstGeom>
            <a:noFill/>
          </p:spPr>
        </p:pic>
        <p:sp>
          <p:nvSpPr>
            <p:cNvPr id="46" name="אליפסה 45"/>
            <p:cNvSpPr/>
            <p:nvPr/>
          </p:nvSpPr>
          <p:spPr>
            <a:xfrm>
              <a:off x="2771800" y="3212976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אליפסה 46"/>
            <p:cNvSpPr/>
            <p:nvPr/>
          </p:nvSpPr>
          <p:spPr>
            <a:xfrm>
              <a:off x="3275856" y="321297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אליפסה 47"/>
            <p:cNvSpPr/>
            <p:nvPr/>
          </p:nvSpPr>
          <p:spPr>
            <a:xfrm>
              <a:off x="2771800" y="3717032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אליפסה 48"/>
            <p:cNvSpPr/>
            <p:nvPr/>
          </p:nvSpPr>
          <p:spPr>
            <a:xfrm>
              <a:off x="3275856" y="3717032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AI Analysis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0" y="40466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 smtClean="0">
                <a:latin typeface="+mj-lt"/>
                <a:ea typeface="+mj-ea"/>
                <a:cs typeface="+mj-cs"/>
              </a:rPr>
              <a:t>Conclusions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16833"/>
            <a:ext cx="8280920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are there anomalies in </a:t>
            </a:r>
            <a:br>
              <a:rPr lang="en-US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vs. CPU matches?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dirty="0" smtClean="0"/>
              <a:t>In some matches the weaker difficulty player has more victories than the stronger difficulty (or most games ended in a draw).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endParaRPr lang="en-US" sz="2400" dirty="0" smtClean="0"/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400" dirty="0" smtClean="0"/>
              <a:t>We do not have a definite answer, but there might be a few explanations:</a:t>
            </a:r>
          </a:p>
          <a:p>
            <a:pPr marL="1181100" lvl="2" indent="-266700" algn="l" rtl="0">
              <a:buFont typeface="Arial" pitchFamily="34" charset="0"/>
              <a:buChar char="•"/>
            </a:pPr>
            <a:r>
              <a:rPr lang="en-US" sz="2400" b="1" dirty="0" smtClean="0"/>
              <a:t>Heuristic scoring is strong enough </a:t>
            </a:r>
            <a:r>
              <a:rPr lang="en-US" sz="2400" dirty="0" smtClean="0"/>
              <a:t>even in low depths of search.</a:t>
            </a:r>
          </a:p>
          <a:p>
            <a:pPr marL="1181100" lvl="2" indent="-266700" algn="l" rtl="0">
              <a:buFont typeface="Arial" pitchFamily="34" charset="0"/>
              <a:buChar char="•"/>
            </a:pPr>
            <a:r>
              <a:rPr lang="en-US" sz="2400" dirty="0" smtClean="0"/>
              <a:t>Starting player (</a:t>
            </a:r>
            <a:r>
              <a:rPr lang="en-US" sz="2400" b="1" dirty="0" smtClean="0"/>
              <a:t>random factor</a:t>
            </a:r>
            <a:r>
              <a:rPr lang="en-US" sz="2400" dirty="0" smtClean="0"/>
              <a:t>) has lots of significance. </a:t>
            </a:r>
          </a:p>
          <a:p>
            <a:pPr marL="1181100" lvl="2" indent="-266700" algn="l" rtl="0">
              <a:buFont typeface="Arial" pitchFamily="34" charset="0"/>
              <a:buChar char="•"/>
            </a:pPr>
            <a:r>
              <a:rPr lang="en-US" sz="2400" b="1" dirty="0" smtClean="0"/>
              <a:t>Board saturation</a:t>
            </a:r>
            <a:r>
              <a:rPr lang="en-US" sz="2400" dirty="0" smtClean="0"/>
              <a:t>.</a:t>
            </a:r>
          </a:p>
          <a:p>
            <a:pPr marL="1181100" lvl="2" indent="-266700" algn="l" rtl="0"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50" name="Picture 3" descr="C:\Users\user\Development\fivel\FivelClient\assets\fivevilch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92696"/>
            <a:ext cx="1124173" cy="1224136"/>
          </a:xfrm>
          <a:prstGeom prst="rect">
            <a:avLst/>
          </a:prstGeom>
          <a:noFill/>
        </p:spPr>
      </p:pic>
      <p:pic>
        <p:nvPicPr>
          <p:cNvPr id="52" name="Picture 2" descr="C:\Users\user\Development\fivel\FivelClient\assets\fivelCh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372200" y="720080"/>
            <a:ext cx="1086446" cy="126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AI Analysis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0" y="404664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 smtClean="0">
                <a:latin typeface="+mj-lt"/>
                <a:ea typeface="+mj-ea"/>
                <a:cs typeface="+mj-cs"/>
              </a:rPr>
              <a:t>Conclusions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16833"/>
            <a:ext cx="8280920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66700" indent="-266700" algn="l" rtl="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the heuristic scoring really that strong?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800" dirty="0" smtClean="0"/>
              <a:t>We tested many BEGINNER vs. HUMAN matches and found out that </a:t>
            </a:r>
            <a:r>
              <a:rPr lang="en-US" sz="2800" b="1" dirty="0" smtClean="0"/>
              <a:t>most players had trouble </a:t>
            </a:r>
            <a:r>
              <a:rPr lang="en-US" sz="2800" dirty="0" smtClean="0"/>
              <a:t>beating that difficulty (at least in their first Fivel games).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endParaRPr lang="en-US" sz="2800" dirty="0" smtClean="0"/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800" dirty="0" smtClean="0"/>
              <a:t>Nevertheless, we discovered that the </a:t>
            </a:r>
            <a:r>
              <a:rPr lang="en-US" sz="2800" b="1" dirty="0" smtClean="0"/>
              <a:t>starting player </a:t>
            </a:r>
            <a:r>
              <a:rPr lang="en-US" sz="2800" dirty="0" smtClean="0"/>
              <a:t>had an </a:t>
            </a:r>
            <a:r>
              <a:rPr lang="en-US" sz="2800" b="1" dirty="0" smtClean="0"/>
              <a:t>advantage</a:t>
            </a:r>
            <a:r>
              <a:rPr lang="en-US" sz="2800" dirty="0" smtClean="0"/>
              <a:t> in this difficulty level.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endParaRPr lang="en-US" sz="2800" dirty="0" smtClean="0"/>
          </a:p>
          <a:p>
            <a:pPr marL="723900" lvl="1" indent="-266700" algn="l" rtl="0">
              <a:buFont typeface="Arial" pitchFamily="34" charset="0"/>
              <a:buChar char="•"/>
            </a:pPr>
            <a:r>
              <a:rPr lang="en-US" sz="2800" b="1" dirty="0" smtClean="0"/>
              <a:t>This didn’t happen in harder difficulties</a:t>
            </a:r>
            <a:r>
              <a:rPr lang="en-US" sz="2800" dirty="0" smtClean="0"/>
              <a:t>.</a:t>
            </a:r>
          </a:p>
          <a:p>
            <a:pPr marL="723900" lvl="1" indent="-266700" algn="l" rtl="0">
              <a:buFont typeface="Arial" pitchFamily="34" charset="0"/>
              <a:buChar char="•"/>
            </a:pPr>
            <a:endParaRPr lang="en-US" sz="2800" dirty="0" smtClean="0"/>
          </a:p>
          <a:p>
            <a:pPr marL="723900" lvl="1" indent="-266700" algn="l" rtl="0">
              <a:buFont typeface="Arial" pitchFamily="34" charset="0"/>
              <a:buChar char="•"/>
            </a:pPr>
            <a:endParaRPr lang="en-US" sz="2800" dirty="0" smtClean="0"/>
          </a:p>
          <a:p>
            <a:pPr marL="723900" lvl="1" indent="-266700" algn="l" rtl="0">
              <a:buFont typeface="Arial" pitchFamily="34" charset="0"/>
              <a:buChar char="•"/>
            </a:pPr>
            <a:endParaRPr lang="en-US" sz="2800" dirty="0" smtClean="0"/>
          </a:p>
        </p:txBody>
      </p:sp>
      <p:pic>
        <p:nvPicPr>
          <p:cNvPr id="8" name="Picture 3" descr="C:\Users\user\Development\fivel\FivelClient\assets\rasc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692696"/>
            <a:ext cx="1187624" cy="11837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755576" y="0"/>
            <a:ext cx="8388424" cy="6858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Game!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 descr="C:\Users\user\Development\fivel\FivelClient\assets\owl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700808"/>
            <a:ext cx="3021380" cy="3528392"/>
          </a:xfrm>
          <a:prstGeom prst="rect">
            <a:avLst/>
          </a:prstGeom>
          <a:noFill/>
        </p:spPr>
      </p:pic>
      <p:sp>
        <p:nvSpPr>
          <p:cNvPr id="5" name="הסבר אליפטי 4"/>
          <p:cNvSpPr/>
          <p:nvPr/>
        </p:nvSpPr>
        <p:spPr>
          <a:xfrm>
            <a:off x="6516216" y="836712"/>
            <a:ext cx="1872208" cy="1152128"/>
          </a:xfrm>
          <a:prstGeom prst="wedgeEllipseCallout">
            <a:avLst>
              <a:gd name="adj1" fmla="val -33857"/>
              <a:gd name="adj2" fmla="val 63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woot?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velopment\fivel\FivelClient\assets\Fivel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5098534" cy="4855220"/>
          </a:xfrm>
          <a:prstGeom prst="rect">
            <a:avLst/>
          </a:prstGeom>
          <a:noFill/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7" name="Picture 2" descr="C:\Users\user\Development\fivel\FivelClient\assets\fivelChar.png"/>
          <p:cNvPicPr>
            <a:picLocks noChangeAspect="1" noChangeArrowheads="1"/>
          </p:cNvPicPr>
          <p:nvPr/>
        </p:nvPicPr>
        <p:blipFill>
          <a:blip r:embed="rId3" cstate="print"/>
          <a:srcRect r="27204" b="17456"/>
          <a:stretch>
            <a:fillRect/>
          </a:stretch>
        </p:blipFill>
        <p:spPr bwMode="auto">
          <a:xfrm>
            <a:off x="6228184" y="2996952"/>
            <a:ext cx="2915816" cy="3861048"/>
          </a:xfrm>
          <a:prstGeom prst="rect">
            <a:avLst/>
          </a:prstGeom>
          <a:noFill/>
        </p:spPr>
      </p:pic>
      <p:pic>
        <p:nvPicPr>
          <p:cNvPr id="1026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628800"/>
            <a:ext cx="1424733" cy="1367284"/>
          </a:xfrm>
          <a:prstGeom prst="rect">
            <a:avLst/>
          </a:prstGeom>
          <a:noFill/>
        </p:spPr>
      </p:pic>
      <p:pic>
        <p:nvPicPr>
          <p:cNvPr id="8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628800"/>
            <a:ext cx="1424733" cy="1367284"/>
          </a:xfrm>
          <a:prstGeom prst="rect">
            <a:avLst/>
          </a:prstGeom>
          <a:noFill/>
        </p:spPr>
      </p:pic>
      <p:pic>
        <p:nvPicPr>
          <p:cNvPr id="9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628800"/>
            <a:ext cx="1424733" cy="1367284"/>
          </a:xfrm>
          <a:prstGeom prst="rect">
            <a:avLst/>
          </a:prstGeom>
          <a:noFill/>
        </p:spPr>
      </p:pic>
      <p:pic>
        <p:nvPicPr>
          <p:cNvPr id="10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96952"/>
            <a:ext cx="1424733" cy="1367284"/>
          </a:xfrm>
          <a:prstGeom prst="rect">
            <a:avLst/>
          </a:prstGeom>
          <a:noFill/>
        </p:spPr>
      </p:pic>
      <p:pic>
        <p:nvPicPr>
          <p:cNvPr id="12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996952"/>
            <a:ext cx="1424733" cy="1367284"/>
          </a:xfrm>
          <a:prstGeom prst="rect">
            <a:avLst/>
          </a:prstGeom>
          <a:noFill/>
        </p:spPr>
      </p:pic>
      <p:pic>
        <p:nvPicPr>
          <p:cNvPr id="13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293096"/>
            <a:ext cx="1424733" cy="1367284"/>
          </a:xfrm>
          <a:prstGeom prst="rect">
            <a:avLst/>
          </a:prstGeom>
          <a:noFill/>
        </p:spPr>
      </p:pic>
      <p:pic>
        <p:nvPicPr>
          <p:cNvPr id="14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293096"/>
            <a:ext cx="1424733" cy="1367284"/>
          </a:xfrm>
          <a:prstGeom prst="rect">
            <a:avLst/>
          </a:prstGeom>
          <a:noFill/>
        </p:spPr>
      </p:pic>
      <p:pic>
        <p:nvPicPr>
          <p:cNvPr id="15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293096"/>
            <a:ext cx="1424733" cy="1367284"/>
          </a:xfrm>
          <a:prstGeom prst="rect">
            <a:avLst/>
          </a:prstGeom>
          <a:noFill/>
        </p:spPr>
      </p:pic>
      <p:sp>
        <p:nvSpPr>
          <p:cNvPr id="16" name="הסבר קווי 3 15"/>
          <p:cNvSpPr/>
          <p:nvPr/>
        </p:nvSpPr>
        <p:spPr>
          <a:xfrm>
            <a:off x="6300192" y="1412776"/>
            <a:ext cx="2232248" cy="1656184"/>
          </a:xfrm>
          <a:prstGeom prst="borderCallout3">
            <a:avLst>
              <a:gd name="adj1" fmla="val 18750"/>
              <a:gd name="adj2" fmla="val 171"/>
              <a:gd name="adj3" fmla="val 18750"/>
              <a:gd name="adj4" fmla="val -11456"/>
              <a:gd name="adj5" fmla="val 121854"/>
              <a:gd name="adj6" fmla="val -11385"/>
              <a:gd name="adj7" fmla="val 150921"/>
              <a:gd name="adj8" fmla="val 22374"/>
            </a:avLst>
          </a:prstGeom>
          <a:gradFill>
            <a:gsLst>
              <a:gs pos="0">
                <a:schemeClr val="dk1">
                  <a:tint val="50000"/>
                  <a:satMod val="300000"/>
                  <a:alpha val="6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endParaRPr lang="en-US" b="1" dirty="0" smtClean="0"/>
          </a:p>
          <a:p>
            <a:pPr algn="ctr" rtl="0"/>
            <a:r>
              <a:rPr lang="en-US" b="1" dirty="0" smtClean="0"/>
              <a:t>Each turn,</a:t>
            </a:r>
            <a:r>
              <a:rPr lang="en-US" dirty="0" smtClean="0"/>
              <a:t> a player </a:t>
            </a:r>
            <a:r>
              <a:rPr lang="en-US" b="1" dirty="0" smtClean="0"/>
              <a:t>puts a piece </a:t>
            </a:r>
            <a:r>
              <a:rPr lang="en-US" dirty="0" smtClean="0"/>
              <a:t>in an empty slot, and </a:t>
            </a:r>
            <a:r>
              <a:rPr lang="en-US" b="1" dirty="0" smtClean="0"/>
              <a:t>slides a tile</a:t>
            </a:r>
            <a:r>
              <a:rPr lang="en-US" dirty="0" smtClean="0"/>
              <a:t> to an empty place.</a:t>
            </a:r>
            <a:endParaRPr lang="he-IL" b="1" dirty="0" smtClean="0"/>
          </a:p>
          <a:p>
            <a:pPr algn="ctr"/>
            <a:endParaRPr lang="he-IL" dirty="0"/>
          </a:p>
        </p:txBody>
      </p:sp>
      <p:sp>
        <p:nvSpPr>
          <p:cNvPr id="17" name="אליפסה 16"/>
          <p:cNvSpPr/>
          <p:nvPr/>
        </p:nvSpPr>
        <p:spPr>
          <a:xfrm>
            <a:off x="133164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83569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33164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83569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277180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327585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/>
          <p:cNvSpPr/>
          <p:nvPr/>
        </p:nvSpPr>
        <p:spPr>
          <a:xfrm>
            <a:off x="277180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327585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421196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471601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421196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471601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421196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/>
          <p:cNvSpPr/>
          <p:nvPr/>
        </p:nvSpPr>
        <p:spPr>
          <a:xfrm>
            <a:off x="471601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/>
          <p:cNvSpPr/>
          <p:nvPr/>
        </p:nvSpPr>
        <p:spPr>
          <a:xfrm>
            <a:off x="421196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/>
        </p:nvSpPr>
        <p:spPr>
          <a:xfrm>
            <a:off x="471601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/>
        </p:nvSpPr>
        <p:spPr>
          <a:xfrm>
            <a:off x="421196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/>
        </p:nvSpPr>
        <p:spPr>
          <a:xfrm>
            <a:off x="471601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/>
        </p:nvSpPr>
        <p:spPr>
          <a:xfrm>
            <a:off x="421196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>
            <a:off x="471601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/>
        </p:nvSpPr>
        <p:spPr>
          <a:xfrm>
            <a:off x="277180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/>
        </p:nvSpPr>
        <p:spPr>
          <a:xfrm>
            <a:off x="327585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אליפסה 38"/>
          <p:cNvSpPr/>
          <p:nvPr/>
        </p:nvSpPr>
        <p:spPr>
          <a:xfrm>
            <a:off x="277180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אליפסה 39"/>
          <p:cNvSpPr/>
          <p:nvPr/>
        </p:nvSpPr>
        <p:spPr>
          <a:xfrm>
            <a:off x="327585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אליפסה 40"/>
          <p:cNvSpPr/>
          <p:nvPr/>
        </p:nvSpPr>
        <p:spPr>
          <a:xfrm>
            <a:off x="133164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אליפסה 41"/>
          <p:cNvSpPr/>
          <p:nvPr/>
        </p:nvSpPr>
        <p:spPr>
          <a:xfrm>
            <a:off x="183569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אליפסה 42"/>
          <p:cNvSpPr/>
          <p:nvPr/>
        </p:nvSpPr>
        <p:spPr>
          <a:xfrm>
            <a:off x="133164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אליפסה 43"/>
          <p:cNvSpPr/>
          <p:nvPr/>
        </p:nvSpPr>
        <p:spPr>
          <a:xfrm>
            <a:off x="183569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אליפסה 44"/>
          <p:cNvSpPr/>
          <p:nvPr/>
        </p:nvSpPr>
        <p:spPr>
          <a:xfrm>
            <a:off x="133164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/>
          <p:cNvSpPr/>
          <p:nvPr/>
        </p:nvSpPr>
        <p:spPr>
          <a:xfrm>
            <a:off x="183569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אליפסה 46"/>
          <p:cNvSpPr/>
          <p:nvPr/>
        </p:nvSpPr>
        <p:spPr>
          <a:xfrm>
            <a:off x="133164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/>
          <p:cNvSpPr/>
          <p:nvPr/>
        </p:nvSpPr>
        <p:spPr>
          <a:xfrm>
            <a:off x="183569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velopment\fivel\FivelClient\assets\Fivel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5098534" cy="4855220"/>
          </a:xfrm>
          <a:prstGeom prst="rect">
            <a:avLst/>
          </a:prstGeom>
          <a:noFill/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7" name="Picture 2" descr="C:\Users\user\Development\fivel\FivelClient\assets\fivelChar.png"/>
          <p:cNvPicPr>
            <a:picLocks noChangeAspect="1" noChangeArrowheads="1"/>
          </p:cNvPicPr>
          <p:nvPr/>
        </p:nvPicPr>
        <p:blipFill>
          <a:blip r:embed="rId3" cstate="print"/>
          <a:srcRect r="27204" b="17456"/>
          <a:stretch>
            <a:fillRect/>
          </a:stretch>
        </p:blipFill>
        <p:spPr bwMode="auto">
          <a:xfrm>
            <a:off x="6228184" y="2996952"/>
            <a:ext cx="2915816" cy="3861048"/>
          </a:xfrm>
          <a:prstGeom prst="rect">
            <a:avLst/>
          </a:prstGeom>
          <a:noFill/>
        </p:spPr>
      </p:pic>
      <p:pic>
        <p:nvPicPr>
          <p:cNvPr id="1026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628800"/>
            <a:ext cx="1424733" cy="1367284"/>
          </a:xfrm>
          <a:prstGeom prst="rect">
            <a:avLst/>
          </a:prstGeom>
          <a:noFill/>
        </p:spPr>
      </p:pic>
      <p:pic>
        <p:nvPicPr>
          <p:cNvPr id="8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628800"/>
            <a:ext cx="1424733" cy="1367284"/>
          </a:xfrm>
          <a:prstGeom prst="rect">
            <a:avLst/>
          </a:prstGeom>
          <a:noFill/>
        </p:spPr>
      </p:pic>
      <p:pic>
        <p:nvPicPr>
          <p:cNvPr id="9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628800"/>
            <a:ext cx="1424733" cy="1367284"/>
          </a:xfrm>
          <a:prstGeom prst="rect">
            <a:avLst/>
          </a:prstGeom>
          <a:noFill/>
        </p:spPr>
      </p:pic>
      <p:pic>
        <p:nvPicPr>
          <p:cNvPr id="10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96952"/>
            <a:ext cx="1424733" cy="1367284"/>
          </a:xfrm>
          <a:prstGeom prst="rect">
            <a:avLst/>
          </a:prstGeom>
          <a:noFill/>
        </p:spPr>
      </p:pic>
      <p:pic>
        <p:nvPicPr>
          <p:cNvPr id="12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996952"/>
            <a:ext cx="1424733" cy="1367284"/>
          </a:xfrm>
          <a:prstGeom prst="rect">
            <a:avLst/>
          </a:prstGeom>
          <a:noFill/>
        </p:spPr>
      </p:pic>
      <p:pic>
        <p:nvPicPr>
          <p:cNvPr id="13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293096"/>
            <a:ext cx="1424733" cy="1367284"/>
          </a:xfrm>
          <a:prstGeom prst="rect">
            <a:avLst/>
          </a:prstGeom>
          <a:noFill/>
        </p:spPr>
      </p:pic>
      <p:pic>
        <p:nvPicPr>
          <p:cNvPr id="14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293096"/>
            <a:ext cx="1424733" cy="1367284"/>
          </a:xfrm>
          <a:prstGeom prst="rect">
            <a:avLst/>
          </a:prstGeom>
          <a:noFill/>
        </p:spPr>
      </p:pic>
      <p:pic>
        <p:nvPicPr>
          <p:cNvPr id="15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293096"/>
            <a:ext cx="1424733" cy="1367284"/>
          </a:xfrm>
          <a:prstGeom prst="rect">
            <a:avLst/>
          </a:prstGeom>
          <a:noFill/>
        </p:spPr>
      </p:pic>
      <p:sp>
        <p:nvSpPr>
          <p:cNvPr id="16" name="הסבר קווי 3 15"/>
          <p:cNvSpPr/>
          <p:nvPr/>
        </p:nvSpPr>
        <p:spPr>
          <a:xfrm>
            <a:off x="6300192" y="1412776"/>
            <a:ext cx="2232248" cy="1656184"/>
          </a:xfrm>
          <a:prstGeom prst="borderCallout3">
            <a:avLst>
              <a:gd name="adj1" fmla="val 18750"/>
              <a:gd name="adj2" fmla="val 171"/>
              <a:gd name="adj3" fmla="val 18750"/>
              <a:gd name="adj4" fmla="val -11456"/>
              <a:gd name="adj5" fmla="val 121854"/>
              <a:gd name="adj6" fmla="val -11385"/>
              <a:gd name="adj7" fmla="val 150921"/>
              <a:gd name="adj8" fmla="val 22374"/>
            </a:avLst>
          </a:prstGeom>
          <a:gradFill>
            <a:gsLst>
              <a:gs pos="0">
                <a:schemeClr val="dk1">
                  <a:tint val="50000"/>
                  <a:satMod val="300000"/>
                  <a:alpha val="6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endParaRPr lang="en-US" b="1" dirty="0" smtClean="0"/>
          </a:p>
          <a:p>
            <a:pPr algn="ctr" rtl="0"/>
            <a:r>
              <a:rPr lang="en-US" b="1" dirty="0" smtClean="0"/>
              <a:t>Each turn,</a:t>
            </a:r>
            <a:r>
              <a:rPr lang="en-US" dirty="0" smtClean="0"/>
              <a:t> a player </a:t>
            </a:r>
            <a:r>
              <a:rPr lang="en-US" b="1" dirty="0" smtClean="0"/>
              <a:t>puts a piece </a:t>
            </a:r>
            <a:r>
              <a:rPr lang="en-US" dirty="0" smtClean="0"/>
              <a:t>in an empty slot, and </a:t>
            </a:r>
            <a:r>
              <a:rPr lang="en-US" b="1" dirty="0" smtClean="0"/>
              <a:t>slides a tile</a:t>
            </a:r>
            <a:r>
              <a:rPr lang="en-US" dirty="0" smtClean="0"/>
              <a:t> to an empty place.</a:t>
            </a:r>
            <a:endParaRPr lang="he-IL" b="1" dirty="0" smtClean="0"/>
          </a:p>
          <a:p>
            <a:pPr algn="ctr"/>
            <a:endParaRPr lang="he-IL" dirty="0"/>
          </a:p>
        </p:txBody>
      </p:sp>
      <p:sp>
        <p:nvSpPr>
          <p:cNvPr id="17" name="אליפסה 16"/>
          <p:cNvSpPr/>
          <p:nvPr/>
        </p:nvSpPr>
        <p:spPr>
          <a:xfrm>
            <a:off x="133164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83569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33164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83569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277180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327585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/>
          <p:cNvSpPr/>
          <p:nvPr/>
        </p:nvSpPr>
        <p:spPr>
          <a:xfrm>
            <a:off x="277180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327585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421196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471601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4211960" y="234888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471601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421196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/>
          <p:cNvSpPr/>
          <p:nvPr/>
        </p:nvSpPr>
        <p:spPr>
          <a:xfrm>
            <a:off x="471601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/>
          <p:cNvSpPr/>
          <p:nvPr/>
        </p:nvSpPr>
        <p:spPr>
          <a:xfrm>
            <a:off x="421196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/>
        </p:nvSpPr>
        <p:spPr>
          <a:xfrm>
            <a:off x="471601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/>
        </p:nvSpPr>
        <p:spPr>
          <a:xfrm>
            <a:off x="421196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/>
        </p:nvSpPr>
        <p:spPr>
          <a:xfrm>
            <a:off x="471601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/>
        </p:nvSpPr>
        <p:spPr>
          <a:xfrm>
            <a:off x="421196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>
            <a:off x="471601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/>
        </p:nvSpPr>
        <p:spPr>
          <a:xfrm>
            <a:off x="277180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/>
        </p:nvSpPr>
        <p:spPr>
          <a:xfrm>
            <a:off x="327585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אליפסה 38"/>
          <p:cNvSpPr/>
          <p:nvPr/>
        </p:nvSpPr>
        <p:spPr>
          <a:xfrm>
            <a:off x="277180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אליפסה 39"/>
          <p:cNvSpPr/>
          <p:nvPr/>
        </p:nvSpPr>
        <p:spPr>
          <a:xfrm>
            <a:off x="327585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אליפסה 40"/>
          <p:cNvSpPr/>
          <p:nvPr/>
        </p:nvSpPr>
        <p:spPr>
          <a:xfrm>
            <a:off x="133164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אליפסה 41"/>
          <p:cNvSpPr/>
          <p:nvPr/>
        </p:nvSpPr>
        <p:spPr>
          <a:xfrm>
            <a:off x="183569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אליפסה 42"/>
          <p:cNvSpPr/>
          <p:nvPr/>
        </p:nvSpPr>
        <p:spPr>
          <a:xfrm>
            <a:off x="133164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אליפסה 43"/>
          <p:cNvSpPr/>
          <p:nvPr/>
        </p:nvSpPr>
        <p:spPr>
          <a:xfrm>
            <a:off x="183569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אליפסה 44"/>
          <p:cNvSpPr/>
          <p:nvPr/>
        </p:nvSpPr>
        <p:spPr>
          <a:xfrm>
            <a:off x="133164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/>
          <p:cNvSpPr/>
          <p:nvPr/>
        </p:nvSpPr>
        <p:spPr>
          <a:xfrm>
            <a:off x="183569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אליפסה 46"/>
          <p:cNvSpPr/>
          <p:nvPr/>
        </p:nvSpPr>
        <p:spPr>
          <a:xfrm>
            <a:off x="133164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/>
          <p:cNvSpPr/>
          <p:nvPr/>
        </p:nvSpPr>
        <p:spPr>
          <a:xfrm>
            <a:off x="183569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velopment\fivel\FivelClient\assets\Fivel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5098534" cy="4855220"/>
          </a:xfrm>
          <a:prstGeom prst="rect">
            <a:avLst/>
          </a:prstGeom>
          <a:noFill/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7" name="Picture 2" descr="C:\Users\user\Development\fivel\FivelClient\assets\fivelChar.png"/>
          <p:cNvPicPr>
            <a:picLocks noChangeAspect="1" noChangeArrowheads="1"/>
          </p:cNvPicPr>
          <p:nvPr/>
        </p:nvPicPr>
        <p:blipFill>
          <a:blip r:embed="rId3" cstate="print"/>
          <a:srcRect r="27204" b="17456"/>
          <a:stretch>
            <a:fillRect/>
          </a:stretch>
        </p:blipFill>
        <p:spPr bwMode="auto">
          <a:xfrm>
            <a:off x="6228184" y="2996952"/>
            <a:ext cx="2915816" cy="3861048"/>
          </a:xfrm>
          <a:prstGeom prst="rect">
            <a:avLst/>
          </a:prstGeom>
          <a:noFill/>
        </p:spPr>
      </p:pic>
      <p:pic>
        <p:nvPicPr>
          <p:cNvPr id="1026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628800"/>
            <a:ext cx="1424733" cy="1367284"/>
          </a:xfrm>
          <a:prstGeom prst="rect">
            <a:avLst/>
          </a:prstGeom>
          <a:noFill/>
        </p:spPr>
      </p:pic>
      <p:pic>
        <p:nvPicPr>
          <p:cNvPr id="8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132856"/>
            <a:ext cx="1424733" cy="1367284"/>
          </a:xfrm>
          <a:prstGeom prst="rect">
            <a:avLst/>
          </a:prstGeom>
          <a:noFill/>
        </p:spPr>
      </p:pic>
      <p:pic>
        <p:nvPicPr>
          <p:cNvPr id="9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628800"/>
            <a:ext cx="1424733" cy="1367284"/>
          </a:xfrm>
          <a:prstGeom prst="rect">
            <a:avLst/>
          </a:prstGeom>
          <a:noFill/>
        </p:spPr>
      </p:pic>
      <p:pic>
        <p:nvPicPr>
          <p:cNvPr id="10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96952"/>
            <a:ext cx="1424733" cy="1367284"/>
          </a:xfrm>
          <a:prstGeom prst="rect">
            <a:avLst/>
          </a:prstGeom>
          <a:noFill/>
        </p:spPr>
      </p:pic>
      <p:pic>
        <p:nvPicPr>
          <p:cNvPr id="12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996952"/>
            <a:ext cx="1424733" cy="1367284"/>
          </a:xfrm>
          <a:prstGeom prst="rect">
            <a:avLst/>
          </a:prstGeom>
          <a:noFill/>
        </p:spPr>
      </p:pic>
      <p:pic>
        <p:nvPicPr>
          <p:cNvPr id="13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293096"/>
            <a:ext cx="1424733" cy="1367284"/>
          </a:xfrm>
          <a:prstGeom prst="rect">
            <a:avLst/>
          </a:prstGeom>
          <a:noFill/>
        </p:spPr>
      </p:pic>
      <p:pic>
        <p:nvPicPr>
          <p:cNvPr id="14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293096"/>
            <a:ext cx="1424733" cy="1367284"/>
          </a:xfrm>
          <a:prstGeom prst="rect">
            <a:avLst/>
          </a:prstGeom>
          <a:noFill/>
        </p:spPr>
      </p:pic>
      <p:pic>
        <p:nvPicPr>
          <p:cNvPr id="15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293096"/>
            <a:ext cx="1424733" cy="1367284"/>
          </a:xfrm>
          <a:prstGeom prst="rect">
            <a:avLst/>
          </a:prstGeom>
          <a:noFill/>
        </p:spPr>
      </p:pic>
      <p:sp>
        <p:nvSpPr>
          <p:cNvPr id="16" name="הסבר קווי 3 15"/>
          <p:cNvSpPr/>
          <p:nvPr/>
        </p:nvSpPr>
        <p:spPr>
          <a:xfrm>
            <a:off x="6300192" y="1412776"/>
            <a:ext cx="2232248" cy="1656184"/>
          </a:xfrm>
          <a:prstGeom prst="borderCallout3">
            <a:avLst>
              <a:gd name="adj1" fmla="val 18750"/>
              <a:gd name="adj2" fmla="val 171"/>
              <a:gd name="adj3" fmla="val 18750"/>
              <a:gd name="adj4" fmla="val -11456"/>
              <a:gd name="adj5" fmla="val 121854"/>
              <a:gd name="adj6" fmla="val -11385"/>
              <a:gd name="adj7" fmla="val 150921"/>
              <a:gd name="adj8" fmla="val 22374"/>
            </a:avLst>
          </a:prstGeom>
          <a:gradFill>
            <a:gsLst>
              <a:gs pos="0">
                <a:schemeClr val="dk1">
                  <a:tint val="50000"/>
                  <a:satMod val="300000"/>
                  <a:alpha val="6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endParaRPr lang="en-US" b="1" dirty="0" smtClean="0"/>
          </a:p>
          <a:p>
            <a:pPr algn="ctr" rtl="0"/>
            <a:r>
              <a:rPr lang="en-US" b="1" dirty="0" smtClean="0"/>
              <a:t>Each turn,</a:t>
            </a:r>
            <a:r>
              <a:rPr lang="en-US" dirty="0" smtClean="0"/>
              <a:t> a player </a:t>
            </a:r>
            <a:r>
              <a:rPr lang="en-US" b="1" dirty="0" smtClean="0"/>
              <a:t>puts a piece </a:t>
            </a:r>
            <a:r>
              <a:rPr lang="en-US" dirty="0" smtClean="0"/>
              <a:t>in an empty slot, and </a:t>
            </a:r>
            <a:r>
              <a:rPr lang="en-US" b="1" dirty="0" smtClean="0"/>
              <a:t>slides a tile</a:t>
            </a:r>
            <a:r>
              <a:rPr lang="en-US" dirty="0" smtClean="0"/>
              <a:t> to an empty place.</a:t>
            </a:r>
            <a:endParaRPr lang="he-IL" b="1" dirty="0" smtClean="0"/>
          </a:p>
          <a:p>
            <a:pPr algn="ctr"/>
            <a:endParaRPr lang="he-IL" dirty="0"/>
          </a:p>
        </p:txBody>
      </p:sp>
      <p:sp>
        <p:nvSpPr>
          <p:cNvPr id="17" name="אליפסה 16"/>
          <p:cNvSpPr/>
          <p:nvPr/>
        </p:nvSpPr>
        <p:spPr>
          <a:xfrm>
            <a:off x="133164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83569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33164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83569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277180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327585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/>
          <p:cNvSpPr/>
          <p:nvPr/>
        </p:nvSpPr>
        <p:spPr>
          <a:xfrm>
            <a:off x="2771800" y="285293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3275856" y="285293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421196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471601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4211960" y="234888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471601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421196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/>
          <p:cNvSpPr/>
          <p:nvPr/>
        </p:nvSpPr>
        <p:spPr>
          <a:xfrm>
            <a:off x="471601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/>
          <p:cNvSpPr/>
          <p:nvPr/>
        </p:nvSpPr>
        <p:spPr>
          <a:xfrm>
            <a:off x="421196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/>
        </p:nvSpPr>
        <p:spPr>
          <a:xfrm>
            <a:off x="471601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/>
        </p:nvSpPr>
        <p:spPr>
          <a:xfrm>
            <a:off x="421196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/>
        </p:nvSpPr>
        <p:spPr>
          <a:xfrm>
            <a:off x="471601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/>
        </p:nvSpPr>
        <p:spPr>
          <a:xfrm>
            <a:off x="421196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>
            <a:off x="471601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/>
        </p:nvSpPr>
        <p:spPr>
          <a:xfrm>
            <a:off x="277180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/>
        </p:nvSpPr>
        <p:spPr>
          <a:xfrm>
            <a:off x="327585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אליפסה 38"/>
          <p:cNvSpPr/>
          <p:nvPr/>
        </p:nvSpPr>
        <p:spPr>
          <a:xfrm>
            <a:off x="277180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אליפסה 39"/>
          <p:cNvSpPr/>
          <p:nvPr/>
        </p:nvSpPr>
        <p:spPr>
          <a:xfrm>
            <a:off x="327585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אליפסה 40"/>
          <p:cNvSpPr/>
          <p:nvPr/>
        </p:nvSpPr>
        <p:spPr>
          <a:xfrm>
            <a:off x="133164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אליפסה 41"/>
          <p:cNvSpPr/>
          <p:nvPr/>
        </p:nvSpPr>
        <p:spPr>
          <a:xfrm>
            <a:off x="183569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אליפסה 42"/>
          <p:cNvSpPr/>
          <p:nvPr/>
        </p:nvSpPr>
        <p:spPr>
          <a:xfrm>
            <a:off x="133164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אליפסה 43"/>
          <p:cNvSpPr/>
          <p:nvPr/>
        </p:nvSpPr>
        <p:spPr>
          <a:xfrm>
            <a:off x="183569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אליפסה 44"/>
          <p:cNvSpPr/>
          <p:nvPr/>
        </p:nvSpPr>
        <p:spPr>
          <a:xfrm>
            <a:off x="133164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/>
          <p:cNvSpPr/>
          <p:nvPr/>
        </p:nvSpPr>
        <p:spPr>
          <a:xfrm>
            <a:off x="183569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אליפסה 46"/>
          <p:cNvSpPr/>
          <p:nvPr/>
        </p:nvSpPr>
        <p:spPr>
          <a:xfrm>
            <a:off x="133164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/>
          <p:cNvSpPr/>
          <p:nvPr/>
        </p:nvSpPr>
        <p:spPr>
          <a:xfrm>
            <a:off x="183569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 למטה 48"/>
          <p:cNvSpPr/>
          <p:nvPr/>
        </p:nvSpPr>
        <p:spPr>
          <a:xfrm>
            <a:off x="3059832" y="3284984"/>
            <a:ext cx="360040" cy="57606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velopment\fivel\FivelClient\assets\Fivel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5098534" cy="4855220"/>
          </a:xfrm>
          <a:prstGeom prst="rect">
            <a:avLst/>
          </a:prstGeom>
          <a:noFill/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7" name="Picture 2" descr="C:\Users\user\Development\fivel\FivelClient\assets\fivelChar.png"/>
          <p:cNvPicPr>
            <a:picLocks noChangeAspect="1" noChangeArrowheads="1"/>
          </p:cNvPicPr>
          <p:nvPr/>
        </p:nvPicPr>
        <p:blipFill>
          <a:blip r:embed="rId3" cstate="print"/>
          <a:srcRect r="27204" b="17456"/>
          <a:stretch>
            <a:fillRect/>
          </a:stretch>
        </p:blipFill>
        <p:spPr bwMode="auto">
          <a:xfrm>
            <a:off x="6228184" y="2996952"/>
            <a:ext cx="2915816" cy="3861048"/>
          </a:xfrm>
          <a:prstGeom prst="rect">
            <a:avLst/>
          </a:prstGeom>
          <a:noFill/>
        </p:spPr>
      </p:pic>
      <p:pic>
        <p:nvPicPr>
          <p:cNvPr id="1026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628800"/>
            <a:ext cx="1424733" cy="1367284"/>
          </a:xfrm>
          <a:prstGeom prst="rect">
            <a:avLst/>
          </a:prstGeom>
          <a:noFill/>
        </p:spPr>
      </p:pic>
      <p:pic>
        <p:nvPicPr>
          <p:cNvPr id="8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996952"/>
            <a:ext cx="1424733" cy="1367284"/>
          </a:xfrm>
          <a:prstGeom prst="rect">
            <a:avLst/>
          </a:prstGeom>
          <a:noFill/>
        </p:spPr>
      </p:pic>
      <p:pic>
        <p:nvPicPr>
          <p:cNvPr id="9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628800"/>
            <a:ext cx="1424733" cy="1367284"/>
          </a:xfrm>
          <a:prstGeom prst="rect">
            <a:avLst/>
          </a:prstGeom>
          <a:noFill/>
        </p:spPr>
      </p:pic>
      <p:pic>
        <p:nvPicPr>
          <p:cNvPr id="10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96952"/>
            <a:ext cx="1424733" cy="1367284"/>
          </a:xfrm>
          <a:prstGeom prst="rect">
            <a:avLst/>
          </a:prstGeom>
          <a:noFill/>
        </p:spPr>
      </p:pic>
      <p:pic>
        <p:nvPicPr>
          <p:cNvPr id="12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996952"/>
            <a:ext cx="1424733" cy="1367284"/>
          </a:xfrm>
          <a:prstGeom prst="rect">
            <a:avLst/>
          </a:prstGeom>
          <a:noFill/>
        </p:spPr>
      </p:pic>
      <p:pic>
        <p:nvPicPr>
          <p:cNvPr id="13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293096"/>
            <a:ext cx="1424733" cy="1367284"/>
          </a:xfrm>
          <a:prstGeom prst="rect">
            <a:avLst/>
          </a:prstGeom>
          <a:noFill/>
        </p:spPr>
      </p:pic>
      <p:pic>
        <p:nvPicPr>
          <p:cNvPr id="14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293096"/>
            <a:ext cx="1424733" cy="1367284"/>
          </a:xfrm>
          <a:prstGeom prst="rect">
            <a:avLst/>
          </a:prstGeom>
          <a:noFill/>
        </p:spPr>
      </p:pic>
      <p:pic>
        <p:nvPicPr>
          <p:cNvPr id="15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293096"/>
            <a:ext cx="1424733" cy="1367284"/>
          </a:xfrm>
          <a:prstGeom prst="rect">
            <a:avLst/>
          </a:prstGeom>
          <a:noFill/>
        </p:spPr>
      </p:pic>
      <p:sp>
        <p:nvSpPr>
          <p:cNvPr id="16" name="הסבר קווי 3 15"/>
          <p:cNvSpPr/>
          <p:nvPr/>
        </p:nvSpPr>
        <p:spPr>
          <a:xfrm>
            <a:off x="6300192" y="1412776"/>
            <a:ext cx="2232248" cy="1656184"/>
          </a:xfrm>
          <a:prstGeom prst="borderCallout3">
            <a:avLst>
              <a:gd name="adj1" fmla="val 18750"/>
              <a:gd name="adj2" fmla="val 171"/>
              <a:gd name="adj3" fmla="val 18750"/>
              <a:gd name="adj4" fmla="val -11456"/>
              <a:gd name="adj5" fmla="val 121854"/>
              <a:gd name="adj6" fmla="val -11385"/>
              <a:gd name="adj7" fmla="val 150921"/>
              <a:gd name="adj8" fmla="val 22374"/>
            </a:avLst>
          </a:prstGeom>
          <a:gradFill>
            <a:gsLst>
              <a:gs pos="0">
                <a:schemeClr val="dk1">
                  <a:tint val="50000"/>
                  <a:satMod val="300000"/>
                  <a:alpha val="6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endParaRPr lang="en-US" b="1" dirty="0" smtClean="0"/>
          </a:p>
          <a:p>
            <a:pPr algn="ctr" rtl="0"/>
            <a:r>
              <a:rPr lang="en-US" b="1" dirty="0" smtClean="0"/>
              <a:t>Each turn,</a:t>
            </a:r>
            <a:r>
              <a:rPr lang="en-US" dirty="0" smtClean="0"/>
              <a:t> a player </a:t>
            </a:r>
            <a:r>
              <a:rPr lang="en-US" b="1" dirty="0" smtClean="0"/>
              <a:t>puts a piece </a:t>
            </a:r>
            <a:r>
              <a:rPr lang="en-US" dirty="0" smtClean="0"/>
              <a:t>in an empty slot, and </a:t>
            </a:r>
            <a:r>
              <a:rPr lang="en-US" b="1" dirty="0" smtClean="0"/>
              <a:t>slides a tile</a:t>
            </a:r>
            <a:r>
              <a:rPr lang="en-US" dirty="0" smtClean="0"/>
              <a:t> to an empty place.</a:t>
            </a:r>
            <a:endParaRPr lang="he-IL" b="1" dirty="0" smtClean="0"/>
          </a:p>
          <a:p>
            <a:pPr algn="ctr"/>
            <a:endParaRPr lang="he-IL" dirty="0"/>
          </a:p>
        </p:txBody>
      </p:sp>
      <p:sp>
        <p:nvSpPr>
          <p:cNvPr id="17" name="אליפסה 16"/>
          <p:cNvSpPr/>
          <p:nvPr/>
        </p:nvSpPr>
        <p:spPr>
          <a:xfrm>
            <a:off x="133164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83569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33164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835696" y="234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277180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327585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/>
          <p:cNvSpPr/>
          <p:nvPr/>
        </p:nvSpPr>
        <p:spPr>
          <a:xfrm>
            <a:off x="277180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327585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421196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471601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4211960" y="234888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471601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421196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/>
          <p:cNvSpPr/>
          <p:nvPr/>
        </p:nvSpPr>
        <p:spPr>
          <a:xfrm>
            <a:off x="471601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/>
          <p:cNvSpPr/>
          <p:nvPr/>
        </p:nvSpPr>
        <p:spPr>
          <a:xfrm>
            <a:off x="421196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/>
        </p:nvSpPr>
        <p:spPr>
          <a:xfrm>
            <a:off x="471601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/>
        </p:nvSpPr>
        <p:spPr>
          <a:xfrm>
            <a:off x="421196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/>
        </p:nvSpPr>
        <p:spPr>
          <a:xfrm>
            <a:off x="471601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/>
        </p:nvSpPr>
        <p:spPr>
          <a:xfrm>
            <a:off x="421196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>
            <a:off x="471601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/>
        </p:nvSpPr>
        <p:spPr>
          <a:xfrm>
            <a:off x="277180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/>
        </p:nvSpPr>
        <p:spPr>
          <a:xfrm>
            <a:off x="327585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אליפסה 38"/>
          <p:cNvSpPr/>
          <p:nvPr/>
        </p:nvSpPr>
        <p:spPr>
          <a:xfrm>
            <a:off x="277180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אליפסה 39"/>
          <p:cNvSpPr/>
          <p:nvPr/>
        </p:nvSpPr>
        <p:spPr>
          <a:xfrm>
            <a:off x="327585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אליפסה 40"/>
          <p:cNvSpPr/>
          <p:nvPr/>
        </p:nvSpPr>
        <p:spPr>
          <a:xfrm>
            <a:off x="133164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אליפסה 41"/>
          <p:cNvSpPr/>
          <p:nvPr/>
        </p:nvSpPr>
        <p:spPr>
          <a:xfrm>
            <a:off x="183569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אליפסה 42"/>
          <p:cNvSpPr/>
          <p:nvPr/>
        </p:nvSpPr>
        <p:spPr>
          <a:xfrm>
            <a:off x="133164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אליפסה 43"/>
          <p:cNvSpPr/>
          <p:nvPr/>
        </p:nvSpPr>
        <p:spPr>
          <a:xfrm>
            <a:off x="183569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אליפסה 44"/>
          <p:cNvSpPr/>
          <p:nvPr/>
        </p:nvSpPr>
        <p:spPr>
          <a:xfrm>
            <a:off x="133164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/>
          <p:cNvSpPr/>
          <p:nvPr/>
        </p:nvSpPr>
        <p:spPr>
          <a:xfrm>
            <a:off x="183569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אליפסה 46"/>
          <p:cNvSpPr/>
          <p:nvPr/>
        </p:nvSpPr>
        <p:spPr>
          <a:xfrm>
            <a:off x="133164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/>
          <p:cNvSpPr/>
          <p:nvPr/>
        </p:nvSpPr>
        <p:spPr>
          <a:xfrm>
            <a:off x="183569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velopment\fivel\FivelClient\assets\Fivel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5098534" cy="4855220"/>
          </a:xfrm>
          <a:prstGeom prst="rect">
            <a:avLst/>
          </a:prstGeom>
          <a:noFill/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7" name="Picture 2" descr="C:\Users\user\Development\fivel\FivelClient\assets\fivelChar.png"/>
          <p:cNvPicPr>
            <a:picLocks noChangeAspect="1" noChangeArrowheads="1"/>
          </p:cNvPicPr>
          <p:nvPr/>
        </p:nvPicPr>
        <p:blipFill>
          <a:blip r:embed="rId3" cstate="print"/>
          <a:srcRect r="27204" b="17456"/>
          <a:stretch>
            <a:fillRect/>
          </a:stretch>
        </p:blipFill>
        <p:spPr bwMode="auto">
          <a:xfrm>
            <a:off x="6228184" y="2996952"/>
            <a:ext cx="2915816" cy="3861048"/>
          </a:xfrm>
          <a:prstGeom prst="rect">
            <a:avLst/>
          </a:prstGeom>
          <a:noFill/>
        </p:spPr>
      </p:pic>
      <p:pic>
        <p:nvPicPr>
          <p:cNvPr id="1026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1628800"/>
            <a:ext cx="1424733" cy="1367284"/>
          </a:xfrm>
          <a:prstGeom prst="rect">
            <a:avLst/>
          </a:prstGeom>
          <a:noFill/>
        </p:spPr>
      </p:pic>
      <p:pic>
        <p:nvPicPr>
          <p:cNvPr id="8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996952"/>
            <a:ext cx="1424733" cy="1367284"/>
          </a:xfrm>
          <a:prstGeom prst="rect">
            <a:avLst/>
          </a:prstGeom>
          <a:noFill/>
        </p:spPr>
      </p:pic>
      <p:pic>
        <p:nvPicPr>
          <p:cNvPr id="9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628800"/>
            <a:ext cx="1424733" cy="1367284"/>
          </a:xfrm>
          <a:prstGeom prst="rect">
            <a:avLst/>
          </a:prstGeom>
          <a:noFill/>
        </p:spPr>
      </p:pic>
      <p:pic>
        <p:nvPicPr>
          <p:cNvPr id="10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96952"/>
            <a:ext cx="1424733" cy="1367284"/>
          </a:xfrm>
          <a:prstGeom prst="rect">
            <a:avLst/>
          </a:prstGeom>
          <a:noFill/>
        </p:spPr>
      </p:pic>
      <p:pic>
        <p:nvPicPr>
          <p:cNvPr id="12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996952"/>
            <a:ext cx="1424733" cy="1367284"/>
          </a:xfrm>
          <a:prstGeom prst="rect">
            <a:avLst/>
          </a:prstGeom>
          <a:noFill/>
        </p:spPr>
      </p:pic>
      <p:pic>
        <p:nvPicPr>
          <p:cNvPr id="13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293096"/>
            <a:ext cx="1424733" cy="1367284"/>
          </a:xfrm>
          <a:prstGeom prst="rect">
            <a:avLst/>
          </a:prstGeom>
          <a:noFill/>
        </p:spPr>
      </p:pic>
      <p:pic>
        <p:nvPicPr>
          <p:cNvPr id="14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293096"/>
            <a:ext cx="1424733" cy="1367284"/>
          </a:xfrm>
          <a:prstGeom prst="rect">
            <a:avLst/>
          </a:prstGeom>
          <a:noFill/>
        </p:spPr>
      </p:pic>
      <p:pic>
        <p:nvPicPr>
          <p:cNvPr id="15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293096"/>
            <a:ext cx="1424733" cy="1367284"/>
          </a:xfrm>
          <a:prstGeom prst="rect">
            <a:avLst/>
          </a:prstGeom>
          <a:noFill/>
        </p:spPr>
      </p:pic>
      <p:sp>
        <p:nvSpPr>
          <p:cNvPr id="16" name="הסבר קווי 3 15"/>
          <p:cNvSpPr/>
          <p:nvPr/>
        </p:nvSpPr>
        <p:spPr>
          <a:xfrm>
            <a:off x="6300192" y="1412776"/>
            <a:ext cx="2232248" cy="1656184"/>
          </a:xfrm>
          <a:prstGeom prst="borderCallout3">
            <a:avLst>
              <a:gd name="adj1" fmla="val 18750"/>
              <a:gd name="adj2" fmla="val 171"/>
              <a:gd name="adj3" fmla="val 18750"/>
              <a:gd name="adj4" fmla="val -11456"/>
              <a:gd name="adj5" fmla="val 121854"/>
              <a:gd name="adj6" fmla="val -11385"/>
              <a:gd name="adj7" fmla="val 150921"/>
              <a:gd name="adj8" fmla="val 22374"/>
            </a:avLst>
          </a:prstGeom>
          <a:gradFill>
            <a:gsLst>
              <a:gs pos="0">
                <a:schemeClr val="dk1">
                  <a:tint val="50000"/>
                  <a:satMod val="300000"/>
                  <a:alpha val="6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endParaRPr lang="en-US" b="1" dirty="0" smtClean="0"/>
          </a:p>
          <a:p>
            <a:pPr algn="ctr" rtl="0"/>
            <a:r>
              <a:rPr lang="en-US" b="1" dirty="0" smtClean="0"/>
              <a:t>Each turn,</a:t>
            </a:r>
            <a:r>
              <a:rPr lang="en-US" dirty="0" smtClean="0"/>
              <a:t> a player </a:t>
            </a:r>
            <a:r>
              <a:rPr lang="en-US" b="1" dirty="0" smtClean="0"/>
              <a:t>puts a piece </a:t>
            </a:r>
            <a:r>
              <a:rPr lang="en-US" dirty="0" smtClean="0"/>
              <a:t>in an empty slot, and </a:t>
            </a:r>
            <a:r>
              <a:rPr lang="en-US" b="1" dirty="0" smtClean="0"/>
              <a:t>slides a tile</a:t>
            </a:r>
            <a:r>
              <a:rPr lang="en-US" dirty="0" smtClean="0"/>
              <a:t> to an empty place.</a:t>
            </a:r>
            <a:endParaRPr lang="he-IL" b="1" dirty="0" smtClean="0"/>
          </a:p>
          <a:p>
            <a:pPr algn="ctr"/>
            <a:endParaRPr lang="he-IL" dirty="0"/>
          </a:p>
        </p:txBody>
      </p:sp>
      <p:sp>
        <p:nvSpPr>
          <p:cNvPr id="17" name="אליפסה 16"/>
          <p:cNvSpPr/>
          <p:nvPr/>
        </p:nvSpPr>
        <p:spPr>
          <a:xfrm>
            <a:off x="1979712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2483768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979712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2483768" y="234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277180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327585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/>
          <p:cNvSpPr/>
          <p:nvPr/>
        </p:nvSpPr>
        <p:spPr>
          <a:xfrm>
            <a:off x="277180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327585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421196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471601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4211960" y="234888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471601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421196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/>
          <p:cNvSpPr/>
          <p:nvPr/>
        </p:nvSpPr>
        <p:spPr>
          <a:xfrm>
            <a:off x="471601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/>
          <p:cNvSpPr/>
          <p:nvPr/>
        </p:nvSpPr>
        <p:spPr>
          <a:xfrm>
            <a:off x="421196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/>
        </p:nvSpPr>
        <p:spPr>
          <a:xfrm>
            <a:off x="471601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/>
        </p:nvSpPr>
        <p:spPr>
          <a:xfrm>
            <a:off x="421196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/>
        </p:nvSpPr>
        <p:spPr>
          <a:xfrm>
            <a:off x="471601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/>
        </p:nvSpPr>
        <p:spPr>
          <a:xfrm>
            <a:off x="421196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>
            <a:off x="471601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/>
        </p:nvSpPr>
        <p:spPr>
          <a:xfrm>
            <a:off x="277180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/>
        </p:nvSpPr>
        <p:spPr>
          <a:xfrm>
            <a:off x="327585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אליפסה 38"/>
          <p:cNvSpPr/>
          <p:nvPr/>
        </p:nvSpPr>
        <p:spPr>
          <a:xfrm>
            <a:off x="277180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אליפסה 39"/>
          <p:cNvSpPr/>
          <p:nvPr/>
        </p:nvSpPr>
        <p:spPr>
          <a:xfrm>
            <a:off x="327585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אליפסה 40"/>
          <p:cNvSpPr/>
          <p:nvPr/>
        </p:nvSpPr>
        <p:spPr>
          <a:xfrm>
            <a:off x="133164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אליפסה 41"/>
          <p:cNvSpPr/>
          <p:nvPr/>
        </p:nvSpPr>
        <p:spPr>
          <a:xfrm>
            <a:off x="183569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אליפסה 42"/>
          <p:cNvSpPr/>
          <p:nvPr/>
        </p:nvSpPr>
        <p:spPr>
          <a:xfrm>
            <a:off x="133164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אליפסה 43"/>
          <p:cNvSpPr/>
          <p:nvPr/>
        </p:nvSpPr>
        <p:spPr>
          <a:xfrm>
            <a:off x="183569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אליפסה 44"/>
          <p:cNvSpPr/>
          <p:nvPr/>
        </p:nvSpPr>
        <p:spPr>
          <a:xfrm>
            <a:off x="133164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/>
          <p:cNvSpPr/>
          <p:nvPr/>
        </p:nvSpPr>
        <p:spPr>
          <a:xfrm>
            <a:off x="1835696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אליפסה 46"/>
          <p:cNvSpPr/>
          <p:nvPr/>
        </p:nvSpPr>
        <p:spPr>
          <a:xfrm>
            <a:off x="133164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/>
          <p:cNvSpPr/>
          <p:nvPr/>
        </p:nvSpPr>
        <p:spPr>
          <a:xfrm>
            <a:off x="183569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חץ למטה 48"/>
          <p:cNvSpPr/>
          <p:nvPr/>
        </p:nvSpPr>
        <p:spPr>
          <a:xfrm rot="16200000">
            <a:off x="3023828" y="2024844"/>
            <a:ext cx="360040" cy="576064"/>
          </a:xfrm>
          <a:prstGeom prst="downArrow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velopment\fivel\FivelClient\assets\Fivel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5098534" cy="4855220"/>
          </a:xfrm>
          <a:prstGeom prst="rect">
            <a:avLst/>
          </a:prstGeom>
          <a:noFill/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0" y="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Game</a:t>
            </a:r>
          </a:p>
        </p:txBody>
      </p:sp>
      <p:pic>
        <p:nvPicPr>
          <p:cNvPr id="7" name="Picture 2" descr="C:\Users\user\Development\fivel\FivelClient\assets\fivelChar.png"/>
          <p:cNvPicPr>
            <a:picLocks noChangeAspect="1" noChangeArrowheads="1"/>
          </p:cNvPicPr>
          <p:nvPr/>
        </p:nvPicPr>
        <p:blipFill>
          <a:blip r:embed="rId3" cstate="print"/>
          <a:srcRect r="27204" b="17456"/>
          <a:stretch>
            <a:fillRect/>
          </a:stretch>
        </p:blipFill>
        <p:spPr bwMode="auto">
          <a:xfrm>
            <a:off x="6228184" y="2996952"/>
            <a:ext cx="2915816" cy="3861048"/>
          </a:xfrm>
          <a:prstGeom prst="rect">
            <a:avLst/>
          </a:prstGeom>
          <a:noFill/>
        </p:spPr>
      </p:pic>
      <p:pic>
        <p:nvPicPr>
          <p:cNvPr id="1026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628800"/>
            <a:ext cx="1424733" cy="1367284"/>
          </a:xfrm>
          <a:prstGeom prst="rect">
            <a:avLst/>
          </a:prstGeom>
          <a:noFill/>
        </p:spPr>
      </p:pic>
      <p:pic>
        <p:nvPicPr>
          <p:cNvPr id="8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628800"/>
            <a:ext cx="1424733" cy="1367284"/>
          </a:xfrm>
          <a:prstGeom prst="rect">
            <a:avLst/>
          </a:prstGeom>
          <a:noFill/>
        </p:spPr>
      </p:pic>
      <p:pic>
        <p:nvPicPr>
          <p:cNvPr id="9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628800"/>
            <a:ext cx="1424733" cy="1367284"/>
          </a:xfrm>
          <a:prstGeom prst="rect">
            <a:avLst/>
          </a:prstGeom>
          <a:noFill/>
        </p:spPr>
      </p:pic>
      <p:pic>
        <p:nvPicPr>
          <p:cNvPr id="10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96952"/>
            <a:ext cx="1424733" cy="1367284"/>
          </a:xfrm>
          <a:prstGeom prst="rect">
            <a:avLst/>
          </a:prstGeom>
          <a:noFill/>
        </p:spPr>
      </p:pic>
      <p:pic>
        <p:nvPicPr>
          <p:cNvPr id="12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996952"/>
            <a:ext cx="1424733" cy="1367284"/>
          </a:xfrm>
          <a:prstGeom prst="rect">
            <a:avLst/>
          </a:prstGeom>
          <a:noFill/>
        </p:spPr>
      </p:pic>
      <p:pic>
        <p:nvPicPr>
          <p:cNvPr id="13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293096"/>
            <a:ext cx="1424733" cy="1367284"/>
          </a:xfrm>
          <a:prstGeom prst="rect">
            <a:avLst/>
          </a:prstGeom>
          <a:noFill/>
        </p:spPr>
      </p:pic>
      <p:pic>
        <p:nvPicPr>
          <p:cNvPr id="15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293096"/>
            <a:ext cx="1424733" cy="1367284"/>
          </a:xfrm>
          <a:prstGeom prst="rect">
            <a:avLst/>
          </a:prstGeom>
          <a:noFill/>
        </p:spPr>
      </p:pic>
      <p:sp>
        <p:nvSpPr>
          <p:cNvPr id="16" name="הסבר קווי 3 15"/>
          <p:cNvSpPr/>
          <p:nvPr/>
        </p:nvSpPr>
        <p:spPr>
          <a:xfrm>
            <a:off x="6300192" y="1412776"/>
            <a:ext cx="2232248" cy="1656184"/>
          </a:xfrm>
          <a:prstGeom prst="borderCallout3">
            <a:avLst>
              <a:gd name="adj1" fmla="val 18750"/>
              <a:gd name="adj2" fmla="val 171"/>
              <a:gd name="adj3" fmla="val 18750"/>
              <a:gd name="adj4" fmla="val -11456"/>
              <a:gd name="adj5" fmla="val 121854"/>
              <a:gd name="adj6" fmla="val -11385"/>
              <a:gd name="adj7" fmla="val 150921"/>
              <a:gd name="adj8" fmla="val 22374"/>
            </a:avLst>
          </a:prstGeom>
          <a:gradFill>
            <a:gsLst>
              <a:gs pos="0">
                <a:schemeClr val="dk1">
                  <a:tint val="50000"/>
                  <a:satMod val="300000"/>
                  <a:alpha val="6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b="1" dirty="0" smtClean="0"/>
              <a:t>The first player</a:t>
            </a:r>
            <a:r>
              <a:rPr lang="en-US" dirty="0" smtClean="0"/>
              <a:t> to place </a:t>
            </a:r>
            <a:r>
              <a:rPr lang="en-US" b="1" dirty="0" smtClean="0"/>
              <a:t>5 pieces </a:t>
            </a:r>
            <a:r>
              <a:rPr lang="en-US" dirty="0" smtClean="0"/>
              <a:t>in a row, column or diagonal at the end</a:t>
            </a:r>
            <a:r>
              <a:rPr lang="en-US" b="1" dirty="0" smtClean="0"/>
              <a:t> </a:t>
            </a:r>
            <a:r>
              <a:rPr lang="en-US" dirty="0" smtClean="0"/>
              <a:t>of his turn, </a:t>
            </a:r>
            <a:r>
              <a:rPr lang="en-US" b="1" dirty="0" smtClean="0"/>
              <a:t>wins</a:t>
            </a:r>
            <a:r>
              <a:rPr lang="en-US" dirty="0" smtClean="0"/>
              <a:t>.</a:t>
            </a:r>
            <a:endParaRPr lang="he-IL" b="1" dirty="0"/>
          </a:p>
        </p:txBody>
      </p:sp>
      <p:sp>
        <p:nvSpPr>
          <p:cNvPr id="17" name="אליפסה 16"/>
          <p:cNvSpPr/>
          <p:nvPr/>
        </p:nvSpPr>
        <p:spPr>
          <a:xfrm>
            <a:off x="133164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83569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331640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835696" y="234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2771800" y="1844824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3275856" y="18448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/>
          <p:cNvSpPr/>
          <p:nvPr/>
        </p:nvSpPr>
        <p:spPr>
          <a:xfrm>
            <a:off x="2771800" y="234888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/>
          <p:cNvSpPr/>
          <p:nvPr/>
        </p:nvSpPr>
        <p:spPr>
          <a:xfrm>
            <a:off x="327585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אליפסה 24"/>
          <p:cNvSpPr/>
          <p:nvPr/>
        </p:nvSpPr>
        <p:spPr>
          <a:xfrm>
            <a:off x="4211960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אליפסה 25"/>
          <p:cNvSpPr/>
          <p:nvPr/>
        </p:nvSpPr>
        <p:spPr>
          <a:xfrm>
            <a:off x="4716016" y="1844824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/>
        </p:nvSpPr>
        <p:spPr>
          <a:xfrm>
            <a:off x="4211960" y="234888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אליפסה 27"/>
          <p:cNvSpPr/>
          <p:nvPr/>
        </p:nvSpPr>
        <p:spPr>
          <a:xfrm>
            <a:off x="4716016" y="234888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אליפסה 28"/>
          <p:cNvSpPr/>
          <p:nvPr/>
        </p:nvSpPr>
        <p:spPr>
          <a:xfrm>
            <a:off x="421196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אליפסה 29"/>
          <p:cNvSpPr/>
          <p:nvPr/>
        </p:nvSpPr>
        <p:spPr>
          <a:xfrm>
            <a:off x="4716016" y="321297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/>
          <p:cNvSpPr/>
          <p:nvPr/>
        </p:nvSpPr>
        <p:spPr>
          <a:xfrm>
            <a:off x="421196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/>
        </p:nvSpPr>
        <p:spPr>
          <a:xfrm>
            <a:off x="471601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/>
        </p:nvSpPr>
        <p:spPr>
          <a:xfrm>
            <a:off x="4211960" y="450912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/>
        </p:nvSpPr>
        <p:spPr>
          <a:xfrm>
            <a:off x="4716016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/>
        </p:nvSpPr>
        <p:spPr>
          <a:xfrm>
            <a:off x="421196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/>
        </p:nvSpPr>
        <p:spPr>
          <a:xfrm>
            <a:off x="471601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אליפסה 40"/>
          <p:cNvSpPr/>
          <p:nvPr/>
        </p:nvSpPr>
        <p:spPr>
          <a:xfrm>
            <a:off x="1331640" y="4509120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אליפסה 41"/>
          <p:cNvSpPr/>
          <p:nvPr/>
        </p:nvSpPr>
        <p:spPr>
          <a:xfrm>
            <a:off x="1835696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אליפסה 42"/>
          <p:cNvSpPr/>
          <p:nvPr/>
        </p:nvSpPr>
        <p:spPr>
          <a:xfrm>
            <a:off x="1331640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אליפסה 43"/>
          <p:cNvSpPr/>
          <p:nvPr/>
        </p:nvSpPr>
        <p:spPr>
          <a:xfrm>
            <a:off x="1835696" y="50131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אליפסה 44"/>
          <p:cNvSpPr/>
          <p:nvPr/>
        </p:nvSpPr>
        <p:spPr>
          <a:xfrm>
            <a:off x="1331640" y="3212976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אליפסה 45"/>
          <p:cNvSpPr/>
          <p:nvPr/>
        </p:nvSpPr>
        <p:spPr>
          <a:xfrm>
            <a:off x="1835696" y="321297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אליפסה 46"/>
          <p:cNvSpPr/>
          <p:nvPr/>
        </p:nvSpPr>
        <p:spPr>
          <a:xfrm>
            <a:off x="1331640" y="371703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אליפסה 47"/>
          <p:cNvSpPr/>
          <p:nvPr/>
        </p:nvSpPr>
        <p:spPr>
          <a:xfrm>
            <a:off x="183569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9" name="Picture 2" descr="C:\Users\user\Development\fivel\FivelClient\assets\FivelT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996952"/>
            <a:ext cx="1424733" cy="1367284"/>
          </a:xfrm>
          <a:prstGeom prst="rect">
            <a:avLst/>
          </a:prstGeom>
          <a:noFill/>
        </p:spPr>
      </p:pic>
      <p:sp>
        <p:nvSpPr>
          <p:cNvPr id="50" name="אליפסה 49"/>
          <p:cNvSpPr/>
          <p:nvPr/>
        </p:nvSpPr>
        <p:spPr>
          <a:xfrm>
            <a:off x="2771800" y="321297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אליפסה 50"/>
          <p:cNvSpPr/>
          <p:nvPr/>
        </p:nvSpPr>
        <p:spPr>
          <a:xfrm>
            <a:off x="3275856" y="321297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000000">
                <a:alpha val="50196"/>
              </a:srgb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אליפסה 51"/>
          <p:cNvSpPr/>
          <p:nvPr/>
        </p:nvSpPr>
        <p:spPr>
          <a:xfrm>
            <a:off x="2771800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אליפסה 52"/>
          <p:cNvSpPr/>
          <p:nvPr/>
        </p:nvSpPr>
        <p:spPr>
          <a:xfrm>
            <a:off x="3275856" y="3717032"/>
            <a:ext cx="432048" cy="432048"/>
          </a:xfrm>
          <a:prstGeom prst="ellipse">
            <a:avLst/>
          </a:prstGeom>
          <a:gradFill flip="none" rotWithShape="1">
            <a:gsLst>
              <a:gs pos="68000">
                <a:schemeClr val="accent6">
                  <a:lumMod val="75000"/>
                  <a:alpha val="26000"/>
                </a:schemeClr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1617</Words>
  <Application>Microsoft Office PowerPoint</Application>
  <PresentationFormat>‫הצגה על המסך (4:3)</PresentationFormat>
  <Paragraphs>433</Paragraphs>
  <Slides>38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38</vt:i4>
      </vt:variant>
    </vt:vector>
  </HeadingPairs>
  <TitlesOfParts>
    <vt:vector size="39" baseType="lpstr">
      <vt:lpstr>ערכת נושא של Office</vt:lpstr>
      <vt:lpstr>An AI Game Project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  <vt:lpstr>שקופית 22</vt:lpstr>
      <vt:lpstr>שקופית 23</vt:lpstr>
      <vt:lpstr>שקופית 24</vt:lpstr>
      <vt:lpstr>שקופית 25</vt:lpstr>
      <vt:lpstr>שקופית 26</vt:lpstr>
      <vt:lpstr>שקופית 27</vt:lpstr>
      <vt:lpstr>שקופית 28</vt:lpstr>
      <vt:lpstr>שקופית 29</vt:lpstr>
      <vt:lpstr>שקופית 30</vt:lpstr>
      <vt:lpstr>שקופית 31</vt:lpstr>
      <vt:lpstr>שקופית 32</vt:lpstr>
      <vt:lpstr>שקופית 33</vt:lpstr>
      <vt:lpstr>שקופית 34</vt:lpstr>
      <vt:lpstr>שקופית 35</vt:lpstr>
      <vt:lpstr>שקופית 36</vt:lpstr>
      <vt:lpstr>שקופית 37</vt:lpstr>
      <vt:lpstr>שקופית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AI Game Project</dc:title>
  <dc:creator>Shay</dc:creator>
  <cp:lastModifiedBy>Shay</cp:lastModifiedBy>
  <cp:revision>688</cp:revision>
  <dcterms:created xsi:type="dcterms:W3CDTF">2010-12-20T07:34:02Z</dcterms:created>
  <dcterms:modified xsi:type="dcterms:W3CDTF">2010-12-28T10:37:45Z</dcterms:modified>
</cp:coreProperties>
</file>