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7" name="Shape 117"/>
          <p:cNvSpPr/>
          <p:nvPr>
            <p:ph type="sldImg"/>
          </p:nvPr>
        </p:nvSpPr>
        <p:spPr>
          <a:xfrm>
            <a:off x="1143000" y="685800"/>
            <a:ext cx="4572000" cy="3429000"/>
          </a:xfrm>
          <a:prstGeom prst="rect">
            <a:avLst/>
          </a:prstGeom>
        </p:spPr>
        <p:txBody>
          <a:bodyPr/>
          <a:lstStyle/>
          <a:p>
            <a:pPr/>
          </a:p>
        </p:txBody>
      </p:sp>
      <p:sp>
        <p:nvSpPr>
          <p:cNvPr id="118" name="Shape 1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4" name="–Johnny Appleseed"/>
          <p:cNvSpPr txBox="1"/>
          <p:nvPr>
            <p:ph type="body" sz="quarter" idx="21"/>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5" name="“Type a quote here.”"/>
          <p:cNvSpPr txBox="1"/>
          <p:nvPr>
            <p:ph type="body" sz="quarter" idx="22"/>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3" name="Image"/>
          <p:cNvSpPr/>
          <p:nvPr>
            <p:ph type="pic" idx="21"/>
          </p:nvPr>
        </p:nvSpPr>
        <p:spPr>
          <a:xfrm>
            <a:off x="-812800" y="0"/>
            <a:ext cx="15232066" cy="10160000"/>
          </a:xfrm>
          <a:prstGeom prst="rect">
            <a:avLst/>
          </a:prstGeom>
        </p:spPr>
        <p:txBody>
          <a:bodyPr lIns="91439" tIns="45719" rIns="91439" bIns="45719" anchor="t">
            <a:noAutofit/>
          </a:bodyPr>
          <a:lstStyle/>
          <a:p>
            <a:pP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06550" y="635000"/>
            <a:ext cx="9779000" cy="652272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717800" y="635000"/>
            <a:ext cx="12357100" cy="8238067"/>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pic>
        <p:nvPicPr>
          <p:cNvPr id="59" name="Image" descr="Image"/>
          <p:cNvPicPr>
            <a:picLocks noChangeAspect="1"/>
          </p:cNvPicPr>
          <p:nvPr/>
        </p:nvPicPr>
        <p:blipFill>
          <a:blip r:embed="rId2">
            <a:extLst/>
          </a:blip>
          <a:stretch>
            <a:fillRect/>
          </a:stretch>
        </p:blipFill>
        <p:spPr>
          <a:xfrm>
            <a:off x="4679930" y="575894"/>
            <a:ext cx="3644939" cy="393807"/>
          </a:xfrm>
          <a:prstGeom prst="rect">
            <a:avLst/>
          </a:prstGeom>
          <a:ln w="12700">
            <a:miter lim="400000"/>
          </a:ln>
        </p:spPr>
      </p:pic>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6" name="Image"/>
          <p:cNvSpPr/>
          <p:nvPr>
            <p:ph type="pic" idx="21"/>
          </p:nvPr>
        </p:nvSpPr>
        <p:spPr>
          <a:xfrm>
            <a:off x="4533900" y="2603500"/>
            <a:ext cx="9429750" cy="6286500"/>
          </a:xfrm>
          <a:prstGeom prst="rect">
            <a:avLst/>
          </a:prstGeom>
        </p:spPr>
        <p:txBody>
          <a:bodyPr lIns="91439" tIns="45719" rIns="91439" bIns="45719" anchor="t">
            <a:noAutofit/>
          </a:bodyPr>
          <a:lstStyle/>
          <a:p>
            <a:pPr/>
          </a:p>
        </p:txBody>
      </p:sp>
      <p:sp>
        <p:nvSpPr>
          <p:cNvPr id="67" name="Title Text"/>
          <p:cNvSpPr txBox="1"/>
          <p:nvPr>
            <p:ph type="title"/>
          </p:nvPr>
        </p:nvSpPr>
        <p:spPr>
          <a:prstGeom prst="rect">
            <a:avLst/>
          </a:prstGeom>
        </p:spPr>
        <p:txBody>
          <a:bodyPr/>
          <a:lstStyle/>
          <a:p>
            <a:pPr/>
            <a:r>
              <a:t>Title Text</a:t>
            </a:r>
          </a:p>
        </p:txBody>
      </p:sp>
      <p:sp>
        <p:nvSpPr>
          <p:cNvPr id="68" name="Body Level One…"/>
          <p:cNvSpPr txBox="1"/>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6"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4" name="Image"/>
          <p:cNvSpPr/>
          <p:nvPr>
            <p:ph type="pic" sz="quarter" idx="21"/>
          </p:nvPr>
        </p:nvSpPr>
        <p:spPr>
          <a:xfrm>
            <a:off x="6680200" y="5026947"/>
            <a:ext cx="6057901" cy="4040705"/>
          </a:xfrm>
          <a:prstGeom prst="rect">
            <a:avLst/>
          </a:prstGeom>
        </p:spPr>
        <p:txBody>
          <a:bodyPr lIns="91439" tIns="45719" rIns="91439" bIns="45719" anchor="t">
            <a:noAutofit/>
          </a:bodyPr>
          <a:lstStyle/>
          <a:p>
            <a:pPr/>
          </a:p>
        </p:txBody>
      </p:sp>
      <p:sp>
        <p:nvSpPr>
          <p:cNvPr id="85" name="Image"/>
          <p:cNvSpPr/>
          <p:nvPr>
            <p:ph type="pic" sz="quarter" idx="22"/>
          </p:nvPr>
        </p:nvSpPr>
        <p:spPr>
          <a:xfrm>
            <a:off x="6502400" y="886747"/>
            <a:ext cx="5867400" cy="3911601"/>
          </a:xfrm>
          <a:prstGeom prst="rect">
            <a:avLst/>
          </a:prstGeom>
        </p:spPr>
        <p:txBody>
          <a:bodyPr lIns="91439" tIns="45719" rIns="91439" bIns="45719" anchor="t">
            <a:noAutofit/>
          </a:bodyPr>
          <a:lstStyle/>
          <a:p>
            <a:pPr/>
          </a:p>
        </p:txBody>
      </p:sp>
      <p:sp>
        <p:nvSpPr>
          <p:cNvPr id="86" name="Image"/>
          <p:cNvSpPr/>
          <p:nvPr>
            <p:ph type="pic" idx="23"/>
          </p:nvPr>
        </p:nvSpPr>
        <p:spPr>
          <a:xfrm>
            <a:off x="-2374900" y="889000"/>
            <a:ext cx="11976100" cy="7984067"/>
          </a:xfrm>
          <a:prstGeom prst="rect">
            <a:avLst/>
          </a:prstGeom>
        </p:spPr>
        <p:txBody>
          <a:bodyPr lIns="91439" tIns="45719" rIns="91439" bIns="45719" anchor="t">
            <a:noAutofit/>
          </a:bodyPr>
          <a:lstStyle/>
          <a:p>
            <a:pP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lide Number"/>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
        <p:nvSpPr>
          <p:cNvPr id="4" name="Body Level One…"/>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mailto:keith.Nicoletti@hunatek.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Kick-Off Meeting"/>
          <p:cNvSpPr txBox="1"/>
          <p:nvPr>
            <p:ph type="ctrTitle"/>
          </p:nvPr>
        </p:nvSpPr>
        <p:spPr>
          <a:prstGeom prst="rect">
            <a:avLst/>
          </a:prstGeom>
        </p:spPr>
        <p:txBody>
          <a:bodyPr/>
          <a:lstStyle/>
          <a:p>
            <a:pPr/>
            <a:br/>
            <a:r>
              <a:rPr sz="6600"/>
              <a:t>Kick-Off Meeting</a:t>
            </a:r>
          </a:p>
        </p:txBody>
      </p:sp>
      <p:sp>
        <p:nvSpPr>
          <p:cNvPr id="121" name="Sol. W9124D-23-R-0007…"/>
          <p:cNvSpPr txBox="1"/>
          <p:nvPr>
            <p:ph type="subTitle" sz="quarter" idx="1"/>
          </p:nvPr>
        </p:nvSpPr>
        <p:spPr>
          <a:prstGeom prst="rect">
            <a:avLst/>
          </a:prstGeom>
        </p:spPr>
        <p:txBody>
          <a:bodyPr/>
          <a:lstStyle/>
          <a:p>
            <a:pPr defTabSz="414781">
              <a:defRPr sz="2272"/>
            </a:pPr>
            <a:r>
              <a:t>Sol. W9124D-23-R-0007</a:t>
            </a:r>
          </a:p>
          <a:p>
            <a:pPr defTabSz="414781">
              <a:defRPr sz="2272"/>
            </a:pPr>
            <a:r>
              <a:t>Information Technology Support Services (ITSS), </a:t>
            </a:r>
            <a:br/>
            <a:r>
              <a:t>U.S. Army Recruiting Command</a:t>
            </a:r>
          </a:p>
        </p:txBody>
      </p:sp>
      <p:sp>
        <p:nvSpPr>
          <p:cNvPr id="122" name="Proprietary and Confidential - HunaTek"/>
          <p:cNvSpPr txBox="1"/>
          <p:nvPr/>
        </p:nvSpPr>
        <p:spPr>
          <a:xfrm>
            <a:off x="1270000" y="85217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i="1" sz="2000">
                <a:latin typeface="Helvetica"/>
                <a:ea typeface="Helvetica"/>
                <a:cs typeface="Helvetica"/>
                <a:sym typeface="Helvetica"/>
              </a:defRPr>
            </a:lvl1pPr>
          </a:lstStyle>
          <a:p>
            <a:pPr/>
            <a:r>
              <a:t>Proprietary and Confidential - HunaTek </a:t>
            </a:r>
          </a:p>
        </p:txBody>
      </p:sp>
      <p:pic>
        <p:nvPicPr>
          <p:cNvPr id="123" name="Image" descr="Image"/>
          <p:cNvPicPr>
            <a:picLocks noChangeAspect="1"/>
          </p:cNvPicPr>
          <p:nvPr/>
        </p:nvPicPr>
        <p:blipFill>
          <a:blip r:embed="rId2">
            <a:extLst/>
          </a:blip>
          <a:stretch>
            <a:fillRect/>
          </a:stretch>
        </p:blipFill>
        <p:spPr>
          <a:xfrm>
            <a:off x="2605744" y="707395"/>
            <a:ext cx="7793312" cy="84200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ome Notes on the Proposal"/>
          <p:cNvSpPr txBox="1"/>
          <p:nvPr>
            <p:ph type="title"/>
          </p:nvPr>
        </p:nvSpPr>
        <p:spPr>
          <a:xfrm>
            <a:off x="952500" y="876300"/>
            <a:ext cx="11099800" cy="2159000"/>
          </a:xfrm>
          <a:prstGeom prst="rect">
            <a:avLst/>
          </a:prstGeom>
        </p:spPr>
        <p:txBody>
          <a:bodyPr/>
          <a:lstStyle>
            <a:lvl1pPr defTabSz="496570">
              <a:defRPr sz="6800"/>
            </a:lvl1pPr>
          </a:lstStyle>
          <a:p>
            <a:pPr/>
            <a:r>
              <a:t>Some Notes on the Proposal</a:t>
            </a:r>
          </a:p>
        </p:txBody>
      </p:sp>
      <p:sp>
        <p:nvSpPr>
          <p:cNvPr id="158" name="Double-click to edit"/>
          <p:cNvSpPr txBox="1"/>
          <p:nvPr>
            <p:ph type="body" idx="1"/>
          </p:nvPr>
        </p:nvSpPr>
        <p:spPr>
          <a:prstGeom prst="rect">
            <a:avLst/>
          </a:prstGeom>
        </p:spPr>
        <p:txBody>
          <a:bodyPr/>
          <a:lstStyle/>
          <a:p>
            <a:pPr/>
          </a:p>
        </p:txBody>
      </p:sp>
      <p:sp>
        <p:nvSpPr>
          <p:cNvPr id="15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Action Items"/>
          <p:cNvSpPr txBox="1"/>
          <p:nvPr>
            <p:ph type="title"/>
          </p:nvPr>
        </p:nvSpPr>
        <p:spPr>
          <a:xfrm>
            <a:off x="952500" y="850900"/>
            <a:ext cx="11099800" cy="2159000"/>
          </a:xfrm>
          <a:prstGeom prst="rect">
            <a:avLst/>
          </a:prstGeom>
        </p:spPr>
        <p:txBody>
          <a:bodyPr/>
          <a:lstStyle/>
          <a:p>
            <a:pPr/>
            <a:r>
              <a:t>Action Items</a:t>
            </a:r>
          </a:p>
        </p:txBody>
      </p:sp>
      <p:sp>
        <p:nvSpPr>
          <p:cNvPr id="162" name="Update Contacts for Technical and Pricing…"/>
          <p:cNvSpPr txBox="1"/>
          <p:nvPr>
            <p:ph type="body" idx="1"/>
          </p:nvPr>
        </p:nvSpPr>
        <p:spPr>
          <a:prstGeom prst="rect">
            <a:avLst/>
          </a:prstGeom>
        </p:spPr>
        <p:txBody>
          <a:bodyPr/>
          <a:lstStyle/>
          <a:p>
            <a:pPr/>
            <a:r>
              <a:t>Update Contacts for Technical and Pricing</a:t>
            </a:r>
          </a:p>
          <a:p>
            <a:pPr/>
            <a:r>
              <a:t>Data Call #1</a:t>
            </a:r>
          </a:p>
          <a:p>
            <a:pPr/>
            <a:r>
              <a:t>“Pink” version outline</a:t>
            </a:r>
          </a:p>
        </p:txBody>
      </p:sp>
      <p:sp>
        <p:nvSpPr>
          <p:cNvPr id="1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Keith R. Nicoletti Director of Business Development keith.Nicoletti@hunatek.com tel (571) 241-7516…"/>
          <p:cNvSpPr txBox="1"/>
          <p:nvPr>
            <p:ph type="body" idx="1"/>
          </p:nvPr>
        </p:nvSpPr>
        <p:spPr>
          <a:xfrm>
            <a:off x="952500" y="2743200"/>
            <a:ext cx="11099800" cy="6286500"/>
          </a:xfrm>
          <a:prstGeom prst="rect">
            <a:avLst/>
          </a:prstGeom>
        </p:spPr>
        <p:txBody>
          <a:bodyPr/>
          <a:lstStyle/>
          <a:p>
            <a:pPr/>
            <a:r>
              <a:t>Keith R. Nicoletti</a:t>
            </a:r>
            <a:br/>
            <a:r>
              <a:t>Director of Business Development</a:t>
            </a:r>
            <a:br/>
            <a:r>
              <a:rPr u="sng">
                <a:hlinkClick r:id="rId2" invalidUrl="" action="" tgtFrame="" tooltip="" history="1" highlightClick="0" endSnd="0"/>
              </a:rPr>
              <a:t>keith.Nicoletti@hunatek.com</a:t>
            </a:r>
            <a:br/>
            <a:r>
              <a:t>tel (571) 241-7516</a:t>
            </a:r>
          </a:p>
          <a:p>
            <a:pPr/>
            <a:r>
              <a:t>Tom Termini</a:t>
            </a:r>
            <a:br/>
            <a:r>
              <a:t>termini@bluedog.net   </a:t>
            </a:r>
            <a:br/>
            <a:r>
              <a:t>tel 301-649-5000</a:t>
            </a:r>
          </a:p>
        </p:txBody>
      </p:sp>
      <p:sp>
        <p:nvSpPr>
          <p:cNvPr id="166" name="Discussion &amp; Questions"/>
          <p:cNvSpPr txBox="1"/>
          <p:nvPr>
            <p:ph type="title"/>
          </p:nvPr>
        </p:nvSpPr>
        <p:spPr>
          <a:xfrm>
            <a:off x="952500" y="1346200"/>
            <a:ext cx="11099800" cy="2159000"/>
          </a:xfrm>
          <a:prstGeom prst="rect">
            <a:avLst/>
          </a:prstGeom>
        </p:spPr>
        <p:txBody>
          <a:bodyPr/>
          <a:lstStyle/>
          <a:p>
            <a:pPr/>
            <a:r>
              <a:t>Discussion &amp; Questions</a:t>
            </a:r>
          </a:p>
        </p:txBody>
      </p:sp>
      <p:sp>
        <p:nvSpPr>
          <p:cNvPr id="1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ort Turn-Around…"/>
          <p:cNvSpPr txBox="1"/>
          <p:nvPr>
            <p:ph type="title"/>
          </p:nvPr>
        </p:nvSpPr>
        <p:spPr>
          <a:prstGeom prst="rect">
            <a:avLst/>
          </a:prstGeom>
        </p:spPr>
        <p:txBody>
          <a:bodyPr/>
          <a:lstStyle/>
          <a:p>
            <a:pPr/>
            <a:r>
              <a:t>Short Turn-Around</a:t>
            </a:r>
          </a:p>
          <a:p>
            <a:pPr>
              <a:defRPr sz="4800"/>
            </a:pPr>
            <a:r>
              <a:t>Proposals are due </a:t>
            </a:r>
            <a:br/>
            <a:r>
              <a:t>October 27, 2022 09:00 a.m. ET</a:t>
            </a:r>
          </a:p>
        </p:txBody>
      </p:sp>
      <p:sp>
        <p:nvSpPr>
          <p:cNvPr id="126"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7" name="Image" descr="Image"/>
          <p:cNvPicPr>
            <a:picLocks noChangeAspect="1"/>
          </p:cNvPicPr>
          <p:nvPr/>
        </p:nvPicPr>
        <p:blipFill>
          <a:blip r:embed="rId2">
            <a:extLst/>
          </a:blip>
          <a:stretch>
            <a:fillRect/>
          </a:stretch>
        </p:blipFill>
        <p:spPr>
          <a:xfrm>
            <a:off x="4679930" y="575894"/>
            <a:ext cx="3644940" cy="39380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Agenda"/>
          <p:cNvSpPr txBox="1"/>
          <p:nvPr>
            <p:ph type="title"/>
          </p:nvPr>
        </p:nvSpPr>
        <p:spPr>
          <a:prstGeom prst="rect">
            <a:avLst/>
          </a:prstGeom>
        </p:spPr>
        <p:txBody>
          <a:bodyPr/>
          <a:lstStyle/>
          <a:p>
            <a:pPr/>
            <a:r>
              <a:t>Agenda</a:t>
            </a:r>
          </a:p>
        </p:txBody>
      </p:sp>
      <p:sp>
        <p:nvSpPr>
          <p:cNvPr id="130" name="Team Composition…"/>
          <p:cNvSpPr txBox="1"/>
          <p:nvPr>
            <p:ph type="body" idx="1"/>
          </p:nvPr>
        </p:nvSpPr>
        <p:spPr>
          <a:prstGeom prst="rect">
            <a:avLst/>
          </a:prstGeom>
        </p:spPr>
        <p:txBody>
          <a:bodyPr/>
          <a:lstStyle/>
          <a:p>
            <a:pPr/>
            <a:r>
              <a:t>Team Composition</a:t>
            </a:r>
          </a:p>
          <a:p>
            <a:pPr/>
            <a:r>
              <a:t>Schedule</a:t>
            </a:r>
          </a:p>
          <a:p>
            <a:pPr/>
            <a:r>
              <a:t>Opportunity Overview</a:t>
            </a:r>
          </a:p>
          <a:p>
            <a:pPr/>
            <a:r>
              <a:t>Proposal Development</a:t>
            </a:r>
          </a:p>
          <a:p>
            <a:pPr/>
            <a:r>
              <a:t>Action Items</a:t>
            </a:r>
          </a:p>
          <a:p>
            <a:pPr/>
            <a:r>
              <a:t>Discussion &amp; Questions</a:t>
            </a:r>
          </a:p>
        </p:txBody>
      </p:sp>
      <p:sp>
        <p:nvSpPr>
          <p:cNvPr id="131"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eam Composition"/>
          <p:cNvSpPr txBox="1"/>
          <p:nvPr>
            <p:ph type="title"/>
          </p:nvPr>
        </p:nvSpPr>
        <p:spPr>
          <a:prstGeom prst="rect">
            <a:avLst/>
          </a:prstGeom>
        </p:spPr>
        <p:txBody>
          <a:bodyPr/>
          <a:lstStyle/>
          <a:p>
            <a:pPr/>
            <a:r>
              <a:t>Team Composition</a:t>
            </a:r>
          </a:p>
        </p:txBody>
      </p:sp>
      <p:graphicFrame>
        <p:nvGraphicFramePr>
          <p:cNvPr id="134" name="Table"/>
          <p:cNvGraphicFramePr/>
          <p:nvPr/>
        </p:nvGraphicFramePr>
        <p:xfrm>
          <a:off x="958850" y="2359025"/>
          <a:ext cx="10546706" cy="697205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4579"/>
                <a:gridCol w="3773108"/>
                <a:gridCol w="4022667"/>
              </a:tblGrid>
              <a:tr h="387350">
                <a:tc>
                  <a:txBody>
                    <a:bodyPr/>
                    <a:lstStyle/>
                    <a:p>
                      <a:pPr defTabSz="457200">
                        <a:lnSpc>
                          <a:spcPct val="107916"/>
                        </a:lnSpc>
                        <a:spcBef>
                          <a:spcPts val="800"/>
                        </a:spcBef>
                        <a:defRPr b="1">
                          <a:solidFill>
                            <a:srgbClr val="1F4E79"/>
                          </a:solidFill>
                          <a:uFill>
                            <a:solidFill>
                              <a:srgbClr val="1F4E79"/>
                            </a:solidFill>
                          </a:uFill>
                          <a:latin typeface="Calibri"/>
                          <a:ea typeface="Calibri"/>
                          <a:cs typeface="Calibri"/>
                          <a:sym typeface="Calibri"/>
                        </a:defRPr>
                      </a:pPr>
                      <a:r>
                        <a:t>Teaming Partners</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DCDEE0"/>
                    </a:solidFill>
                  </a:tcPr>
                </a:tc>
                <a:tc>
                  <a:txBody>
                    <a:bodyPr/>
                    <a:lstStyle/>
                    <a:p>
                      <a:pPr defTabSz="457200">
                        <a:defRPr b="1">
                          <a:solidFill>
                            <a:srgbClr val="1F4E79"/>
                          </a:solidFill>
                          <a:uFill>
                            <a:solidFill>
                              <a:srgbClr val="1F4E79"/>
                            </a:solidFill>
                          </a:uFill>
                          <a:latin typeface="Calibri"/>
                          <a:ea typeface="Calibri"/>
                          <a:cs typeface="Calibri"/>
                          <a:sym typeface="Calibri"/>
                        </a:defRPr>
                      </a:pPr>
                      <a:r>
                        <a:t>Contact Person</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DCDEE0"/>
                    </a:solidFill>
                  </a:tcPr>
                </a:tc>
                <a:tc>
                  <a:txBody>
                    <a:bodyPr/>
                    <a:lstStyle/>
                    <a:p>
                      <a:pPr defTabSz="457200">
                        <a:defRPr b="1">
                          <a:solidFill>
                            <a:srgbClr val="1F4E79"/>
                          </a:solidFill>
                          <a:uFill>
                            <a:solidFill>
                              <a:srgbClr val="1F4E79"/>
                            </a:solidFill>
                          </a:uFill>
                          <a:latin typeface="Calibri"/>
                          <a:ea typeface="Calibri"/>
                          <a:cs typeface="Calibri"/>
                          <a:sym typeface="Calibri"/>
                        </a:defRPr>
                      </a:pPr>
                      <a:r>
                        <a:t>email</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DCDEE0"/>
                    </a:solidFill>
                  </a:tcPr>
                </a:tc>
              </a:tr>
              <a:tr h="946150">
                <a:tc>
                  <a:txBody>
                    <a:bodyPr/>
                    <a:lstStyle/>
                    <a:p>
                      <a:pPr algn="l" defTabSz="457200">
                        <a:defRPr>
                          <a:uFill>
                            <a:solidFill>
                              <a:srgbClr val="000000"/>
                            </a:solidFill>
                          </a:uFill>
                          <a:latin typeface="Calibri"/>
                          <a:ea typeface="Calibri"/>
                          <a:cs typeface="Calibri"/>
                          <a:sym typeface="Calibri"/>
                        </a:defRPr>
                      </a:pP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defTabSz="457200">
                        <a:defRPr b="1">
                          <a:uFill>
                            <a:solidFill>
                              <a:srgbClr val="000000"/>
                            </a:solidFill>
                          </a:uFill>
                          <a:latin typeface="Calibri"/>
                          <a:ea typeface="Calibri"/>
                          <a:cs typeface="Calibri"/>
                          <a:sym typeface="Calibri"/>
                        </a:defRPr>
                      </a:pP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defTabSz="457200">
                        <a:defRPr>
                          <a:uFill>
                            <a:solidFill>
                              <a:srgbClr val="000000"/>
                            </a:solidFill>
                          </a:uFill>
                          <a:latin typeface="Calibri"/>
                          <a:ea typeface="Calibri"/>
                          <a:cs typeface="Calibri"/>
                          <a:sym typeface="Calibri"/>
                        </a:defRPr>
                      </a:pP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666750">
                <a:tc>
                  <a:txBody>
                    <a:bodyPr/>
                    <a:lstStyle/>
                    <a:p>
                      <a:pPr algn="l" defTabSz="457200">
                        <a:defRPr>
                          <a:uFill>
                            <a:solidFill>
                              <a:srgbClr val="000000"/>
                            </a:solidFill>
                          </a:uFill>
                          <a:latin typeface="Calibri"/>
                          <a:ea typeface="Calibri"/>
                          <a:cs typeface="Calibri"/>
                          <a:sym typeface="Calibri"/>
                        </a:defRPr>
                      </a:pP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defTabSz="457200">
                        <a:defRPr>
                          <a:uFill>
                            <a:solidFill>
                              <a:srgbClr val="000000"/>
                            </a:solidFill>
                          </a:uFill>
                          <a:latin typeface="Calibri"/>
                          <a:ea typeface="Calibri"/>
                          <a:cs typeface="Calibri"/>
                          <a:sym typeface="Calibri"/>
                        </a:defRPr>
                      </a:pP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defTabSz="457200">
                        <a:defRPr>
                          <a:uFill>
                            <a:solidFill>
                              <a:srgbClr val="000000"/>
                            </a:solidFill>
                          </a:uFill>
                          <a:latin typeface="Calibri"/>
                          <a:ea typeface="Calibri"/>
                          <a:cs typeface="Calibri"/>
                          <a:sym typeface="Calibri"/>
                        </a:defRPr>
                      </a:pP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761692">
                <a:tc>
                  <a:txBody>
                    <a:bodyPr/>
                    <a:lstStyle/>
                    <a:p>
                      <a:pPr algn="l" defTabSz="457200">
                        <a:defRPr>
                          <a:uFill>
                            <a:solidFill>
                              <a:srgbClr val="000000"/>
                            </a:solidFill>
                          </a:uFill>
                          <a:latin typeface="Calibri"/>
                          <a:ea typeface="Calibri"/>
                          <a:cs typeface="Calibri"/>
                          <a:sym typeface="Calibri"/>
                        </a:defRPr>
                      </a:pP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defTabSz="457200">
                        <a:defRPr>
                          <a:uFill>
                            <a:solidFill>
                              <a:srgbClr val="000000"/>
                            </a:solidFill>
                          </a:uFill>
                          <a:latin typeface="Calibri"/>
                          <a:ea typeface="Calibri"/>
                          <a:cs typeface="Calibri"/>
                          <a:sym typeface="Calibri"/>
                        </a:defRPr>
                      </a:pP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defTabSz="457200">
                        <a:defRPr>
                          <a:uFill>
                            <a:solidFill>
                              <a:srgbClr val="000000"/>
                            </a:solidFill>
                          </a:uFill>
                          <a:latin typeface="Calibri"/>
                          <a:ea typeface="Calibri"/>
                          <a:cs typeface="Calibri"/>
                          <a:sym typeface="Calibri"/>
                        </a:defRPr>
                      </a:pP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bl>
          </a:graphicData>
        </a:graphic>
      </p:graphicFrame>
      <p:sp>
        <p:nvSpPr>
          <p:cNvPr id="135"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chedule"/>
          <p:cNvSpPr txBox="1"/>
          <p:nvPr>
            <p:ph type="title"/>
          </p:nvPr>
        </p:nvSpPr>
        <p:spPr>
          <a:xfrm>
            <a:off x="952500" y="711200"/>
            <a:ext cx="11099800" cy="2159000"/>
          </a:xfrm>
          <a:prstGeom prst="rect">
            <a:avLst/>
          </a:prstGeom>
        </p:spPr>
        <p:txBody>
          <a:bodyPr/>
          <a:lstStyle/>
          <a:p>
            <a:pPr/>
            <a:r>
              <a:t>Schedule</a:t>
            </a:r>
          </a:p>
        </p:txBody>
      </p:sp>
      <p:sp>
        <p:nvSpPr>
          <p:cNvPr id="138"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9" name="Image" descr="Image"/>
          <p:cNvPicPr>
            <a:picLocks noChangeAspect="1"/>
          </p:cNvPicPr>
          <p:nvPr/>
        </p:nvPicPr>
        <p:blipFill>
          <a:blip r:embed="rId2">
            <a:extLst/>
          </a:blip>
          <a:stretch>
            <a:fillRect/>
          </a:stretch>
        </p:blipFill>
        <p:spPr>
          <a:xfrm>
            <a:off x="2210039" y="2692805"/>
            <a:ext cx="8584722" cy="612059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Opportunity Overview"/>
          <p:cNvSpPr txBox="1"/>
          <p:nvPr>
            <p:ph type="title"/>
          </p:nvPr>
        </p:nvSpPr>
        <p:spPr>
          <a:xfrm>
            <a:off x="952500" y="762000"/>
            <a:ext cx="11099800" cy="2159000"/>
          </a:xfrm>
          <a:prstGeom prst="rect">
            <a:avLst/>
          </a:prstGeom>
        </p:spPr>
        <p:txBody>
          <a:bodyPr/>
          <a:lstStyle/>
          <a:p>
            <a:pPr/>
            <a:r>
              <a:t>Opportunity Overview</a:t>
            </a:r>
          </a:p>
        </p:txBody>
      </p:sp>
      <p:sp>
        <p:nvSpPr>
          <p:cNvPr id="142" name="Information Technology Support Services (ITSS), U.S. Army Recruiting Command, Fort Knox, KY (USAREC)…"/>
          <p:cNvSpPr txBox="1"/>
          <p:nvPr>
            <p:ph type="body" idx="1"/>
          </p:nvPr>
        </p:nvSpPr>
        <p:spPr>
          <a:prstGeom prst="rect">
            <a:avLst/>
          </a:prstGeom>
        </p:spPr>
        <p:txBody>
          <a:bodyPr/>
          <a:lstStyle/>
          <a:p>
            <a:pPr marL="280034" indent="-280034" defTabSz="368045">
              <a:spcBef>
                <a:spcPts val="2600"/>
              </a:spcBef>
              <a:defRPr sz="2268"/>
            </a:pPr>
            <a:r>
              <a:t>Information Technology Support Services (ITSS), U.S. Army Recruiting Command, Fort Knox, KY (USAREC) </a:t>
            </a:r>
          </a:p>
          <a:p>
            <a:pPr marL="280034" indent="-280034" defTabSz="368045">
              <a:spcBef>
                <a:spcPts val="2600"/>
              </a:spcBef>
              <a:defRPr sz="2268"/>
            </a:pPr>
            <a:r>
              <a:t>Enterprise-Wide Strategic Sourcing vehicle providing professional support services, provide a department-wide vehicle for a broad range of general management and business support services and solutions</a:t>
            </a:r>
          </a:p>
          <a:p>
            <a:pPr marL="280034" indent="-280034" defTabSz="368045">
              <a:spcBef>
                <a:spcPts val="2600"/>
              </a:spcBef>
              <a:defRPr sz="2268"/>
            </a:pPr>
            <a:r>
              <a:t>USAREC is at the center of the Army's initiative to mold military personnel functions into an improved structure, enabling efficient and effective management of accessioning Army active duty and ReserveSoldiers worldwide. USAREC’s focus is on the integration and coordination of military personnel accessioning systems and to develop/optimize and provide the strength of Army accessioning in peacetime and war. The Command performs all accessioning functions for the distribution, development, and transition to Active duty, including Reserve Soldiers. The primary location of the accessioning mission is Fort Knox, KY; with a small number of resources in several locations in the Continental U.S. (CONUS) and Outside the Continental U.S. (OCONUS) locations. The footprint of the accessioning mission is worldwide.</a:t>
            </a:r>
          </a:p>
        </p:txBody>
      </p:sp>
      <p:sp>
        <p:nvSpPr>
          <p:cNvPr id="143"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Opportunity Overview…"/>
          <p:cNvSpPr txBox="1"/>
          <p:nvPr>
            <p:ph type="title"/>
          </p:nvPr>
        </p:nvSpPr>
        <p:spPr>
          <a:xfrm>
            <a:off x="952500" y="1016000"/>
            <a:ext cx="11099800" cy="2159000"/>
          </a:xfrm>
          <a:prstGeom prst="rect">
            <a:avLst/>
          </a:prstGeom>
        </p:spPr>
        <p:txBody>
          <a:bodyPr/>
          <a:lstStyle/>
          <a:p>
            <a:pPr defTabSz="543305">
              <a:defRPr sz="6696"/>
            </a:pPr>
            <a:r>
              <a:t>Opportunity Overview</a:t>
            </a:r>
          </a:p>
          <a:p>
            <a:pPr defTabSz="543305">
              <a:defRPr sz="6696"/>
            </a:pPr>
            <a:r>
              <a:t>Continued</a:t>
            </a:r>
          </a:p>
        </p:txBody>
      </p:sp>
      <p:sp>
        <p:nvSpPr>
          <p:cNvPr id="146" name=".."/>
          <p:cNvSpPr txBox="1"/>
          <p:nvPr>
            <p:ph type="body" idx="1"/>
          </p:nvPr>
        </p:nvSpPr>
        <p:spPr>
          <a:prstGeom prst="rect">
            <a:avLst/>
          </a:prstGeom>
        </p:spPr>
        <p:txBody>
          <a:bodyPr/>
          <a:lstStyle/>
          <a:p>
            <a:pPr/>
            <a:r>
              <a:t>..</a:t>
            </a:r>
          </a:p>
        </p:txBody>
      </p:sp>
      <p:sp>
        <p:nvSpPr>
          <p:cNvPr id="147"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Opportunity Overview…"/>
          <p:cNvSpPr txBox="1"/>
          <p:nvPr>
            <p:ph type="title"/>
          </p:nvPr>
        </p:nvSpPr>
        <p:spPr>
          <a:xfrm>
            <a:off x="952500" y="1016000"/>
            <a:ext cx="11099800" cy="2159000"/>
          </a:xfrm>
          <a:prstGeom prst="rect">
            <a:avLst/>
          </a:prstGeom>
        </p:spPr>
        <p:txBody>
          <a:bodyPr/>
          <a:lstStyle/>
          <a:p>
            <a:pPr defTabSz="543305">
              <a:defRPr sz="6696"/>
            </a:pPr>
            <a:r>
              <a:t>Opportunity Overview</a:t>
            </a:r>
          </a:p>
          <a:p>
            <a:pPr defTabSz="543305">
              <a:defRPr sz="6696"/>
            </a:pPr>
            <a:r>
              <a:t>Continued</a:t>
            </a:r>
          </a:p>
        </p:txBody>
      </p:sp>
      <p:sp>
        <p:nvSpPr>
          <p:cNvPr id="150" name=".."/>
          <p:cNvSpPr txBox="1"/>
          <p:nvPr>
            <p:ph type="body" idx="1"/>
          </p:nvPr>
        </p:nvSpPr>
        <p:spPr>
          <a:prstGeom prst="rect">
            <a:avLst/>
          </a:prstGeom>
        </p:spPr>
        <p:txBody>
          <a:bodyPr/>
          <a:lstStyle/>
          <a:p>
            <a:pPr/>
            <a:r>
              <a:t>..</a:t>
            </a:r>
          </a:p>
        </p:txBody>
      </p:sp>
      <p:sp>
        <p:nvSpPr>
          <p:cNvPr id="151"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Proposal Development"/>
          <p:cNvSpPr txBox="1"/>
          <p:nvPr>
            <p:ph type="title"/>
          </p:nvPr>
        </p:nvSpPr>
        <p:spPr>
          <a:xfrm>
            <a:off x="952500" y="927100"/>
            <a:ext cx="11099800" cy="2159000"/>
          </a:xfrm>
          <a:prstGeom prst="rect">
            <a:avLst/>
          </a:prstGeom>
        </p:spPr>
        <p:txBody>
          <a:bodyPr/>
          <a:lstStyle/>
          <a:p>
            <a:pPr/>
            <a:r>
              <a:t>Proposal Development</a:t>
            </a:r>
          </a:p>
        </p:txBody>
      </p:sp>
      <p:sp>
        <p:nvSpPr>
          <p:cNvPr id="154" name="Kick-off - Today!…"/>
          <p:cNvSpPr txBox="1"/>
          <p:nvPr>
            <p:ph type="body" idx="1"/>
          </p:nvPr>
        </p:nvSpPr>
        <p:spPr>
          <a:prstGeom prst="rect">
            <a:avLst/>
          </a:prstGeom>
        </p:spPr>
        <p:txBody>
          <a:bodyPr/>
          <a:lstStyle/>
          <a:p>
            <a:pPr/>
            <a:r>
              <a:t>Kick-off - Today!</a:t>
            </a:r>
          </a:p>
          <a:p>
            <a:pPr/>
            <a:r>
              <a:t>Contacts</a:t>
            </a:r>
          </a:p>
          <a:p>
            <a:pPr/>
            <a:r>
              <a:t>Schedule</a:t>
            </a:r>
          </a:p>
          <a:p>
            <a:pPr/>
            <a:r>
              <a:t>Outline, Writing Assignments</a:t>
            </a:r>
          </a:p>
          <a:p>
            <a:pPr/>
            <a:r>
              <a:t>Data Call(s)</a:t>
            </a:r>
          </a:p>
          <a:p>
            <a:pPr/>
            <a:r>
              <a:t>Review Team (Red, Gold)</a:t>
            </a:r>
          </a:p>
        </p:txBody>
      </p:sp>
      <p:sp>
        <p:nvSpPr>
          <p:cNvPr id="155" name="Slide Number"/>
          <p:cNvSpPr txBox="1"/>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