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7" r:id="rId8"/>
    <p:sldId id="263" r:id="rId9"/>
    <p:sldId id="269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4422" autoAdjust="0"/>
  </p:normalViewPr>
  <p:slideViewPr>
    <p:cSldViewPr snapToGrid="0">
      <p:cViewPr varScale="1">
        <p:scale>
          <a:sx n="86" d="100"/>
          <a:sy n="86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7B13-F4E3-41EF-B97E-23E77DE65602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7F56-EC5E-41E1-B7E5-8B5DB85BB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9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lipoprotein signal peptides transported by the Sec </a:t>
            </a:r>
            <a:r>
              <a:rPr lang="en-US" dirty="0" err="1"/>
              <a:t>translocon</a:t>
            </a:r>
            <a:r>
              <a:rPr lang="en-US" dirty="0"/>
              <a:t> and cleaved by Signal Peptidase II (</a:t>
            </a:r>
            <a:r>
              <a:rPr lang="en-US" dirty="0" err="1"/>
              <a:t>Lsp</a:t>
            </a:r>
            <a:r>
              <a:rPr lang="en-US" dirty="0"/>
              <a:t>)</a:t>
            </a:r>
          </a:p>
          <a:p>
            <a:r>
              <a:rPr lang="en-US" dirty="0"/>
              <a:t>Tat signal peptides transported by the Tat </a:t>
            </a:r>
            <a:r>
              <a:rPr lang="en-US" dirty="0" err="1"/>
              <a:t>translocon</a:t>
            </a:r>
            <a:r>
              <a:rPr lang="en-US" dirty="0"/>
              <a:t> and cleaved by Signal Peptidase I (</a:t>
            </a:r>
            <a:r>
              <a:rPr lang="en-US" dirty="0" err="1"/>
              <a:t>Lep</a:t>
            </a:r>
            <a:r>
              <a:rPr lang="en-US" dirty="0"/>
              <a:t>)</a:t>
            </a:r>
          </a:p>
          <a:p>
            <a:r>
              <a:rPr lang="en-US" dirty="0"/>
              <a:t>Important for cellular localization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4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7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Martin tests those parameters </a:t>
            </a:r>
            <a:r>
              <a:rPr lang="en-US" dirty="0">
                <a:sym typeface="Wingdings" panose="05000000000000000000" pitchFamily="2" charset="2"/>
              </a:rPr>
              <a:t> maybe 1 slide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37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make shorter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1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DO: pre-processing </a:t>
            </a:r>
            <a:r>
              <a:rPr lang="en-US" dirty="0">
                <a:sym typeface="Wingdings" panose="05000000000000000000" pitchFamily="2" charset="2"/>
              </a:rPr>
              <a:t> no post-processing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show that CRF helps </a:t>
            </a:r>
            <a:r>
              <a:rPr lang="en-US" dirty="0">
                <a:sym typeface="Wingdings" panose="05000000000000000000" pitchFamily="2" charset="2"/>
              </a:rPr>
              <a:t> from now on results with CRF only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3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3593-17CC-442E-B326-11BE7A04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B4691-D09A-4D2C-94E7-DE7361E9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FC7-BAA6-4156-9E12-C28044D1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A8D-2B70-4888-8DB7-FBEE1A3A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311C-7A91-46E3-A9CE-426FAFF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93C2-B98B-49BE-861A-5C5D2D5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ED95-A651-45B5-ADDF-F8835B09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BBA5-7A74-49C2-B652-E71703C3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33C7-0A52-4E83-A274-6C2795A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83B-7269-40B1-90B1-2C6807A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12091-B4C9-4985-8499-344157AA8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8909-4A6E-4B75-9282-F425B115A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F968-4A29-4E26-9D09-845A0C72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6ECF-E734-4D87-A988-32BC87E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D58F-2DBC-427B-873C-E71A3AD3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9B99-4557-41E5-BBDA-A71029C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96CD-8123-4671-A1AD-A818EC51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183C-F1CD-45B7-ADC2-AC757B0C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76E7-AF7C-430A-9108-7030B9F7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6A3D-3E42-43DF-A7D5-09B4C715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DEE-358B-460C-950C-C7C7FD6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24F2-FD31-43B0-9796-79CEEAC8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FD53-DB48-4F02-A384-E139667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E6CF-7275-4CBD-9915-4DE8F50A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0FAA-27CD-4369-B131-09228DB5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8041-C08C-4A8D-AD53-E2D9C7B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AB07-697D-47F9-B414-B0B3FAC5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E6E0-D201-453C-8B5F-BA6A2B37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F097-ED42-40F9-9B98-EE0BD309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B56C-8800-44CB-A437-8EDB0B0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1A5EC-2F13-4A44-B605-4B332E5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25-A8AD-4AF0-81E3-8F23236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FEC6-F92E-4037-B7A1-9F4933EB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1FD2-59CA-4BA4-B4DE-038510217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8DBD-3A5C-43DD-9380-EC6E0FF2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601F7-90FB-4071-A34C-EE9D5E5D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6855B-9926-4060-958D-9E4877D8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AE8A-AD04-4E9B-8DE4-F5C1071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9718C-E974-4EF8-839F-9AC413FB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AEE-8C30-4C9D-853A-DC46409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F99CC-9BE4-4E29-BFC2-FF83EB58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9089-BF02-45D7-8069-D0090FE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7DFA-6D03-47BC-BA51-4259CB8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F1606-E885-4E5D-85F3-1231CE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1E10D-ACA0-43E2-9BB2-CD24487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F02E-7A0B-4FCB-B25B-ED302097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44F-16D2-456C-A5B1-3F055C43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6D48-318A-435B-9210-2DA56893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92C1E-31D3-407A-BC06-45D9E58E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0EA4-1B73-4C4D-98E6-F6AD24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1293-9281-4B76-A1BC-EF8BC735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FA0B6-756A-4AC4-8C8C-8385C974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76AA-9927-4DDF-B9EF-47ADCBE3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9AA2-1E27-4026-92D6-7F4D88A7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742-82FE-425B-9CD9-6F653F4D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E008-B6B6-48DB-A5CA-B699B79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4F4E-6D62-4AA2-AD20-084B0EE9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7D3D-7784-4C2E-A467-771723A4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F456-9090-4646-A1C5-ADC93B2C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41D5-D545-480C-99BE-BE72A9DF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C0DF-0B92-409D-8ADE-C04BD5044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C032-48E4-4350-885B-A3648E506201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3A8B-0B16-418E-B8A8-F2ED293D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339C-6E50-4D3E-9C85-F8B7C2C8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B8E-F152-4343-9002-3476E68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1323815"/>
            <a:ext cx="9144000" cy="2387600"/>
          </a:xfrm>
        </p:spPr>
        <p:txBody>
          <a:bodyPr/>
          <a:lstStyle/>
          <a:p>
            <a:r>
              <a:rPr lang="en-GB" dirty="0"/>
              <a:t>Master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FB51-E3B2-42C5-B9A4-C18C51F9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78" y="3803490"/>
            <a:ext cx="9144000" cy="1655762"/>
          </a:xfrm>
        </p:spPr>
        <p:txBody>
          <a:bodyPr/>
          <a:lstStyle/>
          <a:p>
            <a:r>
              <a:rPr lang="en-GB" dirty="0"/>
              <a:t>Signal peptide prediction with </a:t>
            </a:r>
            <a:r>
              <a:rPr lang="en-GB" dirty="0" err="1"/>
              <a:t>SecVec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D253-4CE8-4C1F-9611-C7DB67FC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0" y="293105"/>
            <a:ext cx="2398363" cy="222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456D91-5DE7-47B9-B147-AD3DA9F2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30" y="78184"/>
            <a:ext cx="4757183" cy="249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55315-1017-49D0-9688-EF768FAAAAA6}"/>
              </a:ext>
            </a:extLst>
          </p:cNvPr>
          <p:cNvSpPr txBox="1"/>
          <p:nvPr/>
        </p:nvSpPr>
        <p:spPr>
          <a:xfrm>
            <a:off x="7940511" y="5703216"/>
            <a:ext cx="368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Thomas </a:t>
            </a:r>
            <a:r>
              <a:rPr lang="en-US" dirty="0" err="1"/>
              <a:t>Heinzinger</a:t>
            </a:r>
            <a:r>
              <a:rPr lang="en-US" dirty="0"/>
              <a:t>, Martin Pavlov</a:t>
            </a:r>
          </a:p>
          <a:p>
            <a:r>
              <a:rPr lang="en-US" dirty="0"/>
              <a:t>Supervisor: Michael </a:t>
            </a:r>
            <a:r>
              <a:rPr lang="en-US" dirty="0" err="1"/>
              <a:t>Bernhofer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9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2CABBD-0374-443B-A49D-1A552342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3" y="1690688"/>
            <a:ext cx="6195373" cy="413024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B0E661-EFEB-4B87-9709-69EEA27C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Results: residual MCC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20E02-B6FD-4465-B9B2-5D7B13C47228}"/>
              </a:ext>
            </a:extLst>
          </p:cNvPr>
          <p:cNvSpPr txBox="1"/>
          <p:nvPr/>
        </p:nvSpPr>
        <p:spPr>
          <a:xfrm>
            <a:off x="2328530" y="1318437"/>
            <a:ext cx="2721935" cy="37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0798-DD58-4D61-8C7F-6803CB4BFA8B}"/>
              </a:ext>
            </a:extLst>
          </p:cNvPr>
          <p:cNvSpPr txBox="1"/>
          <p:nvPr/>
        </p:nvSpPr>
        <p:spPr>
          <a:xfrm>
            <a:off x="8631865" y="1318437"/>
            <a:ext cx="2721935" cy="37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</a:t>
            </a:r>
          </a:p>
        </p:txBody>
      </p:sp>
    </p:spTree>
    <p:extLst>
      <p:ext uri="{BB962C8B-B14F-4D97-AF65-F5344CB8AC3E}">
        <p14:creationId xmlns:p14="http://schemas.microsoft.com/office/powerpoint/2010/main" val="24573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B0E661-EFEB-4B87-9709-69EEA27C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Results: global MCC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3821F-C543-40F2-A155-0BBEACFA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4" y="1698146"/>
            <a:ext cx="6287411" cy="4191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DB3FBF-D1C2-4229-8546-63E86B7196BD}"/>
              </a:ext>
            </a:extLst>
          </p:cNvPr>
          <p:cNvSpPr txBox="1"/>
          <p:nvPr/>
        </p:nvSpPr>
        <p:spPr>
          <a:xfrm>
            <a:off x="2328530" y="1318437"/>
            <a:ext cx="2721935" cy="37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9711E-F5B2-41F1-BD88-24F07EB5B6EA}"/>
              </a:ext>
            </a:extLst>
          </p:cNvPr>
          <p:cNvSpPr txBox="1"/>
          <p:nvPr/>
        </p:nvSpPr>
        <p:spPr>
          <a:xfrm>
            <a:off x="7648368" y="1353878"/>
            <a:ext cx="2721935" cy="37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</a:t>
            </a:r>
          </a:p>
        </p:txBody>
      </p:sp>
    </p:spTree>
    <p:extLst>
      <p:ext uri="{BB962C8B-B14F-4D97-AF65-F5344CB8AC3E}">
        <p14:creationId xmlns:p14="http://schemas.microsoft.com/office/powerpoint/2010/main" val="29863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B9DE-F75D-4BDC-874E-A03FFE81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SecVec</a:t>
            </a:r>
            <a:r>
              <a:rPr lang="en-US" dirty="0"/>
              <a:t> vs SignalP5.0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95EF-1067-4EDC-9606-E2C881B0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04B8-7ED1-4547-A3B9-594DDA99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D91-00C3-4E05-8B8C-B1A61BE1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ELMo</a:t>
            </a:r>
            <a:r>
              <a:rPr lang="en-GB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35268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31E-AB9B-4BC8-B565-3360E156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Biological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3C90-C367-4D1C-8B22-4029534D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273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Training and benchmark set with 20758 and 8809 proteins respectively </a:t>
            </a:r>
          </a:p>
          <a:p>
            <a:pPr lvl="0"/>
            <a:r>
              <a:rPr lang="en-US" dirty="0"/>
              <a:t>Non-signal peptides Symbol: </a:t>
            </a:r>
            <a:r>
              <a:rPr lang="en-US" sz="3200" b="1" dirty="0"/>
              <a:t>0</a:t>
            </a:r>
            <a:endParaRPr lang="en-US" b="1" dirty="0"/>
          </a:p>
          <a:p>
            <a:pPr lvl="0"/>
            <a:r>
              <a:rPr lang="en-US" dirty="0"/>
              <a:t>Sec/SPI: “</a:t>
            </a:r>
            <a:r>
              <a:rPr lang="en-US" sz="3200" b="1" dirty="0"/>
              <a:t>S</a:t>
            </a:r>
            <a:r>
              <a:rPr lang="en-US" dirty="0"/>
              <a:t>tandard" secretory signal peptides, exclusive to eukaryotes Symbol: S</a:t>
            </a:r>
            <a:endParaRPr lang="en-GB" dirty="0"/>
          </a:p>
          <a:p>
            <a:pPr lvl="0"/>
            <a:r>
              <a:rPr lang="en-US" dirty="0"/>
              <a:t>Sec/SPII: </a:t>
            </a:r>
            <a:r>
              <a:rPr lang="en-US" sz="3200" b="1" dirty="0"/>
              <a:t>L</a:t>
            </a:r>
            <a:r>
              <a:rPr lang="en-US" dirty="0"/>
              <a:t>ipoprotein signal peptides Symbol: L</a:t>
            </a:r>
          </a:p>
          <a:p>
            <a:pPr lvl="0"/>
            <a:r>
              <a:rPr lang="en-US" dirty="0"/>
              <a:t>Tat/SPI: </a:t>
            </a:r>
            <a:r>
              <a:rPr lang="en-US" sz="3200" b="1" dirty="0"/>
              <a:t>T</a:t>
            </a:r>
            <a:r>
              <a:rPr lang="en-US" dirty="0"/>
              <a:t>at signal peptides Symbol: 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73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AC16-3DC8-4352-B3DB-EED24148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49A9-F161-4318-A14B-89944EA5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0: 0.913</a:t>
            </a:r>
          </a:p>
          <a:p>
            <a:r>
              <a:rPr lang="en-GB" dirty="0"/>
              <a:t> S: 0.054</a:t>
            </a:r>
          </a:p>
          <a:p>
            <a:r>
              <a:rPr lang="en-GB" dirty="0"/>
              <a:t> T: 0.011</a:t>
            </a:r>
          </a:p>
          <a:p>
            <a:r>
              <a:rPr lang="en-GB" dirty="0"/>
              <a:t> L: 0.022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Class weighting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AF03-1C56-4DEE-A2B2-6037BB07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</a:t>
            </a:r>
            <a:r>
              <a:rPr lang="en-GB" dirty="0" err="1"/>
              <a:t>SecVec</a:t>
            </a:r>
            <a:r>
              <a:rPr lang="en-GB" dirty="0"/>
              <a:t>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88A4-A2B2-4C3B-BF82-B4E60835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Training and benchmark datasets are processed with the latest </a:t>
            </a:r>
            <a:r>
              <a:rPr lang="en-GB" dirty="0" err="1"/>
              <a:t>SecVec</a:t>
            </a:r>
            <a:r>
              <a:rPr lang="en-GB" dirty="0"/>
              <a:t> model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Output = Vector: (1024*protein length) for every protein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Transformation (cutting &amp; elongating) of the </a:t>
            </a:r>
            <a:r>
              <a:rPr lang="en-GB" dirty="0" err="1"/>
              <a:t>SecVec</a:t>
            </a:r>
            <a:r>
              <a:rPr lang="en-GB" dirty="0"/>
              <a:t> output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embeddings of every protein are of length 70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Training and benchmarking on the transformed output</a:t>
            </a:r>
          </a:p>
        </p:txBody>
      </p:sp>
    </p:spTree>
    <p:extLst>
      <p:ext uri="{BB962C8B-B14F-4D97-AF65-F5344CB8AC3E}">
        <p14:creationId xmlns:p14="http://schemas.microsoft.com/office/powerpoint/2010/main" val="159753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AFF5D1-5D25-4DB8-B794-22329BEB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Model configuration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89025D-132B-48FD-A3E6-AA46E34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043"/>
            <a:ext cx="4670742" cy="4469075"/>
          </a:xfrm>
        </p:spPr>
        <p:txBody>
          <a:bodyPr/>
          <a:lstStyle/>
          <a:p>
            <a:r>
              <a:rPr lang="en-GB" dirty="0"/>
              <a:t>Learning rate = 0.03</a:t>
            </a:r>
          </a:p>
          <a:p>
            <a:r>
              <a:rPr lang="en-GB" dirty="0"/>
              <a:t>Batch size  = 128</a:t>
            </a:r>
          </a:p>
          <a:p>
            <a:r>
              <a:rPr lang="en-GB" dirty="0"/>
              <a:t>Dropout and batch-normalization</a:t>
            </a:r>
          </a:p>
          <a:p>
            <a:r>
              <a:rPr lang="en-GB" dirty="0"/>
              <a:t>Class weights (1/</a:t>
            </a:r>
            <a:r>
              <a:rPr lang="en-GB" dirty="0" err="1"/>
              <a:t>N</a:t>
            </a:r>
            <a:r>
              <a:rPr lang="en-GB" baseline="-25000" dirty="0" err="1"/>
              <a:t>class</a:t>
            </a:r>
            <a:r>
              <a:rPr lang="en-GB" dirty="0"/>
              <a:t>)</a:t>
            </a:r>
          </a:p>
          <a:p>
            <a:r>
              <a:rPr lang="en-GB" dirty="0"/>
              <a:t>Conditional random field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8546ED-7674-4EBC-A32F-41AF13D4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9175" y="150541"/>
            <a:ext cx="6626708" cy="65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368-5CD9-46AD-A1E8-F3DCAAF3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7C32-B2B7-4780-A7AA-1109FF81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01363" cy="5829818"/>
          </a:xfrm>
        </p:spPr>
        <p:txBody>
          <a:bodyPr>
            <a:normAutofit/>
          </a:bodyPr>
          <a:lstStyle/>
          <a:p>
            <a:r>
              <a:rPr lang="en-GB" sz="2400" dirty="0"/>
              <a:t>Q4 (with CRF) = </a:t>
            </a:r>
          </a:p>
          <a:p>
            <a:r>
              <a:rPr lang="en-GB" sz="2400" dirty="0"/>
              <a:t>Q4 (without CRF) =</a:t>
            </a:r>
          </a:p>
          <a:p>
            <a:r>
              <a:rPr lang="en-GB" sz="2400" dirty="0"/>
              <a:t>MCC (with CRF) per protein = </a:t>
            </a:r>
          </a:p>
          <a:p>
            <a:r>
              <a:rPr lang="en-GB" sz="2400" dirty="0"/>
              <a:t>MCC (with CRF) per residue =</a:t>
            </a:r>
          </a:p>
          <a:p>
            <a:r>
              <a:rPr lang="en-GB" sz="2400" dirty="0"/>
              <a:t>MCC (without CRF) per protein = </a:t>
            </a:r>
          </a:p>
          <a:p>
            <a:r>
              <a:rPr lang="en-GB" sz="2400" dirty="0"/>
              <a:t>MCC (without CRF) per residue =</a:t>
            </a:r>
          </a:p>
          <a:p>
            <a:r>
              <a:rPr lang="en-GB" sz="2400" dirty="0"/>
              <a:t>Mean deviation from real cleavage site (with CRF) =  </a:t>
            </a:r>
          </a:p>
          <a:p>
            <a:r>
              <a:rPr lang="en-GB" sz="2400" dirty="0"/>
              <a:t>Mean deviation from real cleavage site (without CRF) =  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05286-352A-4030-B410-419342A785FE}"/>
              </a:ext>
            </a:extLst>
          </p:cNvPr>
          <p:cNvSpPr txBox="1"/>
          <p:nvPr/>
        </p:nvSpPr>
        <p:spPr>
          <a:xfrm>
            <a:off x="1871330" y="1321467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7E119-038E-4EB3-9D8F-9753BDB85ECD}"/>
              </a:ext>
            </a:extLst>
          </p:cNvPr>
          <p:cNvSpPr txBox="1"/>
          <p:nvPr/>
        </p:nvSpPr>
        <p:spPr>
          <a:xfrm>
            <a:off x="8055935" y="1296804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EA513-27D6-42C3-ACD7-AD5AB60660AC}"/>
              </a:ext>
            </a:extLst>
          </p:cNvPr>
          <p:cNvSpPr txBox="1">
            <a:spLocks/>
          </p:cNvSpPr>
          <p:nvPr/>
        </p:nvSpPr>
        <p:spPr>
          <a:xfrm>
            <a:off x="6460164" y="1825624"/>
            <a:ext cx="4701363" cy="582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Q4 (with CRF) = </a:t>
            </a:r>
          </a:p>
          <a:p>
            <a:r>
              <a:rPr lang="en-GB" sz="2400" dirty="0"/>
              <a:t>Q4 (without CRF) =</a:t>
            </a:r>
          </a:p>
          <a:p>
            <a:r>
              <a:rPr lang="en-GB" sz="2400" dirty="0"/>
              <a:t>MCC (with CRF) per protein = </a:t>
            </a:r>
          </a:p>
          <a:p>
            <a:r>
              <a:rPr lang="en-GB" sz="2400" dirty="0"/>
              <a:t>MCC (with CRF) per residue =</a:t>
            </a:r>
          </a:p>
          <a:p>
            <a:r>
              <a:rPr lang="en-GB" sz="2400" dirty="0"/>
              <a:t>MCC (without CRF) per protein = </a:t>
            </a:r>
          </a:p>
          <a:p>
            <a:r>
              <a:rPr lang="en-GB" sz="2400" dirty="0"/>
              <a:t>MCC (without CRF) per residue =</a:t>
            </a:r>
          </a:p>
          <a:p>
            <a:r>
              <a:rPr lang="en-GB" sz="2400" dirty="0"/>
              <a:t>Mean deviation from real cleavage site (with CRF) =  </a:t>
            </a:r>
          </a:p>
          <a:p>
            <a:r>
              <a:rPr lang="en-GB" sz="2400" dirty="0"/>
              <a:t>Mean deviation from real cleavage site (without CRF) =  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41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0BD5-03BD-4417-B3EA-B4DF30E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without and with a CRF: cleavage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03E75-1A19-4E5E-B924-C221F7E8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" y="1774428"/>
            <a:ext cx="5927743" cy="4404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CE6CC-C6EB-4384-B937-5CBBC9B87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428"/>
            <a:ext cx="5927743" cy="44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7DA-8C5A-4332-B223-DA5F643E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22689-1B4E-4553-9C5E-50CA4E38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402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Master practical</vt:lpstr>
      <vt:lpstr>Background </vt:lpstr>
      <vt:lpstr>Data &amp; Biological Background</vt:lpstr>
      <vt:lpstr>Class imbalance</vt:lpstr>
      <vt:lpstr>Application of SecVec on the data</vt:lpstr>
      <vt:lpstr>Model configuration</vt:lpstr>
      <vt:lpstr>Results</vt:lpstr>
      <vt:lpstr>Results without and with a CRF: cleavage site</vt:lpstr>
      <vt:lpstr>Confusion Matrices</vt:lpstr>
      <vt:lpstr>Results: residual MCC</vt:lpstr>
      <vt:lpstr>Results: global MCC</vt:lpstr>
      <vt:lpstr>SecVec vs SignalP5.0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practical</dc:title>
  <dc:creator>Thomas</dc:creator>
  <cp:lastModifiedBy>Thomas</cp:lastModifiedBy>
  <cp:revision>31</cp:revision>
  <dcterms:created xsi:type="dcterms:W3CDTF">2019-09-26T13:07:04Z</dcterms:created>
  <dcterms:modified xsi:type="dcterms:W3CDTF">2019-09-27T19:02:45Z</dcterms:modified>
</cp:coreProperties>
</file>