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7" r:id="rId9"/>
    <p:sldId id="264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7B13-F4E3-41EF-B97E-23E77DE65602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F7F56-EC5E-41E1-B7E5-8B5DB85BB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29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lipoprotein signal peptides transported by the Sec </a:t>
            </a:r>
            <a:r>
              <a:rPr lang="en-US" dirty="0" err="1"/>
              <a:t>translocon</a:t>
            </a:r>
            <a:r>
              <a:rPr lang="en-US" dirty="0"/>
              <a:t> and cleaved by Signal Peptidase II (</a:t>
            </a:r>
            <a:r>
              <a:rPr lang="en-US" dirty="0" err="1"/>
              <a:t>Lsp</a:t>
            </a:r>
            <a:r>
              <a:rPr lang="en-US" dirty="0"/>
              <a:t>)</a:t>
            </a:r>
          </a:p>
          <a:p>
            <a:r>
              <a:rPr lang="en-US" dirty="0"/>
              <a:t>Tat signal peptides transported by the Tat </a:t>
            </a:r>
            <a:r>
              <a:rPr lang="en-US" dirty="0" err="1"/>
              <a:t>translocon</a:t>
            </a:r>
            <a:r>
              <a:rPr lang="en-US" dirty="0"/>
              <a:t> and cleaved by Signal Peptidase I (</a:t>
            </a:r>
            <a:r>
              <a:rPr lang="en-US" dirty="0" err="1"/>
              <a:t>Lep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F7F56-EC5E-41E1-B7E5-8B5DB85BB11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24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3593-17CC-442E-B326-11BE7A04B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B4691-D09A-4D2C-94E7-DE7361E93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E1FC7-BAA6-4156-9E12-C28044D1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C032-48E4-4350-885B-A3648E506201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4A8D-2B70-4888-8DB7-FBEE1A3A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9311C-7A91-46E3-A9CE-426FAFF0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54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93C2-B98B-49BE-861A-5C5D2D5B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0ED95-A651-45B5-ADDF-F8835B095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BBBA5-7A74-49C2-B652-E71703C3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C032-48E4-4350-885B-A3648E506201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733C7-0A52-4E83-A274-6C2795A7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2883B-7269-40B1-90B1-2C6807AE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24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12091-B4C9-4985-8499-344157AA8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48909-4A6E-4B75-9282-F425B115A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F968-4A29-4E26-9D09-845A0C72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C032-48E4-4350-885B-A3648E506201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A6ECF-E734-4D87-A988-32BC87EA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6D58F-2DBC-427B-873C-E71A3AD3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38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9B99-4557-41E5-BBDA-A71029C1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796CD-8123-4671-A1AD-A818EC51A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0183C-F1CD-45B7-ADC2-AC757B0C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C032-48E4-4350-885B-A3648E506201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76E7-AF7C-430A-9108-7030B9F7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46A3D-3E42-43DF-A7D5-09B4C715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49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DDEE-358B-460C-950C-C7C7FD6A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C24F2-FD31-43B0-9796-79CEEAC83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BFD53-DB48-4F02-A384-E139667E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C032-48E4-4350-885B-A3648E506201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1E6CF-7275-4CBD-9915-4DE8F50A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C0FAA-27CD-4369-B131-09228DB5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77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8041-C08C-4A8D-AD53-E2D9C7B9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EAB07-697D-47F9-B414-B0B3FAC57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EE6E0-D201-453C-8B5F-BA6A2B37E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DF097-ED42-40F9-9B98-EE0BD309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C032-48E4-4350-885B-A3648E506201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9B56C-8800-44CB-A437-8EDB0B0F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1A5EC-2F13-4A44-B605-4B332E59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30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A325-A8AD-4AF0-81E3-8F232365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8FEC6-F92E-4037-B7A1-9F4933EB4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B1FD2-59CA-4BA4-B4DE-038510217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88DBD-3A5C-43DD-9380-EC6E0FF2D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601F7-90FB-4071-A34C-EE9D5E5DD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6855B-9926-4060-958D-9E4877D8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C032-48E4-4350-885B-A3648E506201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3AE8A-AD04-4E9B-8DE4-F5C10712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9718C-E974-4EF8-839F-9AC413FB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30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AAEE-8C30-4C9D-853A-DC46409B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F99CC-9BE4-4E29-BFC2-FF83EB58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C032-48E4-4350-885B-A3648E506201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49089-BF02-45D7-8069-D0090FE8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67DFA-6D03-47BC-BA51-4259CB8C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80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F1606-E885-4E5D-85F3-1231CE90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C032-48E4-4350-885B-A3648E506201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1E10D-ACA0-43E2-9BB2-CD24487B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1F02E-7A0B-4FCB-B25B-ED302097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39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A44F-16D2-456C-A5B1-3F055C43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C6D48-318A-435B-9210-2DA568934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92C1E-31D3-407A-BC06-45D9E58E9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20EA4-1B73-4C4D-98E6-F6AD2459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C032-48E4-4350-885B-A3648E506201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41293-9281-4B76-A1BC-EF8BC735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FA0B6-756A-4AC4-8C8C-8385C974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36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76AA-9927-4DDF-B9EF-47ADCBE3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69AA2-1E27-4026-92D6-7F4D88A7D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7A742-82FE-425B-9CD9-6F653F4DB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2E008-B6B6-48DB-A5CA-B699B796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C032-48E4-4350-885B-A3648E506201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54F4E-6D62-4AA2-AD20-084B0EE9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7D3D-7784-4C2E-A467-771723A4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6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9F456-9090-4646-A1C5-ADC93B2C2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541D5-D545-480C-99BE-BE72A9DFE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9C0DF-0B92-409D-8ADE-C04BD5044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EC032-48E4-4350-885B-A3648E506201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73A8B-0B16-418E-B8A8-F2ED293D2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7339C-6E50-4D3E-9C85-F8B7C2C81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DB6F3-9632-4EBA-B26D-631D95CBD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48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3B8E-F152-4343-9002-3476E68D8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278" y="1323815"/>
            <a:ext cx="9144000" cy="2387600"/>
          </a:xfrm>
        </p:spPr>
        <p:txBody>
          <a:bodyPr/>
          <a:lstStyle/>
          <a:p>
            <a:r>
              <a:rPr lang="en-GB" dirty="0"/>
              <a:t>Master practical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8FB51-E3B2-42C5-B9A4-C18C51F9C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278" y="3803490"/>
            <a:ext cx="9144000" cy="1655762"/>
          </a:xfrm>
        </p:spPr>
        <p:txBody>
          <a:bodyPr/>
          <a:lstStyle/>
          <a:p>
            <a:r>
              <a:rPr lang="en-GB" dirty="0"/>
              <a:t>Signal peptide prediction with </a:t>
            </a:r>
            <a:r>
              <a:rPr lang="en-GB" dirty="0" err="1"/>
              <a:t>SecVec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9D253-4CE8-4C1F-9611-C7DB67FC7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40" y="293105"/>
            <a:ext cx="2398363" cy="2224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456D91-5DE7-47B9-B147-AD3DA9F26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730" y="78184"/>
            <a:ext cx="4757183" cy="249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90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3BE139-5838-4048-9DFE-ABD8A54FD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1" y="1690688"/>
            <a:ext cx="6287409" cy="4191607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3B0E661-EFEB-4B87-9709-69EEA27C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Results without and with a CRF: global MCC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43821F-C543-40F2-A155-0BBEACFAD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589" y="1690688"/>
            <a:ext cx="6287411" cy="419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0BD5-03BD-4417-B3EA-B4DF30EE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Results without and with a CRF: cleavage site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03E75-1A19-4E5E-B924-C221F7E88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57" y="1774428"/>
            <a:ext cx="5927743" cy="44046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FCE6CC-C6EB-4384-B937-5CBBC9B87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74428"/>
            <a:ext cx="5927743" cy="440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7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04B8-7ED1-4547-A3B9-594DDA99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3ED91-00C3-4E05-8B8C-B1A61BE19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688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4291-DDF9-42DB-AFB1-278BEA96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4D2EE-A201-40F4-A497-0AE6F95A1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89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A31E-AB9B-4BC8-B565-3360E156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93C90-C367-4D1C-8B22-4029534D7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2739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Training and benchmark set with 20758 and 8809 proteins respectively </a:t>
            </a:r>
          </a:p>
          <a:p>
            <a:pPr lvl="0"/>
            <a:r>
              <a:rPr lang="en-US" dirty="0"/>
              <a:t>Non-signal peptides Symbol: </a:t>
            </a:r>
            <a:r>
              <a:rPr lang="en-US" sz="3200" b="1" dirty="0"/>
              <a:t>0</a:t>
            </a:r>
            <a:endParaRPr lang="en-US" b="1" dirty="0"/>
          </a:p>
          <a:p>
            <a:pPr lvl="0"/>
            <a:r>
              <a:rPr lang="en-US" dirty="0"/>
              <a:t>Sec/SPI: “</a:t>
            </a:r>
            <a:r>
              <a:rPr lang="en-US" sz="3200" b="1" dirty="0"/>
              <a:t>S</a:t>
            </a:r>
            <a:r>
              <a:rPr lang="en-US" dirty="0"/>
              <a:t>tandard" secretory signal peptides, exclusive to eukaryotes Symbol: S</a:t>
            </a:r>
            <a:endParaRPr lang="en-GB" dirty="0"/>
          </a:p>
          <a:p>
            <a:pPr lvl="0"/>
            <a:r>
              <a:rPr lang="en-US" dirty="0"/>
              <a:t>Sec/SPII: </a:t>
            </a:r>
            <a:r>
              <a:rPr lang="en-US" sz="3200" b="1" dirty="0"/>
              <a:t>L</a:t>
            </a:r>
            <a:r>
              <a:rPr lang="en-US" dirty="0"/>
              <a:t>ipoprotein signal peptides Symbol: L</a:t>
            </a:r>
          </a:p>
          <a:p>
            <a:pPr lvl="0"/>
            <a:r>
              <a:rPr lang="en-US" dirty="0"/>
              <a:t>Tat/SPI: </a:t>
            </a:r>
            <a:r>
              <a:rPr lang="en-US" sz="3200" b="1" dirty="0"/>
              <a:t>T</a:t>
            </a:r>
            <a:r>
              <a:rPr lang="en-US" dirty="0"/>
              <a:t>at signal peptides Symbol: 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73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AC16-3DC8-4352-B3DB-EED24148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49A9-F161-4318-A14B-89944EA5A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 0: 0.913</a:t>
            </a:r>
          </a:p>
          <a:p>
            <a:r>
              <a:rPr lang="en-GB" dirty="0"/>
              <a:t> S: 0.054</a:t>
            </a:r>
          </a:p>
          <a:p>
            <a:r>
              <a:rPr lang="en-GB" dirty="0"/>
              <a:t> T: 0.011</a:t>
            </a:r>
          </a:p>
          <a:p>
            <a:r>
              <a:rPr lang="en-GB" dirty="0"/>
              <a:t> L: 0.022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Class weighting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1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AF03-1C56-4DEE-A2B2-6037BB07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of </a:t>
            </a:r>
            <a:r>
              <a:rPr lang="en-GB" dirty="0" err="1"/>
              <a:t>SecVec</a:t>
            </a:r>
            <a:r>
              <a:rPr lang="en-GB" dirty="0"/>
              <a:t>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888A4-A2B2-4C3B-BF82-B4E608350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All proteins in the training and benchmark are processed with the latest </a:t>
            </a:r>
            <a:r>
              <a:rPr lang="en-GB" dirty="0" err="1"/>
              <a:t>SecVec</a:t>
            </a:r>
            <a:r>
              <a:rPr lang="en-GB" dirty="0"/>
              <a:t> model: Output = Vector: (1024*protein length) for every protein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Transformation of the output so that the embeddings of every protein are of length 70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Training and benchmark on the results</a:t>
            </a:r>
          </a:p>
        </p:txBody>
      </p:sp>
    </p:spTree>
    <p:extLst>
      <p:ext uri="{BB962C8B-B14F-4D97-AF65-F5344CB8AC3E}">
        <p14:creationId xmlns:p14="http://schemas.microsoft.com/office/powerpoint/2010/main" val="159753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3AFF5D1-5D25-4DB8-B794-22329BEB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480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Model configuration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189025D-132B-48FD-A3E6-AA46E34AD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7043"/>
            <a:ext cx="4670742" cy="4469075"/>
          </a:xfrm>
        </p:spPr>
        <p:txBody>
          <a:bodyPr/>
          <a:lstStyle/>
          <a:p>
            <a:r>
              <a:rPr lang="en-GB" dirty="0"/>
              <a:t>Learning rate = 0.03</a:t>
            </a:r>
          </a:p>
          <a:p>
            <a:r>
              <a:rPr lang="en-GB" dirty="0"/>
              <a:t>Batch size  = 128</a:t>
            </a:r>
          </a:p>
          <a:p>
            <a:r>
              <a:rPr lang="en-GB" dirty="0"/>
              <a:t>Dropout and batch-normalization</a:t>
            </a:r>
          </a:p>
          <a:p>
            <a:r>
              <a:rPr lang="en-GB" dirty="0"/>
              <a:t>Class weights (1/</a:t>
            </a:r>
            <a:r>
              <a:rPr lang="en-GB" dirty="0" err="1"/>
              <a:t>N</a:t>
            </a:r>
            <a:r>
              <a:rPr lang="en-GB" baseline="-25000" dirty="0" err="1"/>
              <a:t>class</a:t>
            </a:r>
            <a:r>
              <a:rPr lang="en-GB" dirty="0"/>
              <a:t>)</a:t>
            </a:r>
          </a:p>
          <a:p>
            <a:r>
              <a:rPr lang="en-GB" dirty="0"/>
              <a:t>Conditional random field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9DFDDED-F350-46E5-BE60-24A8A1162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942" y="129314"/>
            <a:ext cx="6669615" cy="659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5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2368-5CD9-46AD-A1E8-F3DCAAF3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7C32-B2B7-4780-A7AA-1109FF81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Q4 = </a:t>
            </a:r>
          </a:p>
        </p:txBody>
      </p:sp>
    </p:spTree>
    <p:extLst>
      <p:ext uri="{BB962C8B-B14F-4D97-AF65-F5344CB8AC3E}">
        <p14:creationId xmlns:p14="http://schemas.microsoft.com/office/powerpoint/2010/main" val="99413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2CABBD-0374-443B-A49D-1A552342F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3" y="1690688"/>
            <a:ext cx="6195373" cy="4130249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3B0E661-EFEB-4B87-9709-69EEA27C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Results without and with a CRF: residual MCC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B827BE-A775-4DF5-875D-D8D32D566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628" y="1690689"/>
            <a:ext cx="6195372" cy="413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6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206</Words>
  <Application>Microsoft Office PowerPoint</Application>
  <PresentationFormat>Widescreen</PresentationFormat>
  <Paragraphs>33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Master practical</vt:lpstr>
      <vt:lpstr>Background </vt:lpstr>
      <vt:lpstr>PowerPoint Presentation</vt:lpstr>
      <vt:lpstr>Data</vt:lpstr>
      <vt:lpstr>Class imbalance</vt:lpstr>
      <vt:lpstr>Application of SecVec on the data</vt:lpstr>
      <vt:lpstr>Model configuration</vt:lpstr>
      <vt:lpstr>Results</vt:lpstr>
      <vt:lpstr>Results without and with a CRF: residual MCC</vt:lpstr>
      <vt:lpstr>Results without and with a CRF: global MCC</vt:lpstr>
      <vt:lpstr>Results without and with a CRF: cleavage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practical</dc:title>
  <dc:creator>Thomas</dc:creator>
  <cp:lastModifiedBy>Thomas</cp:lastModifiedBy>
  <cp:revision>20</cp:revision>
  <dcterms:created xsi:type="dcterms:W3CDTF">2019-09-26T13:07:04Z</dcterms:created>
  <dcterms:modified xsi:type="dcterms:W3CDTF">2019-09-26T23:15:50Z</dcterms:modified>
</cp:coreProperties>
</file>