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257" r:id="rId4"/>
    <p:sldId id="271" r:id="rId5"/>
    <p:sldId id="292" r:id="rId6"/>
    <p:sldId id="259" r:id="rId7"/>
    <p:sldId id="272" r:id="rId8"/>
    <p:sldId id="268" r:id="rId9"/>
    <p:sldId id="283" r:id="rId10"/>
    <p:sldId id="262" r:id="rId11"/>
    <p:sldId id="267" r:id="rId12"/>
    <p:sldId id="291" r:id="rId13"/>
    <p:sldId id="273" r:id="rId14"/>
    <p:sldId id="265" r:id="rId15"/>
    <p:sldId id="289" r:id="rId16"/>
    <p:sldId id="281" r:id="rId17"/>
    <p:sldId id="274" r:id="rId18"/>
    <p:sldId id="266" r:id="rId19"/>
    <p:sldId id="284" r:id="rId20"/>
    <p:sldId id="290" r:id="rId21"/>
    <p:sldId id="285" r:id="rId22"/>
    <p:sldId id="288" r:id="rId23"/>
    <p:sldId id="286" r:id="rId24"/>
    <p:sldId id="287" r:id="rId25"/>
    <p:sldId id="278" r:id="rId26"/>
    <p:sldId id="276" r:id="rId27"/>
    <p:sldId id="275" r:id="rId28"/>
  </p:sldIdLst>
  <p:sldSz cx="12192000" cy="6858000"/>
  <p:notesSz cx="9926638" cy="1430178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06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BDAEB"/>
    <a:srgbClr val="E7EDF5"/>
    <a:srgbClr val="00B050"/>
    <a:srgbClr val="F39C11"/>
    <a:srgbClr val="003192"/>
    <a:srgbClr val="0066FF"/>
    <a:srgbClr val="E9E9E9"/>
    <a:srgbClr val="005828"/>
    <a:srgbClr val="000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2BE96E-BCA7-4ECC-8D9F-D82C6232B594}" v="4" dt="2024-09-20T13:39:30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yle à thème 2 - Accentuation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6395" autoAdjust="0"/>
  </p:normalViewPr>
  <p:slideViewPr>
    <p:cSldViewPr>
      <p:cViewPr varScale="1">
        <p:scale>
          <a:sx n="109" d="100"/>
          <a:sy n="109" d="100"/>
        </p:scale>
        <p:origin x="53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6106"/>
    </p:cViewPr>
  </p:sorterViewPr>
  <p:notesViewPr>
    <p:cSldViewPr>
      <p:cViewPr>
        <p:scale>
          <a:sx n="110" d="100"/>
          <a:sy n="110" d="100"/>
        </p:scale>
        <p:origin x="546" y="-3318"/>
      </p:cViewPr>
      <p:guideLst>
        <p:guide orient="horz" pos="4506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EURAERT" userId="0b14dc88-52fd-4a98-aa34-21bff7631740" providerId="ADAL" clId="{582BE96E-BCA7-4ECC-8D9F-D82C6232B594}"/>
    <pc:docChg chg="custSel modSld">
      <pc:chgData name="Thomas BEURAERT" userId="0b14dc88-52fd-4a98-aa34-21bff7631740" providerId="ADAL" clId="{582BE96E-BCA7-4ECC-8D9F-D82C6232B594}" dt="2024-09-20T13:39:26.225" v="15" actId="1076"/>
      <pc:docMkLst>
        <pc:docMk/>
      </pc:docMkLst>
      <pc:sldChg chg="addSp delSp modSp mod">
        <pc:chgData name="Thomas BEURAERT" userId="0b14dc88-52fd-4a98-aa34-21bff7631740" providerId="ADAL" clId="{582BE96E-BCA7-4ECC-8D9F-D82C6232B594}" dt="2024-09-20T13:39:26.225" v="15" actId="1076"/>
        <pc:sldMkLst>
          <pc:docMk/>
          <pc:sldMk cId="3044862436" sldId="282"/>
        </pc:sldMkLst>
        <pc:spChg chg="mod">
          <ac:chgData name="Thomas BEURAERT" userId="0b14dc88-52fd-4a98-aa34-21bff7631740" providerId="ADAL" clId="{582BE96E-BCA7-4ECC-8D9F-D82C6232B594}" dt="2024-09-20T13:37:20.627" v="2"/>
          <ac:spMkLst>
            <pc:docMk/>
            <pc:sldMk cId="3044862436" sldId="282"/>
            <ac:spMk id="3" creationId="{00000000-0000-0000-0000-000000000000}"/>
          </ac:spMkLst>
        </pc:spChg>
        <pc:picChg chg="mod">
          <ac:chgData name="Thomas BEURAERT" userId="0b14dc88-52fd-4a98-aa34-21bff7631740" providerId="ADAL" clId="{582BE96E-BCA7-4ECC-8D9F-D82C6232B594}" dt="2024-09-20T13:37:34.313" v="5" actId="1076"/>
          <ac:picMkLst>
            <pc:docMk/>
            <pc:sldMk cId="3044862436" sldId="282"/>
            <ac:picMk id="6" creationId="{00000000-0000-0000-0000-000000000000}"/>
          </ac:picMkLst>
        </pc:picChg>
        <pc:picChg chg="add del mod">
          <ac:chgData name="Thomas BEURAERT" userId="0b14dc88-52fd-4a98-aa34-21bff7631740" providerId="ADAL" clId="{582BE96E-BCA7-4ECC-8D9F-D82C6232B594}" dt="2024-09-20T13:38:57.192" v="8" actId="478"/>
          <ac:picMkLst>
            <pc:docMk/>
            <pc:sldMk cId="3044862436" sldId="282"/>
            <ac:picMk id="7" creationId="{5749D972-040D-11B7-8F69-C050473D1200}"/>
          </ac:picMkLst>
        </pc:picChg>
        <pc:picChg chg="mod">
          <ac:chgData name="Thomas BEURAERT" userId="0b14dc88-52fd-4a98-aa34-21bff7631740" providerId="ADAL" clId="{582BE96E-BCA7-4ECC-8D9F-D82C6232B594}" dt="2024-09-20T13:37:31.018" v="4" actId="1076"/>
          <ac:picMkLst>
            <pc:docMk/>
            <pc:sldMk cId="3044862436" sldId="282"/>
            <ac:picMk id="10" creationId="{2CB642CB-083C-4CFC-8977-1EB67E27B4C7}"/>
          </ac:picMkLst>
        </pc:picChg>
        <pc:picChg chg="add mod">
          <ac:chgData name="Thomas BEURAERT" userId="0b14dc88-52fd-4a98-aa34-21bff7631740" providerId="ADAL" clId="{582BE96E-BCA7-4ECC-8D9F-D82C6232B594}" dt="2024-09-20T13:39:26.225" v="15" actId="1076"/>
          <ac:picMkLst>
            <pc:docMk/>
            <pc:sldMk cId="3044862436" sldId="282"/>
            <ac:picMk id="11" creationId="{CD9B9E52-E200-B9A7-8226-33B40C8F8E1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0918" cy="71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98" tIns="67199" rIns="134398" bIns="67199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3374" y="1"/>
            <a:ext cx="4300918" cy="71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98" tIns="67199" rIns="134398" bIns="67199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584027"/>
            <a:ext cx="4300918" cy="71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98" tIns="67199" rIns="134398" bIns="67199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3374" y="13584027"/>
            <a:ext cx="4300918" cy="71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98" tIns="67199" rIns="134398" bIns="67199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pPr>
              <a:defRPr/>
            </a:pPr>
            <a:fld id="{994F1D27-654C-4F67-B3C8-F94862EE03F4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086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00918" cy="71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98" tIns="67199" rIns="134398" bIns="67199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374" y="1"/>
            <a:ext cx="4300918" cy="71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98" tIns="67199" rIns="134398" bIns="67199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5263" y="1073150"/>
            <a:ext cx="9536112" cy="5364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606" y="6794338"/>
            <a:ext cx="7939431" cy="6434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98" tIns="67199" rIns="134398" bIns="671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584027"/>
            <a:ext cx="4300918" cy="71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98" tIns="67199" rIns="134398" bIns="67199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374" y="13584027"/>
            <a:ext cx="4300918" cy="71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98" tIns="67199" rIns="134398" bIns="67199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pPr>
              <a:defRPr/>
            </a:pPr>
            <a:fld id="{885A74F6-B5F7-4373-9B1C-25932EBA94B7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8393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sous-titre copie 4">
    <p:bg>
      <p:bgPr>
        <a:solidFill>
          <a:srgbClr val="003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écision 2"/>
          <p:cNvSpPr/>
          <p:nvPr/>
        </p:nvSpPr>
        <p:spPr>
          <a:xfrm>
            <a:off x="-8382" y="0"/>
            <a:ext cx="3328907" cy="6869154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5280 w 10000"/>
              <a:gd name="connsiteY2" fmla="*/ 2676 h 10000"/>
              <a:gd name="connsiteX3" fmla="*/ 10000 w 10000"/>
              <a:gd name="connsiteY3" fmla="*/ 5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5280 w 10000"/>
              <a:gd name="connsiteY2" fmla="*/ 2676 h 10000"/>
              <a:gd name="connsiteX3" fmla="*/ 10000 w 10000"/>
              <a:gd name="connsiteY3" fmla="*/ 5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5280 w 10000"/>
              <a:gd name="connsiteY2" fmla="*/ 2676 h 10000"/>
              <a:gd name="connsiteX3" fmla="*/ 10000 w 10000"/>
              <a:gd name="connsiteY3" fmla="*/ 5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5280 w 10000"/>
              <a:gd name="connsiteY2" fmla="*/ 2676 h 10000"/>
              <a:gd name="connsiteX3" fmla="*/ 10000 w 10000"/>
              <a:gd name="connsiteY3" fmla="*/ 5000 h 10000"/>
              <a:gd name="connsiteX4" fmla="*/ 0 w 10000"/>
              <a:gd name="connsiteY4" fmla="*/ 10000 h 10000"/>
              <a:gd name="connsiteX0" fmla="*/ 0 w 10000"/>
              <a:gd name="connsiteY0" fmla="*/ 7324 h 7324"/>
              <a:gd name="connsiteX1" fmla="*/ 0 w 10000"/>
              <a:gd name="connsiteY1" fmla="*/ 591 h 7324"/>
              <a:gd name="connsiteX2" fmla="*/ 5280 w 10000"/>
              <a:gd name="connsiteY2" fmla="*/ 0 h 7324"/>
              <a:gd name="connsiteX3" fmla="*/ 10000 w 10000"/>
              <a:gd name="connsiteY3" fmla="*/ 2324 h 7324"/>
              <a:gd name="connsiteX4" fmla="*/ 0 w 10000"/>
              <a:gd name="connsiteY4" fmla="*/ 7324 h 7324"/>
              <a:gd name="connsiteX0" fmla="*/ 0 w 10000"/>
              <a:gd name="connsiteY0" fmla="*/ 9348 h 9348"/>
              <a:gd name="connsiteX1" fmla="*/ 0 w 10000"/>
              <a:gd name="connsiteY1" fmla="*/ 155 h 9348"/>
              <a:gd name="connsiteX2" fmla="*/ 6284 w 10000"/>
              <a:gd name="connsiteY2" fmla="*/ 0 h 9348"/>
              <a:gd name="connsiteX3" fmla="*/ 10000 w 10000"/>
              <a:gd name="connsiteY3" fmla="*/ 2521 h 9348"/>
              <a:gd name="connsiteX4" fmla="*/ 0 w 10000"/>
              <a:gd name="connsiteY4" fmla="*/ 9348 h 9348"/>
              <a:gd name="connsiteX0" fmla="*/ 0 w 10000"/>
              <a:gd name="connsiteY0" fmla="*/ 10029 h 10029"/>
              <a:gd name="connsiteX1" fmla="*/ 0 w 10000"/>
              <a:gd name="connsiteY1" fmla="*/ 0 h 10029"/>
              <a:gd name="connsiteX2" fmla="*/ 6284 w 10000"/>
              <a:gd name="connsiteY2" fmla="*/ 29 h 10029"/>
              <a:gd name="connsiteX3" fmla="*/ 10000 w 10000"/>
              <a:gd name="connsiteY3" fmla="*/ 2726 h 10029"/>
              <a:gd name="connsiteX4" fmla="*/ 0 w 10000"/>
              <a:gd name="connsiteY4" fmla="*/ 10029 h 10029"/>
              <a:gd name="connsiteX0" fmla="*/ 0 w 10000"/>
              <a:gd name="connsiteY0" fmla="*/ 10000 h 10000"/>
              <a:gd name="connsiteX1" fmla="*/ 0 w 10000"/>
              <a:gd name="connsiteY1" fmla="*/ 41 h 10000"/>
              <a:gd name="connsiteX2" fmla="*/ 6284 w 10000"/>
              <a:gd name="connsiteY2" fmla="*/ 0 h 10000"/>
              <a:gd name="connsiteX3" fmla="*/ 10000 w 10000"/>
              <a:gd name="connsiteY3" fmla="*/ 2697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 w 10000"/>
              <a:gd name="connsiteY1" fmla="*/ 6 h 10000"/>
              <a:gd name="connsiteX2" fmla="*/ 6284 w 10000"/>
              <a:gd name="connsiteY2" fmla="*/ 0 h 10000"/>
              <a:gd name="connsiteX3" fmla="*/ 10000 w 10000"/>
              <a:gd name="connsiteY3" fmla="*/ 2697 h 10000"/>
              <a:gd name="connsiteX4" fmla="*/ 0 w 10000"/>
              <a:gd name="connsiteY4" fmla="*/ 10000 h 10000"/>
              <a:gd name="connsiteX0" fmla="*/ 0 w 10000"/>
              <a:gd name="connsiteY0" fmla="*/ 9994 h 9994"/>
              <a:gd name="connsiteX1" fmla="*/ 20 w 10000"/>
              <a:gd name="connsiteY1" fmla="*/ 0 h 9994"/>
              <a:gd name="connsiteX2" fmla="*/ 6284 w 10000"/>
              <a:gd name="connsiteY2" fmla="*/ 0 h 9994"/>
              <a:gd name="connsiteX3" fmla="*/ 10000 w 10000"/>
              <a:gd name="connsiteY3" fmla="*/ 2691 h 9994"/>
              <a:gd name="connsiteX4" fmla="*/ 0 w 10000"/>
              <a:gd name="connsiteY4" fmla="*/ 9994 h 9994"/>
              <a:gd name="connsiteX0" fmla="*/ 0 w 10000"/>
              <a:gd name="connsiteY0" fmla="*/ 10003 h 10003"/>
              <a:gd name="connsiteX1" fmla="*/ 13 w 10000"/>
              <a:gd name="connsiteY1" fmla="*/ 0 h 10003"/>
              <a:gd name="connsiteX2" fmla="*/ 6284 w 10000"/>
              <a:gd name="connsiteY2" fmla="*/ 3 h 10003"/>
              <a:gd name="connsiteX3" fmla="*/ 10000 w 10000"/>
              <a:gd name="connsiteY3" fmla="*/ 2696 h 10003"/>
              <a:gd name="connsiteX4" fmla="*/ 0 w 10000"/>
              <a:gd name="connsiteY4" fmla="*/ 10003 h 10003"/>
              <a:gd name="connsiteX0" fmla="*/ 0 w 10000"/>
              <a:gd name="connsiteY0" fmla="*/ 10003 h 10003"/>
              <a:gd name="connsiteX1" fmla="*/ 13 w 10000"/>
              <a:gd name="connsiteY1" fmla="*/ 0 h 10003"/>
              <a:gd name="connsiteX2" fmla="*/ 6284 w 10000"/>
              <a:gd name="connsiteY2" fmla="*/ 0 h 10003"/>
              <a:gd name="connsiteX3" fmla="*/ 10000 w 10000"/>
              <a:gd name="connsiteY3" fmla="*/ 2696 h 10003"/>
              <a:gd name="connsiteX4" fmla="*/ 0 w 10000"/>
              <a:gd name="connsiteY4" fmla="*/ 10003 h 10003"/>
              <a:gd name="connsiteX0" fmla="*/ 0 w 9992"/>
              <a:gd name="connsiteY0" fmla="*/ 10003 h 10003"/>
              <a:gd name="connsiteX1" fmla="*/ 13 w 9992"/>
              <a:gd name="connsiteY1" fmla="*/ 0 h 10003"/>
              <a:gd name="connsiteX2" fmla="*/ 6284 w 9992"/>
              <a:gd name="connsiteY2" fmla="*/ 0 h 10003"/>
              <a:gd name="connsiteX3" fmla="*/ 9992 w 9992"/>
              <a:gd name="connsiteY3" fmla="*/ 2700 h 10003"/>
              <a:gd name="connsiteX4" fmla="*/ 0 w 9992"/>
              <a:gd name="connsiteY4" fmla="*/ 10003 h 10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2" h="10003">
                <a:moveTo>
                  <a:pt x="0" y="10003"/>
                </a:moveTo>
                <a:cubicBezTo>
                  <a:pt x="7" y="6670"/>
                  <a:pt x="6" y="3333"/>
                  <a:pt x="13" y="0"/>
                </a:cubicBezTo>
                <a:lnTo>
                  <a:pt x="6284" y="0"/>
                </a:lnTo>
                <a:lnTo>
                  <a:pt x="9992" y="2700"/>
                </a:lnTo>
                <a:lnTo>
                  <a:pt x="0" y="10003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pic>
        <p:nvPicPr>
          <p:cNvPr id="63" name="pasted-image.t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8381" y="1854009"/>
            <a:ext cx="6654404" cy="50041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" name="Parallélogramme 1"/>
          <p:cNvSpPr/>
          <p:nvPr/>
        </p:nvSpPr>
        <p:spPr>
          <a:xfrm flipV="1">
            <a:off x="4217878" y="5680001"/>
            <a:ext cx="4704608" cy="779982"/>
          </a:xfrm>
          <a:prstGeom prst="parallelogram">
            <a:avLst>
              <a:gd name="adj" fmla="val 66928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55" name="Shape 55"/>
          <p:cNvSpPr>
            <a:spLocks noGrp="1"/>
          </p:cNvSpPr>
          <p:nvPr>
            <p:ph type="title"/>
          </p:nvPr>
        </p:nvSpPr>
        <p:spPr>
          <a:xfrm>
            <a:off x="4069710" y="288713"/>
            <a:ext cx="7859250" cy="2874104"/>
          </a:xfrm>
          <a:prstGeom prst="rect">
            <a:avLst/>
          </a:prstGeom>
        </p:spPr>
        <p:txBody>
          <a:bodyPr/>
          <a:lstStyle>
            <a:lvl1pPr>
              <a:defRPr sz="43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6766275" y="2692850"/>
            <a:ext cx="3880640" cy="4021755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+mn-lt"/>
              </a:defRPr>
            </a:lvl1pPr>
            <a:lvl2pPr marL="0" indent="114300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800">
                <a:solidFill>
                  <a:srgbClr val="DCDEE0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2pPr>
            <a:lvl3pPr marL="0" indent="228600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600">
                <a:solidFill>
                  <a:srgbClr val="DCDEE0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3pPr>
            <a:lvl4pPr marL="0" indent="342900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400">
                <a:solidFill>
                  <a:srgbClr val="DCDEE0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4pPr>
            <a:lvl5pPr marL="0" indent="457200" algn="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200">
                <a:solidFill>
                  <a:srgbClr val="DCDEE0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67" name="Shape 67"/>
          <p:cNvSpPr/>
          <p:nvPr/>
        </p:nvSpPr>
        <p:spPr>
          <a:xfrm>
            <a:off x="5881949" y="5303351"/>
            <a:ext cx="1259961" cy="32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300">
                <a:solidFill>
                  <a:srgbClr val="CBCDCF"/>
                </a:solidFill>
                <a:latin typeface="Swis721 BT"/>
                <a:ea typeface="Swis721 BT"/>
                <a:cs typeface="Swis721 BT"/>
                <a:sym typeface="Swis721 BT"/>
              </a:defRPr>
            </a:lvl1pPr>
          </a:lstStyle>
          <a:p>
            <a:r>
              <a:rPr sz="1650" dirty="0"/>
              <a:t>Informatique</a:t>
            </a:r>
          </a:p>
        </p:txBody>
      </p:sp>
      <p:sp>
        <p:nvSpPr>
          <p:cNvPr id="16" name="Shape 224"/>
          <p:cNvSpPr/>
          <p:nvPr/>
        </p:nvSpPr>
        <p:spPr>
          <a:xfrm flipH="1">
            <a:off x="4217878" y="5678753"/>
            <a:ext cx="4704608" cy="781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419" y="0"/>
                </a:lnTo>
                <a:lnTo>
                  <a:pt x="21600" y="0"/>
                </a:lnTo>
                <a:lnTo>
                  <a:pt x="19192" y="21567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200"/>
            </a:pPr>
            <a:endParaRPr sz="1600"/>
          </a:p>
        </p:txBody>
      </p:sp>
      <p:pic>
        <p:nvPicPr>
          <p:cNvPr id="17" name="pasted-image.t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71839" y="5919152"/>
            <a:ext cx="2108455" cy="2929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pasted-image.t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0772" y="5852367"/>
            <a:ext cx="872530" cy="394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pasted-image.pdf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461" y="198888"/>
            <a:ext cx="1584368" cy="14641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Décision 2"/>
          <p:cNvSpPr/>
          <p:nvPr/>
        </p:nvSpPr>
        <p:spPr>
          <a:xfrm flipH="1">
            <a:off x="10756747" y="2559242"/>
            <a:ext cx="1427356" cy="4288970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0" y="0"/>
                </a:lnTo>
                <a:lnTo>
                  <a:pt x="5000" y="5000"/>
                </a:lnTo>
                <a:lnTo>
                  <a:pt x="0" y="10000"/>
                </a:lnTo>
                <a:close/>
              </a:path>
            </a:pathLst>
          </a:custGeom>
          <a:solidFill>
            <a:srgbClr val="E7473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1" y="1834657"/>
            <a:ext cx="2027413" cy="67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574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712096" y="893"/>
            <a:ext cx="11289404" cy="116238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Segoe UI Semilight" panose="020B04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dirty="0"/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0"/>
            </a:lvl1pPr>
            <a:lvl2pPr>
              <a:defRPr sz="2000" baseline="0">
                <a:solidFill>
                  <a:srgbClr val="003A8D"/>
                </a:solidFill>
              </a:defRPr>
            </a:lvl2pPr>
            <a:lvl3pPr>
              <a:defRPr sz="1800" baseline="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600" baseline="0">
                <a:solidFill>
                  <a:srgbClr val="003A8D"/>
                </a:solidFill>
              </a:defRPr>
            </a:lvl4pPr>
            <a:lvl5pPr>
              <a:defRPr sz="1400" baseline="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dirty="0"/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61335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sz="quarter" idx="13"/>
          </p:nvPr>
        </p:nvSpPr>
        <p:spPr>
          <a:xfrm>
            <a:off x="2416969" y="4473773"/>
            <a:ext cx="7358063" cy="390491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>
                <a:solidFill>
                  <a:srgbClr val="000000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4"/>
          </p:nvPr>
        </p:nvSpPr>
        <p:spPr>
          <a:xfrm>
            <a:off x="2416969" y="2969288"/>
            <a:ext cx="7358063" cy="544379"/>
          </a:xfrm>
          <a:prstGeom prst="rect">
            <a:avLst/>
          </a:prstGeom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600">
                <a:solidFill>
                  <a:srgbClr val="172981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8" name="Shape 168"/>
          <p:cNvSpPr>
            <a:spLocks noGrp="1"/>
          </p:cNvSpPr>
          <p:nvPr>
            <p:ph type="sldNum" sz="quarter" idx="2"/>
          </p:nvPr>
        </p:nvSpPr>
        <p:spPr>
          <a:xfrm>
            <a:off x="216000" y="6559200"/>
            <a:ext cx="408765" cy="328935"/>
          </a:xfrm>
          <a:prstGeom prst="rect">
            <a:avLst/>
          </a:prstGeom>
        </p:spPr>
        <p:txBody>
          <a:bodyPr wrap="none"/>
          <a:lstStyle>
            <a:lvl1pPr algn="l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67657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sldNum" sz="quarter" idx="2"/>
          </p:nvPr>
        </p:nvSpPr>
        <p:spPr>
          <a:xfrm>
            <a:off x="216000" y="6559200"/>
            <a:ext cx="408765" cy="328935"/>
          </a:xfrm>
          <a:prstGeom prst="rect">
            <a:avLst/>
          </a:prstGeom>
        </p:spPr>
        <p:txBody>
          <a:bodyPr wrap="none"/>
          <a:lstStyle>
            <a:lvl1pPr algn="l">
              <a:defRPr>
                <a:solidFill>
                  <a:srgbClr val="666465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351671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712096" y="893"/>
            <a:ext cx="1128940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rPr dirty="0" err="1"/>
              <a:t>Texte</a:t>
            </a:r>
            <a:r>
              <a:rPr dirty="0"/>
              <a:t> du </a:t>
            </a:r>
            <a:r>
              <a:rPr dirty="0" err="1"/>
              <a:t>titre</a:t>
            </a:r>
            <a:endParaRPr dirty="0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712096" y="1163278"/>
            <a:ext cx="11013886" cy="5193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normAutofit/>
          </a:bodyPr>
          <a:lstStyle>
            <a:lvl2pPr marL="860627" indent="-416127">
              <a:buClr>
                <a:srgbClr val="E7473D"/>
              </a:buClr>
              <a:buSzPct val="100000"/>
              <a:buChar char="▪"/>
              <a:defRPr sz="4200">
                <a:solidFill>
                  <a:srgbClr val="000000"/>
                </a:solidFill>
              </a:defRPr>
            </a:lvl2pPr>
            <a:lvl3pPr marL="1270000" indent="-381000">
              <a:spcBef>
                <a:spcPts val="1000"/>
              </a:spcBef>
              <a:buClr>
                <a:srgbClr val="A6AAA9"/>
              </a:buClr>
              <a:buSzPct val="100000"/>
              <a:buChar char="▪"/>
              <a:defRPr sz="4100">
                <a:solidFill>
                  <a:srgbClr val="53585F"/>
                </a:solidFill>
              </a:defRPr>
            </a:lvl3pPr>
            <a:lvl4pPr marL="1651000" indent="-317500">
              <a:spcBef>
                <a:spcPts val="500"/>
              </a:spcBef>
              <a:buClr>
                <a:srgbClr val="A6AAA9"/>
              </a:buClr>
              <a:buChar char="▪"/>
              <a:defRPr sz="3600">
                <a:solidFill>
                  <a:srgbClr val="53585F"/>
                </a:solidFill>
              </a:defRPr>
            </a:lvl4pPr>
            <a:lvl5pPr marL="2095500" indent="-317500">
              <a:spcBef>
                <a:spcPts val="500"/>
              </a:spcBef>
              <a:buClr>
                <a:srgbClr val="A6AAA9"/>
              </a:buClr>
              <a:buChar char="▪"/>
              <a:defRPr sz="3600">
                <a:solidFill>
                  <a:srgbClr val="53585F"/>
                </a:solidFill>
              </a:defRPr>
            </a:lvl5pPr>
          </a:lstStyle>
          <a:p>
            <a:r>
              <a:rPr dirty="0"/>
              <a:t>Texte niveau 1</a:t>
            </a:r>
          </a:p>
          <a:p>
            <a:pPr lvl="1"/>
            <a:r>
              <a:rPr dirty="0"/>
              <a:t>Texte niveau 2</a:t>
            </a:r>
          </a:p>
          <a:p>
            <a:pPr lvl="2"/>
            <a:r>
              <a:rPr dirty="0"/>
              <a:t>Texte niveau 3</a:t>
            </a:r>
          </a:p>
          <a:p>
            <a:pPr lvl="3"/>
            <a:r>
              <a:rPr dirty="0"/>
              <a:t>Texte niveau 4</a:t>
            </a:r>
          </a:p>
          <a:p>
            <a:pPr lvl="4"/>
            <a:r>
              <a:rPr dirty="0"/>
              <a:t>Texte niveau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215999" y="6524537"/>
            <a:ext cx="404978" cy="328935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>
            <a:spAutoFit/>
          </a:bodyPr>
          <a:lstStyle>
            <a:lvl1pPr algn="l">
              <a:defRPr sz="1200">
                <a:solidFill>
                  <a:srgbClr val="666565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  <a:sym typeface="Swis721 BT"/>
              </a:defRPr>
            </a:lvl1pPr>
          </a:lstStyle>
          <a:p>
            <a:fld id="{86CB4B4D-7CA3-9044-876B-883B54F8677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Shape 8"/>
          <p:cNvSpPr/>
          <p:nvPr/>
        </p:nvSpPr>
        <p:spPr>
          <a:xfrm>
            <a:off x="620977" y="6579591"/>
            <a:ext cx="9356208" cy="226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200">
                <a:solidFill>
                  <a:srgbClr val="013A8D"/>
                </a:solidFill>
                <a:latin typeface="Swis721 Lt BT"/>
                <a:ea typeface="Swis721 Lt BT"/>
                <a:cs typeface="Swis721 Lt BT"/>
                <a:sym typeface="Swis721 Lt BT"/>
              </a:defRPr>
            </a:lvl1pPr>
          </a:lstStyle>
          <a:p>
            <a:endParaRPr lang="fr-FR" sz="1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Décision 2"/>
          <p:cNvSpPr/>
          <p:nvPr/>
        </p:nvSpPr>
        <p:spPr>
          <a:xfrm>
            <a:off x="973" y="-120"/>
            <a:ext cx="700630" cy="1597854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5280 w 10000"/>
              <a:gd name="connsiteY2" fmla="*/ 2676 h 10000"/>
              <a:gd name="connsiteX3" fmla="*/ 10000 w 10000"/>
              <a:gd name="connsiteY3" fmla="*/ 5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5280 w 10000"/>
              <a:gd name="connsiteY2" fmla="*/ 2676 h 10000"/>
              <a:gd name="connsiteX3" fmla="*/ 10000 w 10000"/>
              <a:gd name="connsiteY3" fmla="*/ 5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5280 w 10000"/>
              <a:gd name="connsiteY2" fmla="*/ 2676 h 10000"/>
              <a:gd name="connsiteX3" fmla="*/ 10000 w 10000"/>
              <a:gd name="connsiteY3" fmla="*/ 5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5280 w 10000"/>
              <a:gd name="connsiteY2" fmla="*/ 2676 h 10000"/>
              <a:gd name="connsiteX3" fmla="*/ 10000 w 10000"/>
              <a:gd name="connsiteY3" fmla="*/ 5000 h 10000"/>
              <a:gd name="connsiteX4" fmla="*/ 0 w 10000"/>
              <a:gd name="connsiteY4" fmla="*/ 10000 h 10000"/>
              <a:gd name="connsiteX0" fmla="*/ 0 w 10000"/>
              <a:gd name="connsiteY0" fmla="*/ 7324 h 7324"/>
              <a:gd name="connsiteX1" fmla="*/ 0 w 10000"/>
              <a:gd name="connsiteY1" fmla="*/ 591 h 7324"/>
              <a:gd name="connsiteX2" fmla="*/ 5280 w 10000"/>
              <a:gd name="connsiteY2" fmla="*/ 0 h 7324"/>
              <a:gd name="connsiteX3" fmla="*/ 10000 w 10000"/>
              <a:gd name="connsiteY3" fmla="*/ 2324 h 7324"/>
              <a:gd name="connsiteX4" fmla="*/ 0 w 10000"/>
              <a:gd name="connsiteY4" fmla="*/ 7324 h 7324"/>
              <a:gd name="connsiteX0" fmla="*/ 0 w 10000"/>
              <a:gd name="connsiteY0" fmla="*/ 9348 h 9348"/>
              <a:gd name="connsiteX1" fmla="*/ 0 w 10000"/>
              <a:gd name="connsiteY1" fmla="*/ 155 h 9348"/>
              <a:gd name="connsiteX2" fmla="*/ 6284 w 10000"/>
              <a:gd name="connsiteY2" fmla="*/ 0 h 9348"/>
              <a:gd name="connsiteX3" fmla="*/ 10000 w 10000"/>
              <a:gd name="connsiteY3" fmla="*/ 2521 h 9348"/>
              <a:gd name="connsiteX4" fmla="*/ 0 w 10000"/>
              <a:gd name="connsiteY4" fmla="*/ 9348 h 9348"/>
              <a:gd name="connsiteX0" fmla="*/ 0 w 10000"/>
              <a:gd name="connsiteY0" fmla="*/ 10029 h 10029"/>
              <a:gd name="connsiteX1" fmla="*/ 0 w 10000"/>
              <a:gd name="connsiteY1" fmla="*/ 0 h 10029"/>
              <a:gd name="connsiteX2" fmla="*/ 6284 w 10000"/>
              <a:gd name="connsiteY2" fmla="*/ 29 h 10029"/>
              <a:gd name="connsiteX3" fmla="*/ 10000 w 10000"/>
              <a:gd name="connsiteY3" fmla="*/ 2726 h 10029"/>
              <a:gd name="connsiteX4" fmla="*/ 0 w 10000"/>
              <a:gd name="connsiteY4" fmla="*/ 10029 h 10029"/>
              <a:gd name="connsiteX0" fmla="*/ 0 w 10000"/>
              <a:gd name="connsiteY0" fmla="*/ 10000 h 10000"/>
              <a:gd name="connsiteX1" fmla="*/ 0 w 10000"/>
              <a:gd name="connsiteY1" fmla="*/ 41 h 10000"/>
              <a:gd name="connsiteX2" fmla="*/ 6284 w 10000"/>
              <a:gd name="connsiteY2" fmla="*/ 0 h 10000"/>
              <a:gd name="connsiteX3" fmla="*/ 10000 w 10000"/>
              <a:gd name="connsiteY3" fmla="*/ 2697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 w 10000"/>
              <a:gd name="connsiteY1" fmla="*/ 6 h 10000"/>
              <a:gd name="connsiteX2" fmla="*/ 6284 w 10000"/>
              <a:gd name="connsiteY2" fmla="*/ 0 h 10000"/>
              <a:gd name="connsiteX3" fmla="*/ 10000 w 10000"/>
              <a:gd name="connsiteY3" fmla="*/ 2697 h 10000"/>
              <a:gd name="connsiteX4" fmla="*/ 0 w 10000"/>
              <a:gd name="connsiteY4" fmla="*/ 10000 h 10000"/>
              <a:gd name="connsiteX0" fmla="*/ 0 w 10000"/>
              <a:gd name="connsiteY0" fmla="*/ 9994 h 9994"/>
              <a:gd name="connsiteX1" fmla="*/ 20 w 10000"/>
              <a:gd name="connsiteY1" fmla="*/ 0 h 9994"/>
              <a:gd name="connsiteX2" fmla="*/ 6284 w 10000"/>
              <a:gd name="connsiteY2" fmla="*/ 0 h 9994"/>
              <a:gd name="connsiteX3" fmla="*/ 10000 w 10000"/>
              <a:gd name="connsiteY3" fmla="*/ 2691 h 9994"/>
              <a:gd name="connsiteX4" fmla="*/ 0 w 10000"/>
              <a:gd name="connsiteY4" fmla="*/ 9994 h 9994"/>
              <a:gd name="connsiteX0" fmla="*/ 0 w 10000"/>
              <a:gd name="connsiteY0" fmla="*/ 10003 h 10003"/>
              <a:gd name="connsiteX1" fmla="*/ 13 w 10000"/>
              <a:gd name="connsiteY1" fmla="*/ 0 h 10003"/>
              <a:gd name="connsiteX2" fmla="*/ 6284 w 10000"/>
              <a:gd name="connsiteY2" fmla="*/ 3 h 10003"/>
              <a:gd name="connsiteX3" fmla="*/ 10000 w 10000"/>
              <a:gd name="connsiteY3" fmla="*/ 2696 h 10003"/>
              <a:gd name="connsiteX4" fmla="*/ 0 w 10000"/>
              <a:gd name="connsiteY4" fmla="*/ 10003 h 10003"/>
              <a:gd name="connsiteX0" fmla="*/ 0 w 10000"/>
              <a:gd name="connsiteY0" fmla="*/ 10003 h 10003"/>
              <a:gd name="connsiteX1" fmla="*/ 13 w 10000"/>
              <a:gd name="connsiteY1" fmla="*/ 0 h 10003"/>
              <a:gd name="connsiteX2" fmla="*/ 6284 w 10000"/>
              <a:gd name="connsiteY2" fmla="*/ 0 h 10003"/>
              <a:gd name="connsiteX3" fmla="*/ 10000 w 10000"/>
              <a:gd name="connsiteY3" fmla="*/ 2696 h 10003"/>
              <a:gd name="connsiteX4" fmla="*/ 0 w 10000"/>
              <a:gd name="connsiteY4" fmla="*/ 10003 h 10003"/>
              <a:gd name="connsiteX0" fmla="*/ 0 w 9992"/>
              <a:gd name="connsiteY0" fmla="*/ 10003 h 10003"/>
              <a:gd name="connsiteX1" fmla="*/ 13 w 9992"/>
              <a:gd name="connsiteY1" fmla="*/ 0 h 10003"/>
              <a:gd name="connsiteX2" fmla="*/ 6284 w 9992"/>
              <a:gd name="connsiteY2" fmla="*/ 0 h 10003"/>
              <a:gd name="connsiteX3" fmla="*/ 9992 w 9992"/>
              <a:gd name="connsiteY3" fmla="*/ 2700 h 10003"/>
              <a:gd name="connsiteX4" fmla="*/ 0 w 9992"/>
              <a:gd name="connsiteY4" fmla="*/ 10003 h 10003"/>
              <a:gd name="connsiteX0" fmla="*/ 0 w 10000"/>
              <a:gd name="connsiteY0" fmla="*/ 11065 h 11065"/>
              <a:gd name="connsiteX1" fmla="*/ 13 w 10000"/>
              <a:gd name="connsiteY1" fmla="*/ 1065 h 11065"/>
              <a:gd name="connsiteX2" fmla="*/ 4815 w 10000"/>
              <a:gd name="connsiteY2" fmla="*/ 0 h 11065"/>
              <a:gd name="connsiteX3" fmla="*/ 10000 w 10000"/>
              <a:gd name="connsiteY3" fmla="*/ 3764 h 11065"/>
              <a:gd name="connsiteX4" fmla="*/ 0 w 10000"/>
              <a:gd name="connsiteY4" fmla="*/ 11065 h 11065"/>
              <a:gd name="connsiteX0" fmla="*/ 0 w 10000"/>
              <a:gd name="connsiteY0" fmla="*/ 11065 h 11065"/>
              <a:gd name="connsiteX1" fmla="*/ 13 w 10000"/>
              <a:gd name="connsiteY1" fmla="*/ 14 h 11065"/>
              <a:gd name="connsiteX2" fmla="*/ 4815 w 10000"/>
              <a:gd name="connsiteY2" fmla="*/ 0 h 11065"/>
              <a:gd name="connsiteX3" fmla="*/ 10000 w 10000"/>
              <a:gd name="connsiteY3" fmla="*/ 3764 h 11065"/>
              <a:gd name="connsiteX4" fmla="*/ 0 w 10000"/>
              <a:gd name="connsiteY4" fmla="*/ 11065 h 11065"/>
              <a:gd name="connsiteX0" fmla="*/ 0 w 10000"/>
              <a:gd name="connsiteY0" fmla="*/ 11065 h 11065"/>
              <a:gd name="connsiteX1" fmla="*/ 43 w 10000"/>
              <a:gd name="connsiteY1" fmla="*/ 14 h 11065"/>
              <a:gd name="connsiteX2" fmla="*/ 4815 w 10000"/>
              <a:gd name="connsiteY2" fmla="*/ 0 h 11065"/>
              <a:gd name="connsiteX3" fmla="*/ 10000 w 10000"/>
              <a:gd name="connsiteY3" fmla="*/ 3764 h 11065"/>
              <a:gd name="connsiteX4" fmla="*/ 0 w 10000"/>
              <a:gd name="connsiteY4" fmla="*/ 11065 h 11065"/>
              <a:gd name="connsiteX0" fmla="*/ 0 w 10000"/>
              <a:gd name="connsiteY0" fmla="*/ 11066 h 11066"/>
              <a:gd name="connsiteX1" fmla="*/ 73 w 10000"/>
              <a:gd name="connsiteY1" fmla="*/ 0 h 11066"/>
              <a:gd name="connsiteX2" fmla="*/ 4815 w 10000"/>
              <a:gd name="connsiteY2" fmla="*/ 1 h 11066"/>
              <a:gd name="connsiteX3" fmla="*/ 10000 w 10000"/>
              <a:gd name="connsiteY3" fmla="*/ 3765 h 11066"/>
              <a:gd name="connsiteX4" fmla="*/ 0 w 10000"/>
              <a:gd name="connsiteY4" fmla="*/ 11066 h 11066"/>
              <a:gd name="connsiteX0" fmla="*/ 0 w 10000"/>
              <a:gd name="connsiteY0" fmla="*/ 11066 h 11066"/>
              <a:gd name="connsiteX1" fmla="*/ 13 w 10000"/>
              <a:gd name="connsiteY1" fmla="*/ 0 h 11066"/>
              <a:gd name="connsiteX2" fmla="*/ 4815 w 10000"/>
              <a:gd name="connsiteY2" fmla="*/ 1 h 11066"/>
              <a:gd name="connsiteX3" fmla="*/ 10000 w 10000"/>
              <a:gd name="connsiteY3" fmla="*/ 3765 h 11066"/>
              <a:gd name="connsiteX4" fmla="*/ 0 w 10000"/>
              <a:gd name="connsiteY4" fmla="*/ 11066 h 1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066">
                <a:moveTo>
                  <a:pt x="0" y="11066"/>
                </a:moveTo>
                <a:cubicBezTo>
                  <a:pt x="7" y="7734"/>
                  <a:pt x="6" y="3332"/>
                  <a:pt x="13" y="0"/>
                </a:cubicBezTo>
                <a:lnTo>
                  <a:pt x="4815" y="1"/>
                </a:lnTo>
                <a:lnTo>
                  <a:pt x="10000" y="3765"/>
                </a:lnTo>
                <a:lnTo>
                  <a:pt x="0" y="11066"/>
                </a:lnTo>
                <a:close/>
              </a:path>
            </a:pathLst>
          </a:custGeom>
          <a:solidFill>
            <a:srgbClr val="E7473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10" name="Décision 2"/>
          <p:cNvSpPr/>
          <p:nvPr/>
        </p:nvSpPr>
        <p:spPr>
          <a:xfrm>
            <a:off x="972" y="6524537"/>
            <a:ext cx="120668" cy="333463"/>
          </a:xfrm>
          <a:custGeom>
            <a:avLst/>
            <a:gdLst>
              <a:gd name="connsiteX0" fmla="*/ 0 w 10000"/>
              <a:gd name="connsiteY0" fmla="*/ 5000 h 10000"/>
              <a:gd name="connsiteX1" fmla="*/ 5000 w 10000"/>
              <a:gd name="connsiteY1" fmla="*/ 0 h 10000"/>
              <a:gd name="connsiteX2" fmla="*/ 10000 w 10000"/>
              <a:gd name="connsiteY2" fmla="*/ 5000 h 10000"/>
              <a:gd name="connsiteX3" fmla="*/ 5000 w 10000"/>
              <a:gd name="connsiteY3" fmla="*/ 10000 h 10000"/>
              <a:gd name="connsiteX4" fmla="*/ 0 w 10000"/>
              <a:gd name="connsiteY4" fmla="*/ 5000 h 10000"/>
              <a:gd name="connsiteX0" fmla="*/ 0 w 5000"/>
              <a:gd name="connsiteY0" fmla="*/ 10000 h 10000"/>
              <a:gd name="connsiteX1" fmla="*/ 0 w 5000"/>
              <a:gd name="connsiteY1" fmla="*/ 0 h 10000"/>
              <a:gd name="connsiteX2" fmla="*/ 5000 w 5000"/>
              <a:gd name="connsiteY2" fmla="*/ 5000 h 10000"/>
              <a:gd name="connsiteX3" fmla="*/ 0 w 5000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0" y="0"/>
                </a:lnTo>
                <a:lnTo>
                  <a:pt x="5000" y="5000"/>
                </a:lnTo>
                <a:lnTo>
                  <a:pt x="0" y="10000"/>
                </a:lnTo>
                <a:close/>
              </a:path>
            </a:pathLst>
          </a:custGeom>
          <a:solidFill>
            <a:srgbClr val="003A8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fr-FR" sz="16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pic>
        <p:nvPicPr>
          <p:cNvPr id="11" name="pasted-image.pdf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0256" y="5811413"/>
            <a:ext cx="974003" cy="90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726" y="55296"/>
            <a:ext cx="2902531" cy="97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9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50" r:id="rId3"/>
    <p:sldLayoutId id="2147483751" r:id="rId4"/>
  </p:sldLayoutIdLst>
  <p:transition spd="med"/>
  <p:hf hdr="0" ftr="0" dt="0"/>
  <p:txStyles>
    <p:titleStyle>
      <a:lvl1pPr marL="0" marR="0" indent="0" algn="l" defTabSz="2921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1" i="0" u="none" strike="noStrike" cap="none" spc="0" baseline="0">
          <a:ln>
            <a:noFill/>
          </a:ln>
          <a:solidFill>
            <a:srgbClr val="013A8D"/>
          </a:solidFill>
          <a:uFillTx/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  <a:sym typeface="Swis721 BT"/>
        </a:defRPr>
      </a:lvl1pPr>
      <a:lvl2pPr marL="0" marR="0" indent="114300" algn="l" defTabSz="2921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1" i="0" u="none" strike="noStrike" cap="none" spc="0" baseline="0">
          <a:ln>
            <a:noFill/>
          </a:ln>
          <a:solidFill>
            <a:srgbClr val="013A8D"/>
          </a:solidFill>
          <a:uFillTx/>
          <a:latin typeface="Swis721 BT"/>
          <a:ea typeface="Swis721 BT"/>
          <a:cs typeface="Swis721 BT"/>
          <a:sym typeface="Swis721 BT"/>
        </a:defRPr>
      </a:lvl2pPr>
      <a:lvl3pPr marL="0" marR="0" indent="228600" algn="l" defTabSz="2921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1" i="0" u="none" strike="noStrike" cap="none" spc="0" baseline="0">
          <a:ln>
            <a:noFill/>
          </a:ln>
          <a:solidFill>
            <a:srgbClr val="013A8D"/>
          </a:solidFill>
          <a:uFillTx/>
          <a:latin typeface="Swis721 BT"/>
          <a:ea typeface="Swis721 BT"/>
          <a:cs typeface="Swis721 BT"/>
          <a:sym typeface="Swis721 BT"/>
        </a:defRPr>
      </a:lvl3pPr>
      <a:lvl4pPr marL="0" marR="0" indent="342900" algn="l" defTabSz="2921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1" i="0" u="none" strike="noStrike" cap="none" spc="0" baseline="0">
          <a:ln>
            <a:noFill/>
          </a:ln>
          <a:solidFill>
            <a:srgbClr val="013A8D"/>
          </a:solidFill>
          <a:uFillTx/>
          <a:latin typeface="Swis721 BT"/>
          <a:ea typeface="Swis721 BT"/>
          <a:cs typeface="Swis721 BT"/>
          <a:sym typeface="Swis721 BT"/>
        </a:defRPr>
      </a:lvl4pPr>
      <a:lvl5pPr marL="0" marR="0" indent="457200" algn="l" defTabSz="2921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1" i="0" u="none" strike="noStrike" cap="none" spc="0" baseline="0">
          <a:ln>
            <a:noFill/>
          </a:ln>
          <a:solidFill>
            <a:srgbClr val="013A8D"/>
          </a:solidFill>
          <a:uFillTx/>
          <a:latin typeface="Swis721 BT"/>
          <a:ea typeface="Swis721 BT"/>
          <a:cs typeface="Swis721 BT"/>
          <a:sym typeface="Swis721 BT"/>
        </a:defRPr>
      </a:lvl5pPr>
      <a:lvl6pPr marL="0" marR="0" indent="571500" algn="l" defTabSz="2921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1" i="0" u="none" strike="noStrike" cap="none" spc="0" baseline="0">
          <a:ln>
            <a:noFill/>
          </a:ln>
          <a:solidFill>
            <a:srgbClr val="013A8D"/>
          </a:solidFill>
          <a:uFillTx/>
          <a:latin typeface="Swis721 BT"/>
          <a:ea typeface="Swis721 BT"/>
          <a:cs typeface="Swis721 BT"/>
          <a:sym typeface="Swis721 BT"/>
        </a:defRPr>
      </a:lvl6pPr>
      <a:lvl7pPr marL="0" marR="0" indent="685800" algn="l" defTabSz="2921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1" i="0" u="none" strike="noStrike" cap="none" spc="0" baseline="0">
          <a:ln>
            <a:noFill/>
          </a:ln>
          <a:solidFill>
            <a:srgbClr val="013A8D"/>
          </a:solidFill>
          <a:uFillTx/>
          <a:latin typeface="Swis721 BT"/>
          <a:ea typeface="Swis721 BT"/>
          <a:cs typeface="Swis721 BT"/>
          <a:sym typeface="Swis721 BT"/>
        </a:defRPr>
      </a:lvl7pPr>
      <a:lvl8pPr marL="0" marR="0" indent="800100" algn="l" defTabSz="2921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1" i="0" u="none" strike="noStrike" cap="none" spc="0" baseline="0">
          <a:ln>
            <a:noFill/>
          </a:ln>
          <a:solidFill>
            <a:srgbClr val="013A8D"/>
          </a:solidFill>
          <a:uFillTx/>
          <a:latin typeface="Swis721 BT"/>
          <a:ea typeface="Swis721 BT"/>
          <a:cs typeface="Swis721 BT"/>
          <a:sym typeface="Swis721 BT"/>
        </a:defRPr>
      </a:lvl8pPr>
      <a:lvl9pPr marL="0" marR="0" indent="914400" algn="l" defTabSz="2921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900" b="1" i="0" u="none" strike="noStrike" cap="none" spc="0" baseline="0">
          <a:ln>
            <a:noFill/>
          </a:ln>
          <a:solidFill>
            <a:srgbClr val="013A8D"/>
          </a:solidFill>
          <a:uFillTx/>
          <a:latin typeface="Swis721 BT"/>
          <a:ea typeface="Swis721 BT"/>
          <a:cs typeface="Swis721 BT"/>
          <a:sym typeface="Swis721 BT"/>
        </a:defRPr>
      </a:lvl9pPr>
    </p:titleStyle>
    <p:bodyStyle>
      <a:lvl1pPr marL="0" marR="0" indent="0" algn="l" defTabSz="292100" eaLnBrk="1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rgbClr val="013A8D"/>
          </a:solidFill>
          <a:uFillTx/>
          <a:latin typeface="+mj-lt"/>
          <a:ea typeface="Segoe UI Light" panose="020B0502040204020203" pitchFamily="34" charset="0"/>
          <a:cs typeface="Segoe UI Light" panose="020B0502040204020203" pitchFamily="34" charset="0"/>
          <a:sym typeface="Swis721 BT"/>
        </a:defRPr>
      </a:lvl1pPr>
      <a:lvl2pPr marL="518583" marR="0" indent="-296333" algn="l" defTabSz="292100" eaLnBrk="1" latinLnBrk="0" hangingPunct="1">
        <a:lnSpc>
          <a:spcPct val="100000"/>
        </a:lnSpc>
        <a:spcBef>
          <a:spcPts val="750"/>
        </a:spcBef>
        <a:spcAft>
          <a:spcPts val="0"/>
        </a:spcAft>
        <a:buClrTx/>
        <a:buSzPct val="75000"/>
        <a:buFontTx/>
        <a:buChar char="•"/>
        <a:tabLst/>
        <a:defRPr sz="2000" b="0" i="0" u="none" strike="noStrike" cap="none" spc="0" baseline="0">
          <a:ln>
            <a:noFill/>
          </a:ln>
          <a:solidFill>
            <a:srgbClr val="003A8D"/>
          </a:solidFill>
          <a:uFillTx/>
          <a:latin typeface="Segoe UI Semilight" panose="020B0402040204020203" pitchFamily="34" charset="0"/>
          <a:ea typeface="Segoe UI Semilight" panose="020B0402040204020203" pitchFamily="34" charset="0"/>
          <a:cs typeface="Segoe UI Semilight" panose="020B0402040204020203" pitchFamily="34" charset="0"/>
          <a:sym typeface="Swis721 BT"/>
        </a:defRPr>
      </a:lvl2pPr>
      <a:lvl3pPr marL="740833" marR="0" indent="-296333" algn="l" defTabSz="292100" eaLnBrk="1" latinLnBrk="0" hangingPunct="1">
        <a:lnSpc>
          <a:spcPct val="100000"/>
        </a:lnSpc>
        <a:spcBef>
          <a:spcPts val="750"/>
        </a:spcBef>
        <a:spcAft>
          <a:spcPts val="0"/>
        </a:spcAft>
        <a:buClrTx/>
        <a:buSzPct val="75000"/>
        <a:buFontTx/>
        <a:buChar char="•"/>
        <a:tabLst/>
        <a:defRPr sz="2000" b="0" i="0" u="none" strike="noStrike" cap="none" spc="0" baseline="0">
          <a:ln>
            <a:noFill/>
          </a:ln>
          <a:solidFill>
            <a:schemeClr val="accent1">
              <a:lumMod val="75000"/>
            </a:schemeClr>
          </a:solidFill>
          <a:uFillTx/>
          <a:latin typeface="Segoe UI Semilight" panose="020B0402040204020203" pitchFamily="34" charset="0"/>
          <a:ea typeface="Segoe UI Semilight" panose="020B0402040204020203" pitchFamily="34" charset="0"/>
          <a:cs typeface="Segoe UI Semilight" panose="020B0402040204020203" pitchFamily="34" charset="0"/>
          <a:sym typeface="Swis721 BT"/>
        </a:defRPr>
      </a:lvl3pPr>
      <a:lvl4pPr marL="963083" marR="0" indent="-296333" algn="l" defTabSz="292100" eaLnBrk="1" latinLnBrk="0" hangingPunct="1">
        <a:lnSpc>
          <a:spcPct val="100000"/>
        </a:lnSpc>
        <a:spcBef>
          <a:spcPts val="750"/>
        </a:spcBef>
        <a:spcAft>
          <a:spcPts val="0"/>
        </a:spcAft>
        <a:buClrTx/>
        <a:buSzPct val="75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013A8D"/>
          </a:solidFill>
          <a:uFillTx/>
          <a:latin typeface="Segoe UI Semilight" panose="020B0402040204020203" pitchFamily="34" charset="0"/>
          <a:ea typeface="Segoe UI Semilight" panose="020B0402040204020203" pitchFamily="34" charset="0"/>
          <a:cs typeface="Segoe UI Semilight" panose="020B0402040204020203" pitchFamily="34" charset="0"/>
          <a:sym typeface="Swis721 BT"/>
        </a:defRPr>
      </a:lvl4pPr>
      <a:lvl5pPr marL="1185333" marR="0" indent="-296333" algn="l" defTabSz="292100" eaLnBrk="1" latinLnBrk="0" hangingPunct="1">
        <a:lnSpc>
          <a:spcPct val="100000"/>
        </a:lnSpc>
        <a:spcBef>
          <a:spcPts val="750"/>
        </a:spcBef>
        <a:spcAft>
          <a:spcPts val="0"/>
        </a:spcAft>
        <a:buClrTx/>
        <a:buSzPct val="75000"/>
        <a:buFontTx/>
        <a:buChar char="•"/>
        <a:tabLst/>
        <a:defRPr sz="1600" b="0" i="0" u="none" strike="noStrike" cap="none" spc="0" baseline="0">
          <a:ln>
            <a:noFill/>
          </a:ln>
          <a:solidFill>
            <a:srgbClr val="013A8D"/>
          </a:solidFill>
          <a:uFillTx/>
          <a:latin typeface="Segoe UI Semilight" panose="020B0402040204020203" pitchFamily="34" charset="0"/>
          <a:ea typeface="Segoe UI Semilight" panose="020B0402040204020203" pitchFamily="34" charset="0"/>
          <a:cs typeface="Segoe UI Semilight" panose="020B0402040204020203" pitchFamily="34" charset="0"/>
          <a:sym typeface="Swis721 BT"/>
        </a:defRPr>
      </a:lvl5pPr>
      <a:lvl6pPr marL="1407583" marR="0" indent="-296333" algn="l" defTabSz="292100" eaLnBrk="1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13A8D"/>
          </a:solidFill>
          <a:uFillTx/>
          <a:latin typeface="Swis721 BT"/>
          <a:ea typeface="Swis721 BT"/>
          <a:cs typeface="Swis721 BT"/>
          <a:sym typeface="Swis721 BT"/>
        </a:defRPr>
      </a:lvl6pPr>
      <a:lvl7pPr marL="1629833" marR="0" indent="-296333" algn="l" defTabSz="292100" eaLnBrk="1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13A8D"/>
          </a:solidFill>
          <a:uFillTx/>
          <a:latin typeface="Swis721 BT"/>
          <a:ea typeface="Swis721 BT"/>
          <a:cs typeface="Swis721 BT"/>
          <a:sym typeface="Swis721 BT"/>
        </a:defRPr>
      </a:lvl7pPr>
      <a:lvl8pPr marL="1852083" marR="0" indent="-296333" algn="l" defTabSz="292100" eaLnBrk="1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13A8D"/>
          </a:solidFill>
          <a:uFillTx/>
          <a:latin typeface="Swis721 BT"/>
          <a:ea typeface="Swis721 BT"/>
          <a:cs typeface="Swis721 BT"/>
          <a:sym typeface="Swis721 BT"/>
        </a:defRPr>
      </a:lvl8pPr>
      <a:lvl9pPr marL="2074333" marR="0" indent="-296333" algn="l" defTabSz="292100" eaLnBrk="1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13A8D"/>
          </a:solidFill>
          <a:uFillTx/>
          <a:latin typeface="Swis721 BT"/>
          <a:ea typeface="Swis721 BT"/>
          <a:cs typeface="Swis721 BT"/>
          <a:sym typeface="Swis721 BT"/>
        </a:defRPr>
      </a:lvl9pPr>
    </p:bodyStyle>
    <p:otherStyle>
      <a:lvl1pPr marL="0" marR="0" indent="0" algn="l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wis721 BT"/>
        </a:defRPr>
      </a:lvl1pPr>
      <a:lvl2pPr marL="0" marR="0" indent="114300" algn="l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wis721 BT"/>
        </a:defRPr>
      </a:lvl2pPr>
      <a:lvl3pPr marL="0" marR="0" indent="228600" algn="l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wis721 BT"/>
        </a:defRPr>
      </a:lvl3pPr>
      <a:lvl4pPr marL="0" marR="0" indent="342900" algn="l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wis721 BT"/>
        </a:defRPr>
      </a:lvl4pPr>
      <a:lvl5pPr marL="0" marR="0" indent="457200" algn="l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wis721 BT"/>
        </a:defRPr>
      </a:lvl5pPr>
      <a:lvl6pPr marL="0" marR="0" indent="571500" algn="l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wis721 BT"/>
        </a:defRPr>
      </a:lvl6pPr>
      <a:lvl7pPr marL="0" marR="0" indent="685800" algn="l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wis721 BT"/>
        </a:defRPr>
      </a:lvl7pPr>
      <a:lvl8pPr marL="0" marR="0" indent="800100" algn="l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wis721 BT"/>
        </a:defRPr>
      </a:lvl8pPr>
      <a:lvl9pPr marL="0" marR="0" indent="914400" algn="l" defTabSz="2921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wis721 B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Comité de pilotage</a:t>
            </a:r>
            <a:br>
              <a:rPr lang="fr-FR" sz="4800" dirty="0"/>
            </a:br>
            <a:r>
              <a:rPr lang="fr-FR" sz="4800" dirty="0"/>
              <a:t>APSIDE / EID VDA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"/>
          </p:nvPr>
        </p:nvSpPr>
        <p:spPr>
          <a:xfrm>
            <a:off x="5591944" y="2708920"/>
            <a:ext cx="5112568" cy="4021755"/>
          </a:xfrm>
        </p:spPr>
        <p:txBody>
          <a:bodyPr>
            <a:normAutofit/>
          </a:bodyPr>
          <a:lstStyle/>
          <a:p>
            <a:r>
              <a:rPr lang="fr-FR" sz="4000" dirty="0"/>
              <a:t>Période du 19/05/2025 au 30/06/2025</a:t>
            </a:r>
          </a:p>
        </p:txBody>
      </p:sp>
    </p:spTree>
    <p:extLst>
      <p:ext uri="{BB962C8B-B14F-4D97-AF65-F5344CB8AC3E}">
        <p14:creationId xmlns:p14="http://schemas.microsoft.com/office/powerpoint/2010/main" val="28198229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1A8C9254-4495-4C6F-A049-A94ECC29A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2314"/>
              </p:ext>
            </p:extLst>
          </p:nvPr>
        </p:nvGraphicFramePr>
        <p:xfrm>
          <a:off x="757619" y="1635754"/>
          <a:ext cx="3034125" cy="236931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034125">
                  <a:extLst>
                    <a:ext uri="{9D8B030D-6E8A-4147-A177-3AD203B41FA5}">
                      <a16:colId xmlns:a16="http://schemas.microsoft.com/office/drawing/2014/main" val="753077224"/>
                    </a:ext>
                  </a:extLst>
                </a:gridCol>
              </a:tblGrid>
              <a:tr h="687823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D210 (RHA1)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463001"/>
                  </a:ext>
                </a:extLst>
              </a:tr>
              <a:tr h="1681487"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1066"/>
                  </a:ext>
                </a:extLst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 Synthèse projet de la période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10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04329"/>
              </p:ext>
            </p:extLst>
          </p:nvPr>
        </p:nvGraphicFramePr>
        <p:xfrm>
          <a:off x="620977" y="4510360"/>
          <a:ext cx="5544000" cy="205778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87947">
                  <a:extLst>
                    <a:ext uri="{9D8B030D-6E8A-4147-A177-3AD203B41FA5}">
                      <a16:colId xmlns:a16="http://schemas.microsoft.com/office/drawing/2014/main" val="753077224"/>
                    </a:ext>
                  </a:extLst>
                </a:gridCol>
                <a:gridCol w="3256053">
                  <a:extLst>
                    <a:ext uri="{9D8B030D-6E8A-4147-A177-3AD203B41FA5}">
                      <a16:colId xmlns:a16="http://schemas.microsoft.com/office/drawing/2014/main" val="1453315015"/>
                    </a:ext>
                  </a:extLst>
                </a:gridCol>
              </a:tblGrid>
              <a:tr h="411557">
                <a:tc>
                  <a:txBody>
                    <a:bodyPr/>
                    <a:lstStyle/>
                    <a:p>
                      <a:r>
                        <a:rPr lang="fr-FR" dirty="0"/>
                        <a:t>Equipe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D210 (RHA1) / Silvia 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63001"/>
                  </a:ext>
                </a:extLst>
              </a:tr>
              <a:tr h="411557">
                <a:tc>
                  <a:txBody>
                    <a:bodyPr/>
                    <a:lstStyle/>
                    <a:p>
                      <a:r>
                        <a:rPr lang="fr-FR" dirty="0"/>
                        <a:t>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/>
                        <a:t>D210APS2025000036005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145965"/>
                  </a:ext>
                </a:extLst>
              </a:tr>
              <a:tr h="411557">
                <a:tc>
                  <a:txBody>
                    <a:bodyPr/>
                    <a:lstStyle/>
                    <a:p>
                      <a:r>
                        <a:rPr lang="fr-FR" dirty="0"/>
                        <a:t>Activités</a:t>
                      </a:r>
                      <a:r>
                        <a:rPr lang="fr-FR" baseline="0" dirty="0"/>
                        <a:t> du mois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Activités Rémi</a:t>
                      </a:r>
                      <a:endParaRPr lang="fr-F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322204"/>
                  </a:ext>
                </a:extLst>
              </a:tr>
              <a:tr h="411557">
                <a:tc>
                  <a:txBody>
                    <a:bodyPr/>
                    <a:lstStyle/>
                    <a:p>
                      <a:r>
                        <a:rPr lang="fr-FR" dirty="0"/>
                        <a:t>Avancement (APS)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361524"/>
                  </a:ext>
                </a:extLst>
              </a:tr>
              <a:tr h="411557">
                <a:tc>
                  <a:txBody>
                    <a:bodyPr/>
                    <a:lstStyle/>
                    <a:p>
                      <a:r>
                        <a:rPr lang="fr-FR" dirty="0"/>
                        <a:t>Fin prévisionnelle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31/07/2025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93165"/>
                  </a:ext>
                </a:extLst>
              </a:tr>
            </a:tbl>
          </a:graphicData>
        </a:graphic>
      </p:graphicFrame>
      <p:sp>
        <p:nvSpPr>
          <p:cNvPr id="14" name="Espace réservé du texte 2"/>
          <p:cNvSpPr>
            <a:spLocks noGrp="1"/>
          </p:cNvSpPr>
          <p:nvPr>
            <p:ph type="body" idx="1"/>
          </p:nvPr>
        </p:nvSpPr>
        <p:spPr>
          <a:xfrm>
            <a:off x="4521613" y="1711742"/>
            <a:ext cx="7335027" cy="214930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Poursuite des travaux sur la migration V4 et refonte (OCTRHA)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sp>
        <p:nvSpPr>
          <p:cNvPr id="13" name="Rectangle 12"/>
          <p:cNvSpPr/>
          <p:nvPr/>
        </p:nvSpPr>
        <p:spPr>
          <a:xfrm>
            <a:off x="712096" y="836712"/>
            <a:ext cx="41597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+mj-lt"/>
              </a:rPr>
              <a:t>Domaine D200 Outils transverses PTN</a:t>
            </a: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Délégation : 1 ETP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487488" y="2852936"/>
            <a:ext cx="1073123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Rémi</a:t>
            </a:r>
          </a:p>
        </p:txBody>
      </p:sp>
      <p:pic>
        <p:nvPicPr>
          <p:cNvPr id="18" name="Picture 6" descr="Film magnétique FACE: Ø 50 mm, lot de 20 | FRANKEL Fra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528" y="3025790"/>
            <a:ext cx="358166" cy="35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5632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 Synthèse projet de la période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75684"/>
              </p:ext>
            </p:extLst>
          </p:nvPr>
        </p:nvGraphicFramePr>
        <p:xfrm>
          <a:off x="1199456" y="4293096"/>
          <a:ext cx="4335257" cy="194421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02703">
                  <a:extLst>
                    <a:ext uri="{9D8B030D-6E8A-4147-A177-3AD203B41FA5}">
                      <a16:colId xmlns:a16="http://schemas.microsoft.com/office/drawing/2014/main" val="753077224"/>
                    </a:ext>
                  </a:extLst>
                </a:gridCol>
                <a:gridCol w="2832554">
                  <a:extLst>
                    <a:ext uri="{9D8B030D-6E8A-4147-A177-3AD203B41FA5}">
                      <a16:colId xmlns:a16="http://schemas.microsoft.com/office/drawing/2014/main" val="1453315015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r>
                        <a:rPr lang="fr-FR" dirty="0"/>
                        <a:t>Equipe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D750 (IDCPTN) / Edith</a:t>
                      </a:r>
                      <a:r>
                        <a:rPr lang="fr-FR" baseline="0" dirty="0"/>
                        <a:t> B.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63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r>
                        <a:rPr lang="fr-FR" dirty="0"/>
                        <a:t>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/>
                        <a:t>D750APS2025000036498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14596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r>
                        <a:rPr lang="fr-FR" dirty="0"/>
                        <a:t>Activités</a:t>
                      </a:r>
                      <a:r>
                        <a:rPr lang="fr-FR" baseline="0" dirty="0"/>
                        <a:t> du mois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Activités Fabrice</a:t>
                      </a:r>
                      <a:r>
                        <a:rPr lang="fr-FR" baseline="0" dirty="0"/>
                        <a:t> RENIER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3222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r>
                        <a:rPr lang="fr-FR" dirty="0"/>
                        <a:t>Avancement (APS)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36152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r>
                        <a:rPr lang="fr-FR" dirty="0"/>
                        <a:t>Fin prévisionnelle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30/09/2025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93165"/>
                  </a:ext>
                </a:extLst>
              </a:tr>
            </a:tbl>
          </a:graphicData>
        </a:graphic>
      </p:graphicFrame>
      <p:pic>
        <p:nvPicPr>
          <p:cNvPr id="21" name="Picture 6" descr="Film magnétique FACE: Ø 50 mm, lot de 20 | FRANKEL Fra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216" y="2171263"/>
            <a:ext cx="358166" cy="35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space réservé du texte 2"/>
          <p:cNvSpPr txBox="1">
            <a:spLocks/>
          </p:cNvSpPr>
          <p:nvPr/>
        </p:nvSpPr>
        <p:spPr>
          <a:xfrm>
            <a:off x="4595224" y="1890236"/>
            <a:ext cx="7195675" cy="2265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+mj-lt"/>
                <a:ea typeface="Segoe UI Light" panose="020B0502040204020203" pitchFamily="34" charset="0"/>
                <a:cs typeface="Segoe UI Light" panose="020B0502040204020203" pitchFamily="34" charset="0"/>
                <a:sym typeface="Swis721 BT"/>
              </a:defRPr>
            </a:lvl1pPr>
            <a:lvl2pPr marL="860627" marR="0" indent="-416127" algn="l" defTabSz="2921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E7473D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3A8D"/>
                </a:solidFill>
                <a:uFillTx/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2pPr>
            <a:lvl3pPr marL="1270000" marR="0" indent="-381000" algn="l" defTabSz="29210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AAA9"/>
              </a:buClr>
              <a:buSzPct val="100000"/>
              <a:buFontTx/>
              <a:buChar char="▪"/>
              <a:tabLst/>
              <a:defRPr sz="1800" b="0" i="0" u="none" strike="noStrike" cap="none" spc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FillTx/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3pPr>
            <a:lvl4pPr marL="1651000" marR="0" indent="-317500" algn="l" defTabSz="2921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6AAA9"/>
              </a:buClr>
              <a:buSzPct val="75000"/>
              <a:buFontTx/>
              <a:buChar char="▪"/>
              <a:tabLst/>
              <a:defRPr sz="1600" b="0" i="0" u="none" strike="noStrike" cap="none" spc="0" baseline="0">
                <a:ln>
                  <a:noFill/>
                </a:ln>
                <a:solidFill>
                  <a:srgbClr val="003A8D"/>
                </a:solidFill>
                <a:uFillTx/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4pPr>
            <a:lvl5pPr marL="2095500" marR="0" indent="-317500" algn="l" defTabSz="2921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6AAA9"/>
              </a:buClr>
              <a:buSzPct val="75000"/>
              <a:buFontTx/>
              <a:buChar char="▪"/>
              <a:tabLst/>
              <a:defRPr sz="1400" b="0" i="0" u="none" strike="noStrike" cap="none" spc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FillTx/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5pPr>
            <a:lvl6pPr marL="1407583" marR="0" indent="-296333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6pPr>
            <a:lvl7pPr marL="1629833" marR="0" indent="-296333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7pPr>
            <a:lvl8pPr marL="1852083" marR="0" indent="-296333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8pPr>
            <a:lvl9pPr marL="2074333" marR="0" indent="-296333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9pPr>
          </a:lstStyle>
          <a:p>
            <a:pPr marL="342900" indent="-342900" fontAlgn="auto">
              <a:buFont typeface="Arial" panose="020B0604020202020204" pitchFamily="34" charset="0"/>
              <a:buChar char="•"/>
            </a:pPr>
            <a:endParaRPr lang="fr-FR" kern="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28511" y="2976105"/>
            <a:ext cx="355871" cy="355871"/>
          </a:xfrm>
          <a:prstGeom prst="rect">
            <a:avLst/>
          </a:prstGeom>
        </p:spPr>
      </p:pic>
      <p:pic>
        <p:nvPicPr>
          <p:cNvPr id="24" name="Picture 2" descr="https://images.emojiterra.com/openmoji/v13.1/512px/1f610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6" t="11275" r="12209" b="11531"/>
          <a:stretch/>
        </p:blipFill>
        <p:spPr bwMode="auto">
          <a:xfrm>
            <a:off x="12389299" y="252872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712096" y="836712"/>
            <a:ext cx="5668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+mj-lt"/>
              </a:rPr>
              <a:t>Domaine D700 Rachats IOD, Cessions Outils Internet</a:t>
            </a: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Délégation : 1 ETP</a:t>
            </a:r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38063"/>
              </p:ext>
            </p:extLst>
          </p:nvPr>
        </p:nvGraphicFramePr>
        <p:xfrm>
          <a:off x="871306" y="1890236"/>
          <a:ext cx="3035728" cy="190210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035728">
                  <a:extLst>
                    <a:ext uri="{9D8B030D-6E8A-4147-A177-3AD203B41FA5}">
                      <a16:colId xmlns:a16="http://schemas.microsoft.com/office/drawing/2014/main" val="753077224"/>
                    </a:ext>
                  </a:extLst>
                </a:gridCol>
              </a:tblGrid>
              <a:tr h="552191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D750 (IDCPTN)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463001"/>
                  </a:ext>
                </a:extLst>
              </a:tr>
              <a:tr h="1349915"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1066"/>
                  </a:ext>
                </a:extLst>
              </a:tr>
            </a:tbl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1559496" y="2791715"/>
            <a:ext cx="1103313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Fabrice</a:t>
            </a:r>
          </a:p>
        </p:txBody>
      </p:sp>
      <p:pic>
        <p:nvPicPr>
          <p:cNvPr id="1030" name="Picture 6" descr="Film magnétique FACE: Ø 50 mm, lot de 20 | FRANKEL Fra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401" y="2984352"/>
            <a:ext cx="358166" cy="35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ce réservé du texte 2"/>
          <p:cNvSpPr>
            <a:spLocks noGrp="1"/>
          </p:cNvSpPr>
          <p:nvPr>
            <p:ph type="body" idx="1"/>
          </p:nvPr>
        </p:nvSpPr>
        <p:spPr>
          <a:xfrm>
            <a:off x="4727848" y="1819607"/>
            <a:ext cx="6984776" cy="19442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Tests de non régression en amont de la release R02-2025 du 11/6 puis suivi de MEP, début des travaux pour la release R03-2025 prévue pour le 15/10</a:t>
            </a:r>
          </a:p>
        </p:txBody>
      </p:sp>
    </p:spTree>
    <p:extLst>
      <p:ext uri="{BB962C8B-B14F-4D97-AF65-F5344CB8AC3E}">
        <p14:creationId xmlns:p14="http://schemas.microsoft.com/office/powerpoint/2010/main" val="300924461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 Synthèse projet de la période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12</a:t>
            </a:fld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356162"/>
              </p:ext>
            </p:extLst>
          </p:nvPr>
        </p:nvGraphicFramePr>
        <p:xfrm>
          <a:off x="1199456" y="4293096"/>
          <a:ext cx="4335257" cy="194421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02703">
                  <a:extLst>
                    <a:ext uri="{9D8B030D-6E8A-4147-A177-3AD203B41FA5}">
                      <a16:colId xmlns:a16="http://schemas.microsoft.com/office/drawing/2014/main" val="753077224"/>
                    </a:ext>
                  </a:extLst>
                </a:gridCol>
                <a:gridCol w="2832554">
                  <a:extLst>
                    <a:ext uri="{9D8B030D-6E8A-4147-A177-3AD203B41FA5}">
                      <a16:colId xmlns:a16="http://schemas.microsoft.com/office/drawing/2014/main" val="1453315015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r>
                        <a:rPr lang="fr-FR" dirty="0"/>
                        <a:t>Equipe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D810 (QESCLI) / Philippe D</a:t>
                      </a:r>
                      <a:r>
                        <a:rPr lang="fr-FR" baseline="0" dirty="0"/>
                        <a:t>.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63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r>
                        <a:rPr lang="fr-FR" dirty="0"/>
                        <a:t>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/>
                        <a:t>D810APS2025000036001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14596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r>
                        <a:rPr lang="fr-FR" dirty="0"/>
                        <a:t>Activités</a:t>
                      </a:r>
                      <a:r>
                        <a:rPr lang="fr-FR" baseline="0" dirty="0"/>
                        <a:t> du mois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Activités Luca GARIC</a:t>
                      </a:r>
                      <a:endParaRPr lang="fr-F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3222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r>
                        <a:rPr lang="fr-FR" dirty="0"/>
                        <a:t>Avancement (APS)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36152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r>
                        <a:rPr lang="fr-FR" dirty="0"/>
                        <a:t>Fin prévisionnelle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30/09/2025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93165"/>
                  </a:ext>
                </a:extLst>
              </a:tr>
            </a:tbl>
          </a:graphicData>
        </a:graphic>
      </p:graphicFrame>
      <p:pic>
        <p:nvPicPr>
          <p:cNvPr id="21" name="Picture 6" descr="Film magnétique FACE: Ø 50 mm, lot de 20 | FRANKEL Fra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216" y="2171263"/>
            <a:ext cx="358166" cy="35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space réservé du texte 2"/>
          <p:cNvSpPr txBox="1">
            <a:spLocks/>
          </p:cNvSpPr>
          <p:nvPr/>
        </p:nvSpPr>
        <p:spPr>
          <a:xfrm>
            <a:off x="4595224" y="1890236"/>
            <a:ext cx="7195675" cy="2265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+mj-lt"/>
                <a:ea typeface="Segoe UI Light" panose="020B0502040204020203" pitchFamily="34" charset="0"/>
                <a:cs typeface="Segoe UI Light" panose="020B0502040204020203" pitchFamily="34" charset="0"/>
                <a:sym typeface="Swis721 BT"/>
              </a:defRPr>
            </a:lvl1pPr>
            <a:lvl2pPr marL="860627" marR="0" indent="-416127" algn="l" defTabSz="2921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E7473D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3A8D"/>
                </a:solidFill>
                <a:uFillTx/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2pPr>
            <a:lvl3pPr marL="1270000" marR="0" indent="-381000" algn="l" defTabSz="29210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AAA9"/>
              </a:buClr>
              <a:buSzPct val="100000"/>
              <a:buFontTx/>
              <a:buChar char="▪"/>
              <a:tabLst/>
              <a:defRPr sz="1800" b="0" i="0" u="none" strike="noStrike" cap="none" spc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FillTx/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3pPr>
            <a:lvl4pPr marL="1651000" marR="0" indent="-317500" algn="l" defTabSz="2921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6AAA9"/>
              </a:buClr>
              <a:buSzPct val="75000"/>
              <a:buFontTx/>
              <a:buChar char="▪"/>
              <a:tabLst/>
              <a:defRPr sz="1600" b="0" i="0" u="none" strike="noStrike" cap="none" spc="0" baseline="0">
                <a:ln>
                  <a:noFill/>
                </a:ln>
                <a:solidFill>
                  <a:srgbClr val="003A8D"/>
                </a:solidFill>
                <a:uFillTx/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4pPr>
            <a:lvl5pPr marL="2095500" marR="0" indent="-317500" algn="l" defTabSz="2921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6AAA9"/>
              </a:buClr>
              <a:buSzPct val="75000"/>
              <a:buFontTx/>
              <a:buChar char="▪"/>
              <a:tabLst/>
              <a:defRPr sz="1400" b="0" i="0" u="none" strike="noStrike" cap="none" spc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FillTx/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5pPr>
            <a:lvl6pPr marL="1407583" marR="0" indent="-296333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6pPr>
            <a:lvl7pPr marL="1629833" marR="0" indent="-296333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7pPr>
            <a:lvl8pPr marL="1852083" marR="0" indent="-296333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8pPr>
            <a:lvl9pPr marL="2074333" marR="0" indent="-296333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9pPr>
          </a:lstStyle>
          <a:p>
            <a:pPr marL="342900" indent="-342900" fontAlgn="auto">
              <a:buFont typeface="Arial" panose="020B0604020202020204" pitchFamily="34" charset="0"/>
              <a:buChar char="•"/>
            </a:pPr>
            <a:endParaRPr lang="fr-FR" kern="0" dirty="0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28511" y="2976105"/>
            <a:ext cx="355871" cy="355871"/>
          </a:xfrm>
          <a:prstGeom prst="rect">
            <a:avLst/>
          </a:prstGeom>
        </p:spPr>
      </p:pic>
      <p:pic>
        <p:nvPicPr>
          <p:cNvPr id="24" name="Picture 2" descr="https://images.emojiterra.com/openmoji/v13.1/512px/1f610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6" t="11275" r="12209" b="11531"/>
          <a:stretch/>
        </p:blipFill>
        <p:spPr bwMode="auto">
          <a:xfrm>
            <a:off x="12389299" y="252872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712096" y="836712"/>
            <a:ext cx="69259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+mj-lt"/>
              </a:rPr>
              <a:t>Domaine D800 Commercial, Risque BDF et Outils d’Organisation</a:t>
            </a: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Délégation : 1 ETP</a:t>
            </a:r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321479"/>
              </p:ext>
            </p:extLst>
          </p:nvPr>
        </p:nvGraphicFramePr>
        <p:xfrm>
          <a:off x="871306" y="1890236"/>
          <a:ext cx="3035728" cy="190210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035728">
                  <a:extLst>
                    <a:ext uri="{9D8B030D-6E8A-4147-A177-3AD203B41FA5}">
                      <a16:colId xmlns:a16="http://schemas.microsoft.com/office/drawing/2014/main" val="753077224"/>
                    </a:ext>
                  </a:extLst>
                </a:gridCol>
              </a:tblGrid>
              <a:tr h="552191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D810 (QESCLI)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463001"/>
                  </a:ext>
                </a:extLst>
              </a:tr>
              <a:tr h="1349915"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1066"/>
                  </a:ext>
                </a:extLst>
              </a:tr>
            </a:tbl>
          </a:graphicData>
        </a:graphic>
      </p:graphicFrame>
      <p:sp>
        <p:nvSpPr>
          <p:cNvPr id="14" name="ZoneTexte 13"/>
          <p:cNvSpPr txBox="1"/>
          <p:nvPr/>
        </p:nvSpPr>
        <p:spPr>
          <a:xfrm>
            <a:off x="1559496" y="2791715"/>
            <a:ext cx="1103313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Luca</a:t>
            </a:r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"/>
          </p:nvPr>
        </p:nvSpPr>
        <p:spPr>
          <a:xfrm>
            <a:off x="4727848" y="1819607"/>
            <a:ext cx="6984776" cy="19442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Suivi de mission de Luca réalisé le 5/06 : travail toujours conforme aux exigences de l’équipe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Maintien du besoin jusque fin d’année</a:t>
            </a:r>
          </a:p>
        </p:txBody>
      </p:sp>
      <p:pic>
        <p:nvPicPr>
          <p:cNvPr id="15" name="Picture 6" descr="Film magnétique FACE: Ø 50 mm, lot de 20 | FRANKEL France">
            <a:extLst>
              <a:ext uri="{FF2B5EF4-FFF2-40B4-BE49-F238E27FC236}">
                <a16:creationId xmlns:a16="http://schemas.microsoft.com/office/drawing/2014/main" id="{7B162914-CD8D-44EC-86D2-344BBEF40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401" y="2984352"/>
            <a:ext cx="358166" cy="35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7154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/>
              <a:t>03</a:t>
            </a:r>
            <a:br>
              <a:rPr lang="fr-FR" dirty="0"/>
            </a:br>
            <a:r>
              <a:rPr lang="fr-FR" dirty="0"/>
              <a:t>Plan de charge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404813" cy="328613"/>
          </a:xfrm>
        </p:spPr>
        <p:txBody>
          <a:bodyPr/>
          <a:lstStyle/>
          <a:p>
            <a:fld id="{86CB4B4D-7CA3-9044-876B-883B54F8677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26132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03 Plan de charge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34023" y="1461317"/>
            <a:ext cx="5761484" cy="186871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1 ETP inactif en mai et juin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2 ETP disponibles à partir de juillet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4302ED9-60EB-458E-AE27-E87F1824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9" y="921214"/>
            <a:ext cx="5553937" cy="27068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621C91D-37AE-4C0A-A2E0-617A4BA19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25" y="3817049"/>
            <a:ext cx="6718374" cy="27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768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03 Plan de charge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15</a:t>
            </a:fld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12096" y="836712"/>
            <a:ext cx="3767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+mj-lt"/>
              </a:rPr>
              <a:t>Répartition équipe CDS et besoins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37293"/>
              </p:ext>
            </p:extLst>
          </p:nvPr>
        </p:nvGraphicFramePr>
        <p:xfrm>
          <a:off x="479376" y="1268761"/>
          <a:ext cx="2880000" cy="4500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753077224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D100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463001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l"/>
                      <a:endParaRPr lang="fr-F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48203"/>
                  </a:ext>
                </a:extLst>
              </a:tr>
              <a:tr h="2088000">
                <a:tc>
                  <a:txBody>
                    <a:bodyPr/>
                    <a:lstStyle/>
                    <a:p>
                      <a:pPr algn="l"/>
                      <a:r>
                        <a:rPr lang="fr-FR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Pas de nouveau besoin dans le domaine</a:t>
                      </a:r>
                      <a:endParaRPr lang="fr-F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1066"/>
                  </a:ext>
                </a:extLst>
              </a:tr>
            </a:tbl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603029" y="2219551"/>
            <a:ext cx="1073123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Yanis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167694" y="2974246"/>
            <a:ext cx="1103313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Colin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03029" y="2890732"/>
            <a:ext cx="1288019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Benjamin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3036" y="2417795"/>
            <a:ext cx="134379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Jusque 31/12</a:t>
            </a:r>
            <a:endParaRPr lang="fr-FR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43610"/>
              </p:ext>
            </p:extLst>
          </p:nvPr>
        </p:nvGraphicFramePr>
        <p:xfrm>
          <a:off x="3403894" y="1277066"/>
          <a:ext cx="2880000" cy="4500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753077224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D200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463001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0" marR="0" lvl="0" indent="0" algn="l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48203"/>
                  </a:ext>
                </a:extLst>
              </a:tr>
              <a:tr h="2088000">
                <a:tc>
                  <a:txBody>
                    <a:bodyPr/>
                    <a:lstStyle/>
                    <a:p>
                      <a:pPr marL="0" marR="0" lvl="0" indent="0" algn="l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Pas de remplacement demandé pour Julien ni pour Arnaud</a:t>
                      </a:r>
                    </a:p>
                    <a:p>
                      <a:pPr marL="0" marR="0" lvl="0" indent="0" algn="l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Pas de nouveau besoin dans le domaine pour 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1066"/>
                  </a:ext>
                </a:extLst>
              </a:tr>
            </a:tbl>
          </a:graphicData>
        </a:graphic>
      </p:graphicFrame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25922"/>
              </p:ext>
            </p:extLst>
          </p:nvPr>
        </p:nvGraphicFramePr>
        <p:xfrm>
          <a:off x="6328412" y="1277538"/>
          <a:ext cx="2877271" cy="4500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77271">
                  <a:extLst>
                    <a:ext uri="{9D8B030D-6E8A-4147-A177-3AD203B41FA5}">
                      <a16:colId xmlns:a16="http://schemas.microsoft.com/office/drawing/2014/main" val="753077224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D700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463001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marL="0" marR="0" lvl="0" indent="0" algn="l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dirty="0"/>
                    </a:p>
                    <a:p>
                      <a:pPr algn="ctr"/>
                      <a:endParaRPr lang="fr-F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48203"/>
                  </a:ext>
                </a:extLst>
              </a:tr>
              <a:tr h="2088000">
                <a:tc>
                  <a:txBody>
                    <a:bodyPr/>
                    <a:lstStyle/>
                    <a:p>
                      <a:pPr algn="l"/>
                      <a:r>
                        <a:rPr lang="fr-FR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Pas de besoin dans le domaine</a:t>
                      </a:r>
                      <a:endParaRPr lang="fr-F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1066"/>
                  </a:ext>
                </a:extLst>
              </a:tr>
            </a:tbl>
          </a:graphicData>
        </a:graphic>
      </p:graphicFrame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768977"/>
              </p:ext>
            </p:extLst>
          </p:nvPr>
        </p:nvGraphicFramePr>
        <p:xfrm>
          <a:off x="9250201" y="1277066"/>
          <a:ext cx="2877271" cy="4500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77271">
                  <a:extLst>
                    <a:ext uri="{9D8B030D-6E8A-4147-A177-3AD203B41FA5}">
                      <a16:colId xmlns:a16="http://schemas.microsoft.com/office/drawing/2014/main" val="753077224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D800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463001"/>
                  </a:ext>
                </a:extLst>
              </a:tr>
              <a:tr h="1800000">
                <a:tc>
                  <a:txBody>
                    <a:bodyPr/>
                    <a:lstStyle/>
                    <a:p>
                      <a:pPr algn="l"/>
                      <a:endParaRPr lang="fr-F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148203"/>
                  </a:ext>
                </a:extLst>
              </a:tr>
              <a:tr h="2088000">
                <a:tc>
                  <a:txBody>
                    <a:bodyPr/>
                    <a:lstStyle/>
                    <a:p>
                      <a:pPr algn="l"/>
                      <a:r>
                        <a:rPr lang="fr-FR" sz="1600" b="0" dirty="0"/>
                        <a:t>Uniquement des besoins en expérimentés, non compatibles avec des profils débutants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1066"/>
                  </a:ext>
                </a:extLst>
              </a:tr>
            </a:tbl>
          </a:graphicData>
        </a:graphic>
      </p:graphicFrame>
      <p:sp>
        <p:nvSpPr>
          <p:cNvPr id="21" name="ZoneTexte 20"/>
          <p:cNvSpPr txBox="1"/>
          <p:nvPr/>
        </p:nvSpPr>
        <p:spPr>
          <a:xfrm>
            <a:off x="4008001" y="2453472"/>
            <a:ext cx="1292189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Rémi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6861625" y="2397833"/>
            <a:ext cx="1103313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Fabrice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202834" y="6118920"/>
            <a:ext cx="1288019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Guillaume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8413128" y="6132121"/>
            <a:ext cx="1288019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Thomas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BB3B892-4209-4D23-87BF-0A38BF544602}"/>
              </a:ext>
            </a:extLst>
          </p:cNvPr>
          <p:cNvSpPr txBox="1"/>
          <p:nvPr/>
        </p:nvSpPr>
        <p:spPr>
          <a:xfrm>
            <a:off x="3563218" y="6061218"/>
            <a:ext cx="1288019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Sylvain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498447" y="6361871"/>
            <a:ext cx="204184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Responsable du CDS</a:t>
            </a:r>
            <a:endParaRPr lang="fr-FR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499583" y="6360381"/>
            <a:ext cx="166977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Verlinghem L520</a:t>
            </a:r>
            <a:endParaRPr lang="fr-FR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D8EB32F-0D5C-456C-B988-6DC55CDDD17A}"/>
              </a:ext>
            </a:extLst>
          </p:cNvPr>
          <p:cNvSpPr txBox="1"/>
          <p:nvPr/>
        </p:nvSpPr>
        <p:spPr>
          <a:xfrm>
            <a:off x="9858122" y="2661796"/>
            <a:ext cx="1073123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Luca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D487F8-C361-4394-849E-92C8FB5274C7}"/>
              </a:ext>
            </a:extLst>
          </p:cNvPr>
          <p:cNvSpPr/>
          <p:nvPr/>
        </p:nvSpPr>
        <p:spPr>
          <a:xfrm>
            <a:off x="10020480" y="2899575"/>
            <a:ext cx="1508548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Jusque 31/12</a:t>
            </a:r>
            <a:endParaRPr lang="fr-FR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68FCAB-D70E-458B-8D12-BD9AB9A670C3}"/>
              </a:ext>
            </a:extLst>
          </p:cNvPr>
          <p:cNvSpPr/>
          <p:nvPr/>
        </p:nvSpPr>
        <p:spPr>
          <a:xfrm>
            <a:off x="741518" y="3089444"/>
            <a:ext cx="134379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Jusque 31/12</a:t>
            </a:r>
            <a:endParaRPr lang="fr-FR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C092B0-98F6-4989-85A3-F5375E914687}"/>
              </a:ext>
            </a:extLst>
          </p:cNvPr>
          <p:cNvSpPr/>
          <p:nvPr/>
        </p:nvSpPr>
        <p:spPr>
          <a:xfrm>
            <a:off x="1992866" y="3206934"/>
            <a:ext cx="134379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Jusque 31/12</a:t>
            </a:r>
            <a:endParaRPr lang="fr-FR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C35922-7465-4421-87C1-5AD2605A4FFD}"/>
              </a:ext>
            </a:extLst>
          </p:cNvPr>
          <p:cNvSpPr/>
          <p:nvPr/>
        </p:nvSpPr>
        <p:spPr>
          <a:xfrm>
            <a:off x="4135674" y="2668915"/>
            <a:ext cx="134379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Jusque 31/12</a:t>
            </a:r>
            <a:endParaRPr lang="fr-FR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8DD453-8ABB-4B4D-8016-F2A781CACC4B}"/>
              </a:ext>
            </a:extLst>
          </p:cNvPr>
          <p:cNvSpPr/>
          <p:nvPr/>
        </p:nvSpPr>
        <p:spPr>
          <a:xfrm>
            <a:off x="7213154" y="2613276"/>
            <a:ext cx="134379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Jusque 30/09</a:t>
            </a:r>
            <a:endParaRPr lang="fr-FR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60BA213-0A1A-4763-8D1B-7B8EE07D0FA5}"/>
              </a:ext>
            </a:extLst>
          </p:cNvPr>
          <p:cNvSpPr txBox="1"/>
          <p:nvPr/>
        </p:nvSpPr>
        <p:spPr>
          <a:xfrm>
            <a:off x="0" y="2060848"/>
            <a:ext cx="452046" cy="1378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spc="0" normalizeH="0" baseline="0" dirty="0">
                <a:ln>
                  <a:noFill/>
                </a:ln>
                <a:effectLst/>
                <a:uFillTx/>
                <a:latin typeface="Arial Black" panose="020B0A04020102020204" pitchFamily="34" charset="0"/>
                <a:sym typeface="Helvetica Light"/>
              </a:rPr>
              <a:t>En cours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39DF034-4A62-4D68-AEDF-699078DEDA14}"/>
              </a:ext>
            </a:extLst>
          </p:cNvPr>
          <p:cNvSpPr txBox="1"/>
          <p:nvPr/>
        </p:nvSpPr>
        <p:spPr>
          <a:xfrm>
            <a:off x="29661" y="4149080"/>
            <a:ext cx="452046" cy="11202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fr-FR" sz="2000" b="0" i="0" u="none" strike="noStrike" cap="none" spc="0" normalizeH="0" baseline="0" dirty="0">
                <a:ln>
                  <a:noFill/>
                </a:ln>
                <a:effectLst/>
                <a:uFillTx/>
                <a:latin typeface="Arial Black" panose="020B0A04020102020204" pitchFamily="34" charset="0"/>
                <a:sym typeface="Helvetica Light"/>
              </a:rPr>
              <a:t>A venir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B614A5-EA6C-4C20-85C5-F6D84C2FFD81}"/>
              </a:ext>
            </a:extLst>
          </p:cNvPr>
          <p:cNvSpPr/>
          <p:nvPr/>
        </p:nvSpPr>
        <p:spPr>
          <a:xfrm>
            <a:off x="3866988" y="6299779"/>
            <a:ext cx="185139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CDS HOST+LOCAL</a:t>
            </a:r>
            <a:endParaRPr lang="fr-FR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3ED5431-BF27-44F6-BEDF-B10DD6740394}"/>
              </a:ext>
            </a:extLst>
          </p:cNvPr>
          <p:cNvSpPr txBox="1"/>
          <p:nvPr/>
        </p:nvSpPr>
        <p:spPr>
          <a:xfrm>
            <a:off x="6306152" y="6088603"/>
            <a:ext cx="1288019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Vincent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C78102-4BE2-48A2-82CF-095F60FCAD04}"/>
              </a:ext>
            </a:extLst>
          </p:cNvPr>
          <p:cNvSpPr/>
          <p:nvPr/>
        </p:nvSpPr>
        <p:spPr>
          <a:xfrm rot="20572268">
            <a:off x="5358195" y="5895057"/>
            <a:ext cx="185139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NEW</a:t>
            </a:r>
            <a:endParaRPr lang="fr-FR" sz="1400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FA9A18-CAC1-48A7-AD39-F26FF5EBD40B}"/>
              </a:ext>
            </a:extLst>
          </p:cNvPr>
          <p:cNvSpPr/>
          <p:nvPr/>
        </p:nvSpPr>
        <p:spPr>
          <a:xfrm>
            <a:off x="6609922" y="6327164"/>
            <a:ext cx="1851397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CDS HOST</a:t>
            </a:r>
            <a:endParaRPr lang="fr-FR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1D78A2-5B90-4ABC-97E6-789E281475BE}"/>
              </a:ext>
            </a:extLst>
          </p:cNvPr>
          <p:cNvSpPr/>
          <p:nvPr/>
        </p:nvSpPr>
        <p:spPr>
          <a:xfrm>
            <a:off x="4356335" y="5851728"/>
            <a:ext cx="9898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DISPO</a:t>
            </a:r>
            <a:endParaRPr lang="fr-FR" sz="1400" cap="none" spc="0" dirty="0">
              <a:ln w="9525">
                <a:solidFill>
                  <a:schemeClr val="accent6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10885B-30A7-4104-9512-DF1FEABB6FF8}"/>
              </a:ext>
            </a:extLst>
          </p:cNvPr>
          <p:cNvSpPr/>
          <p:nvPr/>
        </p:nvSpPr>
        <p:spPr>
          <a:xfrm>
            <a:off x="7137498" y="5851728"/>
            <a:ext cx="98980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dirty="0">
                <a:ln w="22225">
                  <a:solidFill>
                    <a:schemeClr val="accent6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DISPO</a:t>
            </a:r>
            <a:endParaRPr lang="fr-FR" sz="1400" cap="none" spc="0" dirty="0">
              <a:ln w="9525">
                <a:solidFill>
                  <a:schemeClr val="accent6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954489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03 Plan de charge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16</a:t>
            </a:fld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712096" y="836712"/>
            <a:ext cx="253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+mj-lt"/>
              </a:rPr>
              <a:t>Plan de remplacement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2464324" y="5867797"/>
            <a:ext cx="1933444" cy="359713"/>
            <a:chOff x="5416499" y="402228"/>
            <a:chExt cx="1933444" cy="359713"/>
          </a:xfrm>
        </p:grpSpPr>
        <p:sp>
          <p:nvSpPr>
            <p:cNvPr id="29" name="ZoneTexte 28"/>
            <p:cNvSpPr txBox="1"/>
            <p:nvPr/>
          </p:nvSpPr>
          <p:spPr>
            <a:xfrm>
              <a:off x="5416499" y="454775"/>
              <a:ext cx="940299" cy="25462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6469896" y="402228"/>
              <a:ext cx="880047" cy="3597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7" tIns="71437" rIns="71437" bIns="71437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Remplacé</a:t>
              </a: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4617985" y="5872905"/>
            <a:ext cx="2119661" cy="359713"/>
            <a:chOff x="5416499" y="402228"/>
            <a:chExt cx="2119661" cy="359713"/>
          </a:xfrm>
        </p:grpSpPr>
        <p:sp>
          <p:nvSpPr>
            <p:cNvPr id="35" name="ZoneTexte 34"/>
            <p:cNvSpPr txBox="1"/>
            <p:nvPr/>
          </p:nvSpPr>
          <p:spPr>
            <a:xfrm>
              <a:off x="5416499" y="454775"/>
              <a:ext cx="940299" cy="254627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6478563" y="402228"/>
              <a:ext cx="1057597" cy="3597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7" tIns="71437" rIns="71437" bIns="71437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A remplacer</a:t>
              </a:r>
            </a:p>
          </p:txBody>
        </p:sp>
      </p:grpSp>
      <p:graphicFrame>
        <p:nvGraphicFramePr>
          <p:cNvPr id="21" name="Tableau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94509"/>
              </p:ext>
            </p:extLst>
          </p:nvPr>
        </p:nvGraphicFramePr>
        <p:xfrm>
          <a:off x="215999" y="1517674"/>
          <a:ext cx="11875758" cy="375993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79293">
                  <a:extLst>
                    <a:ext uri="{9D8B030D-6E8A-4147-A177-3AD203B41FA5}">
                      <a16:colId xmlns:a16="http://schemas.microsoft.com/office/drawing/2014/main" val="1117266601"/>
                    </a:ext>
                  </a:extLst>
                </a:gridCol>
                <a:gridCol w="1979293">
                  <a:extLst>
                    <a:ext uri="{9D8B030D-6E8A-4147-A177-3AD203B41FA5}">
                      <a16:colId xmlns:a16="http://schemas.microsoft.com/office/drawing/2014/main" val="753077224"/>
                    </a:ext>
                  </a:extLst>
                </a:gridCol>
                <a:gridCol w="1979293">
                  <a:extLst>
                    <a:ext uri="{9D8B030D-6E8A-4147-A177-3AD203B41FA5}">
                      <a16:colId xmlns:a16="http://schemas.microsoft.com/office/drawing/2014/main" val="1453315015"/>
                    </a:ext>
                  </a:extLst>
                </a:gridCol>
                <a:gridCol w="1979293">
                  <a:extLst>
                    <a:ext uri="{9D8B030D-6E8A-4147-A177-3AD203B41FA5}">
                      <a16:colId xmlns:a16="http://schemas.microsoft.com/office/drawing/2014/main" val="1908503830"/>
                    </a:ext>
                  </a:extLst>
                </a:gridCol>
                <a:gridCol w="1979293">
                  <a:extLst>
                    <a:ext uri="{9D8B030D-6E8A-4147-A177-3AD203B41FA5}">
                      <a16:colId xmlns:a16="http://schemas.microsoft.com/office/drawing/2014/main" val="3634124760"/>
                    </a:ext>
                  </a:extLst>
                </a:gridCol>
                <a:gridCol w="1979293">
                  <a:extLst>
                    <a:ext uri="{9D8B030D-6E8A-4147-A177-3AD203B41FA5}">
                      <a16:colId xmlns:a16="http://schemas.microsoft.com/office/drawing/2014/main" val="573212190"/>
                    </a:ext>
                  </a:extLst>
                </a:gridCol>
              </a:tblGrid>
              <a:tr h="606911"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2025 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2026 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463001"/>
                  </a:ext>
                </a:extLst>
              </a:tr>
              <a:tr h="1583494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/>
                        <a:t>Sorties</a:t>
                      </a:r>
                      <a:endParaRPr lang="fr-FR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63956081"/>
                  </a:ext>
                </a:extLst>
              </a:tr>
              <a:tr h="1569531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/>
                        <a:t>Entrées</a:t>
                      </a:r>
                      <a:endParaRPr lang="fr-FR" sz="16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84454584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D38C874E-C44F-4129-9ED8-D75D00019240}"/>
              </a:ext>
            </a:extLst>
          </p:cNvPr>
          <p:cNvSpPr txBox="1"/>
          <p:nvPr/>
        </p:nvSpPr>
        <p:spPr>
          <a:xfrm>
            <a:off x="2314327" y="2580534"/>
            <a:ext cx="1374104" cy="3693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Arnaud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E0F318-AA9C-456D-834E-B24FA7118D8F}"/>
              </a:ext>
            </a:extLst>
          </p:cNvPr>
          <p:cNvSpPr/>
          <p:nvPr/>
        </p:nvSpPr>
        <p:spPr>
          <a:xfrm>
            <a:off x="2608015" y="2827539"/>
            <a:ext cx="134379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31/03/2025</a:t>
            </a:r>
            <a:endParaRPr lang="fr-FR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2A1E00D4-92BB-494C-8CFB-B6E8BE3BAD75}"/>
              </a:ext>
            </a:extLst>
          </p:cNvPr>
          <p:cNvGrpSpPr/>
          <p:nvPr/>
        </p:nvGrpSpPr>
        <p:grpSpPr>
          <a:xfrm>
            <a:off x="6960096" y="5867797"/>
            <a:ext cx="2001231" cy="359713"/>
            <a:chOff x="5416499" y="402228"/>
            <a:chExt cx="2001231" cy="359713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4B64A076-1E23-4C9B-B450-9DD01AD02D01}"/>
                </a:ext>
              </a:extLst>
            </p:cNvPr>
            <p:cNvSpPr txBox="1"/>
            <p:nvPr/>
          </p:nvSpPr>
          <p:spPr>
            <a:xfrm>
              <a:off x="5416499" y="454775"/>
              <a:ext cx="940299" cy="254627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fr-FR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08320829-BB3C-4805-B521-48F7D9C2A9D6}"/>
                </a:ext>
              </a:extLst>
            </p:cNvPr>
            <p:cNvSpPr txBox="1"/>
            <p:nvPr/>
          </p:nvSpPr>
          <p:spPr>
            <a:xfrm>
              <a:off x="6596994" y="402228"/>
              <a:ext cx="820736" cy="3597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71437" tIns="71437" rIns="71437" bIns="71437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rPr>
                <a:t>Candidat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E660F542-6FD7-46E0-80FD-B018FA0885A2}"/>
              </a:ext>
            </a:extLst>
          </p:cNvPr>
          <p:cNvSpPr txBox="1"/>
          <p:nvPr/>
        </p:nvSpPr>
        <p:spPr>
          <a:xfrm>
            <a:off x="2314327" y="3825173"/>
            <a:ext cx="1374104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Sylvain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C21A9C-3284-4FDD-8573-FEA08682E4C6}"/>
              </a:ext>
            </a:extLst>
          </p:cNvPr>
          <p:cNvSpPr/>
          <p:nvPr/>
        </p:nvSpPr>
        <p:spPr>
          <a:xfrm>
            <a:off x="2558986" y="4090026"/>
            <a:ext cx="134379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31/03/2025</a:t>
            </a:r>
            <a:endParaRPr lang="fr-FR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65F43E7-342E-4F2F-9BB8-0C78BAA67DBB}"/>
              </a:ext>
            </a:extLst>
          </p:cNvPr>
          <p:cNvSpPr txBox="1"/>
          <p:nvPr/>
        </p:nvSpPr>
        <p:spPr>
          <a:xfrm>
            <a:off x="8325622" y="2458207"/>
            <a:ext cx="1374104" cy="3693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Fabrice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568F08-F550-42F9-91A4-4E5CD83E7958}"/>
              </a:ext>
            </a:extLst>
          </p:cNvPr>
          <p:cNvSpPr/>
          <p:nvPr/>
        </p:nvSpPr>
        <p:spPr>
          <a:xfrm>
            <a:off x="8619310" y="2705212"/>
            <a:ext cx="134379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03/2026</a:t>
            </a:r>
            <a:endParaRPr lang="fr-FR" sz="1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F39EC03-CEB8-4A3E-BB90-773644EB6C1D}"/>
              </a:ext>
            </a:extLst>
          </p:cNvPr>
          <p:cNvSpPr txBox="1"/>
          <p:nvPr/>
        </p:nvSpPr>
        <p:spPr>
          <a:xfrm>
            <a:off x="2562470" y="4617156"/>
            <a:ext cx="1374104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Vincent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CC37B0-4C14-42C9-8A38-D79B1DFF5E8C}"/>
              </a:ext>
            </a:extLst>
          </p:cNvPr>
          <p:cNvSpPr/>
          <p:nvPr/>
        </p:nvSpPr>
        <p:spPr>
          <a:xfrm>
            <a:off x="2845824" y="4832599"/>
            <a:ext cx="134379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30/06/2025</a:t>
            </a:r>
          </a:p>
        </p:txBody>
      </p:sp>
    </p:spTree>
    <p:extLst>
      <p:ext uri="{BB962C8B-B14F-4D97-AF65-F5344CB8AC3E}">
        <p14:creationId xmlns:p14="http://schemas.microsoft.com/office/powerpoint/2010/main" val="37226396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dirty="0"/>
              <a:t>04</a:t>
            </a:r>
            <a:br>
              <a:rPr lang="fr-FR" dirty="0"/>
            </a:br>
            <a:r>
              <a:rPr lang="fr-FR" dirty="0"/>
              <a:t>Revue de l’équipe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404813" cy="328613"/>
          </a:xfrm>
        </p:spPr>
        <p:txBody>
          <a:bodyPr/>
          <a:lstStyle/>
          <a:p>
            <a:fld id="{86CB4B4D-7CA3-9044-876B-883B54F8677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9257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04 Revue de l’équipe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18</a:t>
            </a:fld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099333"/>
              </p:ext>
            </p:extLst>
          </p:nvPr>
        </p:nvGraphicFramePr>
        <p:xfrm>
          <a:off x="839416" y="1504460"/>
          <a:ext cx="10513168" cy="3048000"/>
        </p:xfrm>
        <a:graphic>
          <a:graphicData uri="http://schemas.openxmlformats.org/drawingml/2006/table">
            <a:tbl>
              <a:tblPr/>
              <a:tblGrid>
                <a:gridCol w="816947">
                  <a:extLst>
                    <a:ext uri="{9D8B030D-6E8A-4147-A177-3AD203B41FA5}">
                      <a16:colId xmlns:a16="http://schemas.microsoft.com/office/drawing/2014/main" val="2082619796"/>
                    </a:ext>
                  </a:extLst>
                </a:gridCol>
                <a:gridCol w="1271285">
                  <a:extLst>
                    <a:ext uri="{9D8B030D-6E8A-4147-A177-3AD203B41FA5}">
                      <a16:colId xmlns:a16="http://schemas.microsoft.com/office/drawing/2014/main" val="3945303160"/>
                    </a:ext>
                  </a:extLst>
                </a:gridCol>
                <a:gridCol w="958579">
                  <a:extLst>
                    <a:ext uri="{9D8B030D-6E8A-4147-A177-3AD203B41FA5}">
                      <a16:colId xmlns:a16="http://schemas.microsoft.com/office/drawing/2014/main" val="1261854431"/>
                    </a:ext>
                  </a:extLst>
                </a:gridCol>
                <a:gridCol w="2802395">
                  <a:extLst>
                    <a:ext uri="{9D8B030D-6E8A-4147-A177-3AD203B41FA5}">
                      <a16:colId xmlns:a16="http://schemas.microsoft.com/office/drawing/2014/main" val="3267581253"/>
                    </a:ext>
                  </a:extLst>
                </a:gridCol>
                <a:gridCol w="562488">
                  <a:extLst>
                    <a:ext uri="{9D8B030D-6E8A-4147-A177-3AD203B41FA5}">
                      <a16:colId xmlns:a16="http://schemas.microsoft.com/office/drawing/2014/main" val="1910008687"/>
                    </a:ext>
                  </a:extLst>
                </a:gridCol>
                <a:gridCol w="495525">
                  <a:extLst>
                    <a:ext uri="{9D8B030D-6E8A-4147-A177-3AD203B41FA5}">
                      <a16:colId xmlns:a16="http://schemas.microsoft.com/office/drawing/2014/main" val="4210842390"/>
                    </a:ext>
                  </a:extLst>
                </a:gridCol>
                <a:gridCol w="535703">
                  <a:extLst>
                    <a:ext uri="{9D8B030D-6E8A-4147-A177-3AD203B41FA5}">
                      <a16:colId xmlns:a16="http://schemas.microsoft.com/office/drawing/2014/main" val="4263628039"/>
                    </a:ext>
                  </a:extLst>
                </a:gridCol>
                <a:gridCol w="753332">
                  <a:extLst>
                    <a:ext uri="{9D8B030D-6E8A-4147-A177-3AD203B41FA5}">
                      <a16:colId xmlns:a16="http://schemas.microsoft.com/office/drawing/2014/main" val="206810887"/>
                    </a:ext>
                  </a:extLst>
                </a:gridCol>
                <a:gridCol w="2316914">
                  <a:extLst>
                    <a:ext uri="{9D8B030D-6E8A-4147-A177-3AD203B41FA5}">
                      <a16:colId xmlns:a16="http://schemas.microsoft.com/office/drawing/2014/main" val="23166402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Collaborateur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 d'entrée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Fonction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COBOL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DevB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AS400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Télétravail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Commentaire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0252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Fabrice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Rénier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08/03/2021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Analyste, Développeur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268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Thomas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Beuraert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10/01/2022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Chef de projet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007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Yanis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Belaid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24/01/2022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Analyste, Développeur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60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Colin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Nemeghaire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14/11/2022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Développeur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773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Luca Garic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06/06/2023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Développeur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1j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4802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Guillaume </a:t>
                      </a:r>
                      <a:r>
                        <a:rPr lang="fr-FR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Meersdam</a:t>
                      </a: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03/07/2023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Analyste, Développeur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1j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102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Benjamin </a:t>
                      </a:r>
                      <a:r>
                        <a:rPr lang="fr-FR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Dessailly</a:t>
                      </a: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22/08/2023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Développeur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1j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297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Rémi </a:t>
                      </a:r>
                      <a:r>
                        <a:rPr lang="fr-FR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Marquilly</a:t>
                      </a: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16/10/2023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Analyste, Développeur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1j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4030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Sylvain Carton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31/03/2025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Développeur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0j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124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Vincent </a:t>
                      </a:r>
                      <a:r>
                        <a:rPr lang="fr-FR" sz="11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Dernoncourt</a:t>
                      </a: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30/06/2025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Développeur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0j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3453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247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839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0024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2608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1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  <a:sym typeface="Swis721 BT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 panose="020F0502020204030204" pitchFamily="34" charset="0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5100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12096" y="836712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+mj-lt"/>
              </a:rPr>
              <a:t>Effectif</a:t>
            </a:r>
          </a:p>
        </p:txBody>
      </p:sp>
    </p:spTree>
    <p:extLst>
      <p:ext uri="{BB962C8B-B14F-4D97-AF65-F5344CB8AC3E}">
        <p14:creationId xmlns:p14="http://schemas.microsoft.com/office/powerpoint/2010/main" val="37250221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04 Revue de l’équipe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19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12096" y="836712"/>
            <a:ext cx="1366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+mj-lt"/>
              </a:rPr>
              <a:t>Ancienneté</a:t>
            </a: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0690"/>
              </p:ext>
            </p:extLst>
          </p:nvPr>
        </p:nvGraphicFramePr>
        <p:xfrm>
          <a:off x="7464152" y="1870080"/>
          <a:ext cx="4511824" cy="12598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255912">
                  <a:extLst>
                    <a:ext uri="{9D8B030D-6E8A-4147-A177-3AD203B41FA5}">
                      <a16:colId xmlns:a16="http://schemas.microsoft.com/office/drawing/2014/main" val="1827764827"/>
                    </a:ext>
                  </a:extLst>
                </a:gridCol>
                <a:gridCol w="2255912">
                  <a:extLst>
                    <a:ext uri="{9D8B030D-6E8A-4147-A177-3AD203B41FA5}">
                      <a16:colId xmlns:a16="http://schemas.microsoft.com/office/drawing/2014/main" val="289340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Sorties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Ancienneté </a:t>
                      </a:r>
                    </a:p>
                    <a:p>
                      <a:r>
                        <a:rPr lang="fr-FR" sz="1200" dirty="0"/>
                        <a:t>(à la date de sortie)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80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30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50273"/>
                  </a:ext>
                </a:extLst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23923"/>
              </p:ext>
            </p:extLst>
          </p:nvPr>
        </p:nvGraphicFramePr>
        <p:xfrm>
          <a:off x="7464152" y="3958312"/>
          <a:ext cx="4471044" cy="11988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1827764827"/>
                    </a:ext>
                  </a:extLst>
                </a:gridCol>
                <a:gridCol w="2094780">
                  <a:extLst>
                    <a:ext uri="{9D8B030D-6E8A-4147-A177-3AD203B41FA5}">
                      <a16:colId xmlns:a16="http://schemas.microsoft.com/office/drawing/2014/main" val="289340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Entrées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Date d’entrée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80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Vincent DERNONCOURT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Segoe UI Light"/>
                          <a:ea typeface="+mn-ea"/>
                          <a:cs typeface="+mn-cs"/>
                          <a:sym typeface="Swis721 BT"/>
                        </a:rPr>
                        <a:t>30/06/2025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97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Segoe UI Ligh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360930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122C28EC-3DF8-450E-85B6-7955A127A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586144"/>
            <a:ext cx="6370757" cy="382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396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2096" y="1700808"/>
            <a:ext cx="6968080" cy="4655828"/>
          </a:xfrm>
        </p:spPr>
        <p:txBody>
          <a:bodyPr/>
          <a:lstStyle/>
          <a:p>
            <a:r>
              <a:rPr lang="fr-FR" dirty="0"/>
              <a:t>Le 30/06/2025 à Villeneuve d’Ascq, bâtiment Les Terrasses</a:t>
            </a:r>
          </a:p>
          <a:p>
            <a:endParaRPr lang="fr-FR" dirty="0"/>
          </a:p>
          <a:p>
            <a:r>
              <a:rPr lang="fr-FR" dirty="0"/>
              <a:t>EID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Guillaume VANPOUILLE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Christophe COCHOIS</a:t>
            </a:r>
          </a:p>
          <a:p>
            <a:endParaRPr lang="fr-FR" dirty="0"/>
          </a:p>
          <a:p>
            <a:r>
              <a:rPr lang="fr-FR" dirty="0"/>
              <a:t>APSIDE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Laetitia TAFFIN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Antonio SANCHEZ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Thomas BEURAERT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7680176" y="2597682"/>
            <a:ext cx="4059294" cy="16626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defTabSz="292100" rtl="0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</a:pPr>
            <a:r>
              <a:rPr lang="fr-FR" sz="2000" dirty="0">
                <a:solidFill>
                  <a:srgbClr val="013A8D"/>
                </a:solidFill>
                <a:latin typeface="+mj-lt"/>
                <a:ea typeface="Segoe UI Light" panose="020B0502040204020203" pitchFamily="34" charset="0"/>
                <a:cs typeface="Segoe UI Light" panose="020B0502040204020203" pitchFamily="34" charset="0"/>
                <a:sym typeface="Helvetica Light"/>
              </a:rPr>
              <a:t>Pour information :</a:t>
            </a:r>
          </a:p>
          <a:p>
            <a:pPr marL="342900" indent="-342900" defTabSz="292100" rtl="0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13A8D"/>
                </a:solidFill>
                <a:latin typeface="+mj-lt"/>
                <a:ea typeface="Segoe UI Light" panose="020B0502040204020203" pitchFamily="34" charset="0"/>
                <a:cs typeface="Segoe UI Light" panose="020B0502040204020203" pitchFamily="34" charset="0"/>
                <a:sym typeface="Helvetica Light"/>
              </a:rPr>
              <a:t>Robert DEBRECZENI (EID)</a:t>
            </a:r>
          </a:p>
          <a:p>
            <a:pPr marL="342900" indent="-342900" defTabSz="292100" rtl="0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13A8D"/>
                </a:solidFill>
                <a:latin typeface="+mj-lt"/>
                <a:ea typeface="Segoe UI Light" panose="020B0502040204020203" pitchFamily="34" charset="0"/>
                <a:cs typeface="Segoe UI Light" panose="020B0502040204020203" pitchFamily="34" charset="0"/>
                <a:sym typeface="Helvetica Light"/>
              </a:rPr>
              <a:t>Erwan JAFFRELOT</a:t>
            </a:r>
          </a:p>
          <a:p>
            <a:pPr defTabSz="292100" rtl="0" fontAlgn="auto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</a:pPr>
            <a:endParaRPr lang="fr-FR" sz="2000" dirty="0">
              <a:solidFill>
                <a:srgbClr val="013A8D"/>
              </a:solidFill>
              <a:latin typeface="+mj-lt"/>
              <a:ea typeface="Segoe UI Light" panose="020B0502040204020203" pitchFamily="34" charset="0"/>
              <a:cs typeface="Segoe UI Light" panose="020B0502040204020203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337685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04 Revue de l’équipe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20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54586"/>
              </p:ext>
            </p:extLst>
          </p:nvPr>
        </p:nvGraphicFramePr>
        <p:xfrm>
          <a:off x="479376" y="1556792"/>
          <a:ext cx="10652103" cy="40844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4103">
                  <a:extLst>
                    <a:ext uri="{9D8B030D-6E8A-4147-A177-3AD203B41FA5}">
                      <a16:colId xmlns:a16="http://schemas.microsoft.com/office/drawing/2014/main" val="2284721064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983988718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462571996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1086394048"/>
                    </a:ext>
                  </a:extLst>
                </a:gridCol>
                <a:gridCol w="3276000">
                  <a:extLst>
                    <a:ext uri="{9D8B030D-6E8A-4147-A177-3AD203B41FA5}">
                      <a16:colId xmlns:a16="http://schemas.microsoft.com/office/drawing/2014/main" val="151119559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963062443"/>
                    </a:ext>
                  </a:extLst>
                </a:gridCol>
              </a:tblGrid>
              <a:tr h="260557"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+mj-lt"/>
                        </a:rPr>
                        <a:t>Equipe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+mj-lt"/>
                        </a:rPr>
                        <a:t>Collaborateur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+mj-lt"/>
                        </a:rPr>
                        <a:t>Dernier suivi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+mj-lt"/>
                        </a:rPr>
                        <a:t>Avec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+mj-lt"/>
                        </a:rPr>
                        <a:t>Commentaire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+mj-lt"/>
                        </a:rPr>
                        <a:t>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799382"/>
                  </a:ext>
                </a:extLst>
              </a:tr>
              <a:tr h="552241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D110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Benjamin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01/04/2025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Thierry B</a:t>
                      </a:r>
                    </a:p>
                    <a:p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Charges et délais sont tenus, Benjamin s’intéresse à ses sujets et souhaite s’en imprégner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🙂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163636"/>
                  </a:ext>
                </a:extLst>
              </a:tr>
              <a:tr h="434262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D120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Yanis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11/06/2025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Véronique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Au niveau des exigences de l’équipe, parfaitement intégré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🙂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810832"/>
                  </a:ext>
                </a:extLst>
              </a:tr>
              <a:tr h="521114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D110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01/04/2025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Thierry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Impliqué, belle progression sur la période, très bonne réactivité notamment avec l’équipe ERGO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🙂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043130"/>
                  </a:ext>
                </a:extLst>
              </a:tr>
              <a:tr h="521114"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/>
                        <a:t>D210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Rémi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11/03/2025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/>
                        <a:t>Silvia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Bonne communication, force de proposition sur ses sujets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🙂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004847"/>
                  </a:ext>
                </a:extLst>
              </a:tr>
              <a:tr h="542828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D750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Fabrice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25/03/2025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Edith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Satisfaction dans les travaux réalisés, formation RTC à prévoir, poursuite de la prestation dans les mêmes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🙂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474019"/>
                  </a:ext>
                </a:extLst>
              </a:tr>
              <a:tr h="542828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D810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05/06/2025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Philippe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Bonne gestion de la charge de travail, les sujets avancent et Luca est maintenant autonome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🙂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432875"/>
                  </a:ext>
                </a:extLst>
              </a:tr>
              <a:tr h="434262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L520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 dirty="0"/>
                        <a:t>Guillaume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27/3/2025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Nicolas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Très bonne adaptabilité sur la période, poursuite de la prise d’autonomie avec des sujets de plus en plus complexes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solidFill>
                            <a:schemeClr val="bg1"/>
                          </a:solidFill>
                        </a:rPr>
                        <a:t>🙂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8000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84D208A-9BBA-4EE5-A1A7-1FE2FC94380F}"/>
              </a:ext>
            </a:extLst>
          </p:cNvPr>
          <p:cNvSpPr/>
          <p:nvPr/>
        </p:nvSpPr>
        <p:spPr>
          <a:xfrm>
            <a:off x="712096" y="836712"/>
            <a:ext cx="1972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+mj-lt"/>
              </a:rPr>
              <a:t>Suivis de mission</a:t>
            </a:r>
          </a:p>
        </p:txBody>
      </p:sp>
    </p:spTree>
    <p:extLst>
      <p:ext uri="{BB962C8B-B14F-4D97-AF65-F5344CB8AC3E}">
        <p14:creationId xmlns:p14="http://schemas.microsoft.com/office/powerpoint/2010/main" val="376066590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dirty="0"/>
              <a:t>05</a:t>
            </a:r>
            <a:br>
              <a:rPr lang="fr-FR" dirty="0"/>
            </a:br>
            <a:r>
              <a:rPr lang="fr-FR" dirty="0"/>
              <a:t>KPI &amp; Plan d’actions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404813" cy="328613"/>
          </a:xfrm>
        </p:spPr>
        <p:txBody>
          <a:bodyPr/>
          <a:lstStyle/>
          <a:p>
            <a:fld id="{86CB4B4D-7CA3-9044-876B-883B54F8677D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47399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05 KPI &amp; Plan d’actions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22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712096" y="836712"/>
            <a:ext cx="527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+mj-lt"/>
              </a:rPr>
              <a:t>KPI</a:t>
            </a: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94759"/>
              </p:ext>
            </p:extLst>
          </p:nvPr>
        </p:nvGraphicFramePr>
        <p:xfrm>
          <a:off x="551384" y="2882432"/>
          <a:ext cx="10715706" cy="2646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9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9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0197">
                  <a:extLst>
                    <a:ext uri="{9D8B030D-6E8A-4147-A177-3AD203B41FA5}">
                      <a16:colId xmlns:a16="http://schemas.microsoft.com/office/drawing/2014/main" val="3788270637"/>
                    </a:ext>
                  </a:extLst>
                </a:gridCol>
              </a:tblGrid>
              <a:tr h="835912">
                <a:tc>
                  <a:txBody>
                    <a:bodyPr/>
                    <a:lstStyle/>
                    <a:p>
                      <a:r>
                        <a:rPr lang="fr-FR" dirty="0"/>
                        <a:t>Notes du 06/05/2025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Notes (0-4)</a:t>
                      </a:r>
                    </a:p>
                    <a:p>
                      <a:pPr algn="ctr"/>
                      <a:r>
                        <a:rPr lang="fr-FR" dirty="0"/>
                        <a:t>CDSCOT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Commentaires 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Commentaires APSIDE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48">
                <a:tc>
                  <a:txBody>
                    <a:bodyPr/>
                    <a:lstStyle/>
                    <a:p>
                      <a:r>
                        <a:rPr lang="fr-FR" dirty="0"/>
                        <a:t>Capacité à mobiliser les ressources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RAS – Bon trimestre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59">
                <a:tc>
                  <a:txBody>
                    <a:bodyPr/>
                    <a:lstStyle/>
                    <a:p>
                      <a:r>
                        <a:rPr lang="fr-FR" dirty="0"/>
                        <a:t>Qualité de la communication, </a:t>
                      </a:r>
                      <a:r>
                        <a:rPr lang="fr-FR" dirty="0" err="1"/>
                        <a:t>reporting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914">
                <a:tc>
                  <a:txBody>
                    <a:bodyPr/>
                    <a:lstStyle/>
                    <a:p>
                      <a:r>
                        <a:rPr lang="fr-FR" dirty="0"/>
                        <a:t>Qualité des livrables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Quelques disparités sur la qualité des livrables (DVP débutant)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Retours sur un sujet traité par un collaborateur débutant COBOL qui a depuis quitté les effectifs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081">
                <a:tc>
                  <a:txBody>
                    <a:bodyPr/>
                    <a:lstStyle/>
                    <a:p>
                      <a:r>
                        <a:rPr lang="fr-FR" dirty="0"/>
                        <a:t>Respect des engagements (délais et couts)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Bon respect des engagements – Bon suivi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Espace réservé du texte 2"/>
          <p:cNvSpPr txBox="1">
            <a:spLocks/>
          </p:cNvSpPr>
          <p:nvPr/>
        </p:nvSpPr>
        <p:spPr>
          <a:xfrm>
            <a:off x="551384" y="1606532"/>
            <a:ext cx="10945216" cy="1233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+mj-lt"/>
                <a:ea typeface="Segoe UI Light" panose="020B0502040204020203" pitchFamily="34" charset="0"/>
                <a:cs typeface="Segoe UI Light" panose="020B0502040204020203" pitchFamily="34" charset="0"/>
                <a:sym typeface="Swis721 BT"/>
              </a:defRPr>
            </a:lvl1pPr>
            <a:lvl2pPr marL="860627" marR="0" indent="-416127" algn="l" defTabSz="2921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E7473D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3A8D"/>
                </a:solidFill>
                <a:uFillTx/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2pPr>
            <a:lvl3pPr marL="1270000" marR="0" indent="-381000" algn="l" defTabSz="29210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AAA9"/>
              </a:buClr>
              <a:buSzPct val="100000"/>
              <a:buFontTx/>
              <a:buChar char="▪"/>
              <a:tabLst/>
              <a:defRPr sz="1800" b="0" i="0" u="none" strike="noStrike" cap="none" spc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FillTx/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3pPr>
            <a:lvl4pPr marL="1651000" marR="0" indent="-317500" algn="l" defTabSz="2921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6AAA9"/>
              </a:buClr>
              <a:buSzPct val="75000"/>
              <a:buFontTx/>
              <a:buChar char="▪"/>
              <a:tabLst/>
              <a:defRPr sz="1600" b="0" i="0" u="none" strike="noStrike" cap="none" spc="0" baseline="0">
                <a:ln>
                  <a:noFill/>
                </a:ln>
                <a:solidFill>
                  <a:srgbClr val="003A8D"/>
                </a:solidFill>
                <a:uFillTx/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4pPr>
            <a:lvl5pPr marL="2095500" marR="0" indent="-317500" algn="l" defTabSz="2921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6AAA9"/>
              </a:buClr>
              <a:buSzPct val="75000"/>
              <a:buFontTx/>
              <a:buChar char="▪"/>
              <a:tabLst/>
              <a:defRPr sz="1400" b="0" i="0" u="none" strike="noStrike" cap="none" spc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FillTx/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5pPr>
            <a:lvl6pPr marL="1407583" marR="0" indent="-296333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6pPr>
            <a:lvl7pPr marL="1629833" marR="0" indent="-296333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7pPr>
            <a:lvl8pPr marL="1852083" marR="0" indent="-296333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8pPr>
            <a:lvl9pPr marL="2074333" marR="0" indent="-296333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9pPr>
          </a:lstStyle>
          <a:p>
            <a:pPr marL="342900" indent="-342900" fontAlgn="auto">
              <a:buFont typeface="Arial" panose="020B0604020202020204" pitchFamily="34" charset="0"/>
              <a:buChar char="•"/>
            </a:pPr>
            <a:r>
              <a:rPr lang="fr-FR" kern="0" dirty="0"/>
              <a:t>Les notes sont associées aux APS clôturés sur le </a:t>
            </a:r>
            <a:r>
              <a:rPr lang="fr-FR" kern="0" dirty="0">
                <a:highlight>
                  <a:srgbClr val="CBDAEB"/>
                </a:highlight>
              </a:rPr>
              <a:t>T1 2025</a:t>
            </a:r>
          </a:p>
          <a:p>
            <a:pPr marL="342900" indent="-342900" fontAlgn="auto">
              <a:buFont typeface="Arial" panose="020B0604020202020204" pitchFamily="34" charset="0"/>
              <a:buChar char="•"/>
            </a:pPr>
            <a:r>
              <a:rPr lang="fr-FR" kern="0" dirty="0"/>
              <a:t>Ces notes ont été présentées lors du dernier COPIL de </a:t>
            </a:r>
            <a:r>
              <a:rPr lang="fr-FR" kern="0" dirty="0">
                <a:highlight>
                  <a:srgbClr val="CBDAEB"/>
                </a:highlight>
              </a:rPr>
              <a:t>Mai 2025</a:t>
            </a:r>
          </a:p>
          <a:p>
            <a:pPr marL="342900" indent="-342900" fontAlgn="auto">
              <a:buFont typeface="Arial" panose="020B0604020202020204" pitchFamily="34" charset="0"/>
              <a:buChar char="•"/>
            </a:pPr>
            <a:endParaRPr lang="fr-FR" kern="0" dirty="0">
              <a:highlight>
                <a:srgbClr val="CBDAEB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0583420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05 KPI &amp; Plan d’actions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23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32256"/>
              </p:ext>
            </p:extLst>
          </p:nvPr>
        </p:nvGraphicFramePr>
        <p:xfrm>
          <a:off x="216000" y="1556792"/>
          <a:ext cx="11785500" cy="1569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11648">
                  <a:extLst>
                    <a:ext uri="{9D8B030D-6E8A-4147-A177-3AD203B41FA5}">
                      <a16:colId xmlns:a16="http://schemas.microsoft.com/office/drawing/2014/main" val="2144967022"/>
                    </a:ext>
                  </a:extLst>
                </a:gridCol>
                <a:gridCol w="1224719">
                  <a:extLst>
                    <a:ext uri="{9D8B030D-6E8A-4147-A177-3AD203B41FA5}">
                      <a16:colId xmlns:a16="http://schemas.microsoft.com/office/drawing/2014/main" val="2174337894"/>
                    </a:ext>
                  </a:extLst>
                </a:gridCol>
                <a:gridCol w="1318116">
                  <a:extLst>
                    <a:ext uri="{9D8B030D-6E8A-4147-A177-3AD203B41FA5}">
                      <a16:colId xmlns:a16="http://schemas.microsoft.com/office/drawing/2014/main" val="4061231490"/>
                    </a:ext>
                  </a:extLst>
                </a:gridCol>
                <a:gridCol w="1240579">
                  <a:extLst>
                    <a:ext uri="{9D8B030D-6E8A-4147-A177-3AD203B41FA5}">
                      <a16:colId xmlns:a16="http://schemas.microsoft.com/office/drawing/2014/main" val="1989941502"/>
                    </a:ext>
                  </a:extLst>
                </a:gridCol>
                <a:gridCol w="5290438">
                  <a:extLst>
                    <a:ext uri="{9D8B030D-6E8A-4147-A177-3AD203B41FA5}">
                      <a16:colId xmlns:a16="http://schemas.microsoft.com/office/drawing/2014/main" val="66901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Action / Risque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Responsable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Date cible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Statut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Commentaire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35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Validation CR du COPIL du 19/05/2025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En cours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Affichage hebdomadaire (par mail) des disponibilités du CDS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En cours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0676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8740984-6DB6-4CA6-9006-800D604E6199}"/>
              </a:ext>
            </a:extLst>
          </p:cNvPr>
          <p:cNvSpPr/>
          <p:nvPr/>
        </p:nvSpPr>
        <p:spPr>
          <a:xfrm>
            <a:off x="712096" y="836712"/>
            <a:ext cx="1631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+mj-lt"/>
              </a:rPr>
              <a:t>Plan d’actions</a:t>
            </a:r>
          </a:p>
        </p:txBody>
      </p:sp>
    </p:spTree>
    <p:extLst>
      <p:ext uri="{BB962C8B-B14F-4D97-AF65-F5344CB8AC3E}">
        <p14:creationId xmlns:p14="http://schemas.microsoft.com/office/powerpoint/2010/main" val="143445545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dirty="0"/>
              <a:t>06</a:t>
            </a:r>
            <a:br>
              <a:rPr lang="fr-FR" dirty="0"/>
            </a:br>
            <a:r>
              <a:rPr lang="fr-FR" dirty="0"/>
              <a:t>Suivi financier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404813" cy="328613"/>
          </a:xfrm>
        </p:spPr>
        <p:txBody>
          <a:bodyPr/>
          <a:lstStyle/>
          <a:p>
            <a:fld id="{86CB4B4D-7CA3-9044-876B-883B54F8677D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5112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35560" y="592425"/>
            <a:ext cx="1296144" cy="398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normAutofit fontScale="62500" lnSpcReduction="20000"/>
          </a:bodyPr>
          <a:lstStyle/>
          <a:p>
            <a:pPr algn="ctr"/>
            <a:endParaRPr lang="fr-FR" sz="3200" dirty="0" err="1">
              <a:solidFill>
                <a:schemeClr val="bg1"/>
              </a:solidFill>
              <a:latin typeface="Swis721 BT Roman" charset="0"/>
              <a:ea typeface="Swis721 BT Roman" charset="0"/>
              <a:cs typeface="Swis721 BT Roman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GEPR – Etat des lieux</a:t>
            </a:r>
            <a:br>
              <a:rPr lang="fr-FR" dirty="0"/>
            </a:br>
            <a:r>
              <a:rPr lang="fr-FR" sz="2000" dirty="0"/>
              <a:t>Situation au 20/06/2024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25</a:t>
            </a:fld>
            <a:endParaRPr lang="fr-FR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185011"/>
              </p:ext>
            </p:extLst>
          </p:nvPr>
        </p:nvGraphicFramePr>
        <p:xfrm>
          <a:off x="219148" y="2000250"/>
          <a:ext cx="11496624" cy="28575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68344">
                  <a:extLst>
                    <a:ext uri="{9D8B030D-6E8A-4147-A177-3AD203B41FA5}">
                      <a16:colId xmlns:a16="http://schemas.microsoft.com/office/drawing/2014/main" val="3510832945"/>
                    </a:ext>
                  </a:extLst>
                </a:gridCol>
                <a:gridCol w="1660734">
                  <a:extLst>
                    <a:ext uri="{9D8B030D-6E8A-4147-A177-3AD203B41FA5}">
                      <a16:colId xmlns:a16="http://schemas.microsoft.com/office/drawing/2014/main" val="1921085141"/>
                    </a:ext>
                  </a:extLst>
                </a:gridCol>
                <a:gridCol w="1653625">
                  <a:extLst>
                    <a:ext uri="{9D8B030D-6E8A-4147-A177-3AD203B41FA5}">
                      <a16:colId xmlns:a16="http://schemas.microsoft.com/office/drawing/2014/main" val="1963817409"/>
                    </a:ext>
                  </a:extLst>
                </a:gridCol>
                <a:gridCol w="591800">
                  <a:extLst>
                    <a:ext uri="{9D8B030D-6E8A-4147-A177-3AD203B41FA5}">
                      <a16:colId xmlns:a16="http://schemas.microsoft.com/office/drawing/2014/main" val="68071398"/>
                    </a:ext>
                  </a:extLst>
                </a:gridCol>
                <a:gridCol w="1140569">
                  <a:extLst>
                    <a:ext uri="{9D8B030D-6E8A-4147-A177-3AD203B41FA5}">
                      <a16:colId xmlns:a16="http://schemas.microsoft.com/office/drawing/2014/main" val="2088937892"/>
                    </a:ext>
                  </a:extLst>
                </a:gridCol>
                <a:gridCol w="1181160">
                  <a:extLst>
                    <a:ext uri="{9D8B030D-6E8A-4147-A177-3AD203B41FA5}">
                      <a16:colId xmlns:a16="http://schemas.microsoft.com/office/drawing/2014/main" val="1328288853"/>
                    </a:ext>
                  </a:extLst>
                </a:gridCol>
                <a:gridCol w="708696">
                  <a:extLst>
                    <a:ext uri="{9D8B030D-6E8A-4147-A177-3AD203B41FA5}">
                      <a16:colId xmlns:a16="http://schemas.microsoft.com/office/drawing/2014/main" val="1545253730"/>
                    </a:ext>
                  </a:extLst>
                </a:gridCol>
                <a:gridCol w="3491696">
                  <a:extLst>
                    <a:ext uri="{9D8B030D-6E8A-4147-A177-3AD203B41FA5}">
                      <a16:colId xmlns:a16="http://schemas.microsoft.com/office/drawing/2014/main" val="29379588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cap="none" spc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Mois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Contrat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APS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Budget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Consommation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u="none" strike="noStrike" dirty="0">
                          <a:effectLst/>
                        </a:rPr>
                        <a:t>Avancement %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fr-FR" sz="1100" b="1" i="0" u="none" strike="noStrike" dirty="0" err="1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Ech</a:t>
                      </a:r>
                      <a:r>
                        <a:rPr lang="fr-FR" sz="11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fr-FR" sz="1100" b="1" i="0" u="none" strike="noStrike" baseline="0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 R7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72000" algn="l" fontAlgn="b"/>
                      <a:r>
                        <a:rPr lang="fr-FR" sz="1100" u="none" strike="noStrike" dirty="0">
                          <a:effectLst/>
                        </a:rPr>
                        <a:t>Commentaire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22077648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Janvier-25</a:t>
                      </a: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D000CTR2024000007501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D810APS2024000034593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100%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7200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Wingdings" panose="05000000000000000000" pitchFamily="2" charset="2"/>
                        </a:rPr>
                        <a:t>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3788415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D750APS2024000034639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62,75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62,75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100%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7200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Wingdings" panose="05000000000000000000" pitchFamily="2" charset="2"/>
                        </a:rPr>
                        <a:t>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526573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D210APS2025000034983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130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130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100%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7200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Wingdings" panose="05000000000000000000" pitchFamily="2" charset="2"/>
                        </a:rPr>
                        <a:t>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36635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002474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Février-25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D000CTR2025000007606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D120APS2025000035139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60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60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100%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7200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Wingdings" panose="05000000000000000000" pitchFamily="2" charset="2"/>
                        </a:rPr>
                        <a:t>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0753358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D240APS2025000035470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4,25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4,25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100%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7200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Wingdings" panose="05000000000000000000" pitchFamily="2" charset="2"/>
                        </a:rPr>
                        <a:t>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8496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1306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Mars-25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D000CTR2025000007688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D110APS2025000035628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200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100,25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50%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7200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78723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896185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Avril-25</a:t>
                      </a: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D000CTR2025000007762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D120APS2025000035923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60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21,5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36%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7200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429129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D810APS2025000036001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25,5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25%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7200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546613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D210APS2025000036005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60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21,75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36%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7200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7836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200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849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Mai-25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D000CTR2025000007883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D750APS2025000036498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80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3,25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fr-FR" sz="11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Swis721 BT"/>
                        </a:rPr>
                        <a:t>4%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72000" marR="0" lvl="0" indent="0" algn="ctr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indent="0" algn="l" defTabSz="2921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fr-FR" sz="1100" b="0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7801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65330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dirty="0"/>
              <a:t>07</a:t>
            </a:r>
            <a:br>
              <a:rPr lang="fr-FR" sz="5400" b="1" dirty="0"/>
            </a:br>
            <a:r>
              <a:rPr lang="fr-FR" dirty="0"/>
              <a:t>Annexes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404813" cy="328613"/>
          </a:xfrm>
        </p:spPr>
        <p:txBody>
          <a:bodyPr/>
          <a:lstStyle/>
          <a:p>
            <a:fld id="{86CB4B4D-7CA3-9044-876B-883B54F8677D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95387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1992" y="1718290"/>
            <a:ext cx="10310502" cy="465582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Rachat de Apside par CGI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Fusion EID VDA avec EISEC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Planification du prochain COPIL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1203527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1203527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1203527" lvl="1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Questions, points divers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27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04" y="4869160"/>
            <a:ext cx="920581" cy="144436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87488" y="3789040"/>
            <a:ext cx="670151" cy="73756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1D2780B-9DD4-4FEB-9E07-F092A5999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489" y="1596147"/>
            <a:ext cx="625491" cy="6254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D950DD-BBF7-404D-A55E-90BAC215D6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488" y="2720013"/>
            <a:ext cx="625492" cy="62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63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12096" y="1844824"/>
            <a:ext cx="11013886" cy="451181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fr-FR" dirty="0"/>
              <a:t>Météo / Faits marquants</a:t>
            </a:r>
          </a:p>
          <a:p>
            <a:pPr marL="457200" indent="-457200">
              <a:buAutoNum type="arabicPeriod"/>
            </a:pPr>
            <a:r>
              <a:rPr lang="fr-FR" dirty="0"/>
              <a:t>Synthèse projet de la période</a:t>
            </a:r>
          </a:p>
          <a:p>
            <a:pPr marL="457200" indent="-457200">
              <a:buAutoNum type="arabicPeriod"/>
            </a:pPr>
            <a:r>
              <a:rPr lang="fr-FR" dirty="0"/>
              <a:t>Plan de charge</a:t>
            </a:r>
          </a:p>
          <a:p>
            <a:pPr marL="457200" indent="-457200">
              <a:buAutoNum type="arabicPeriod"/>
            </a:pPr>
            <a:r>
              <a:rPr lang="fr-FR" dirty="0"/>
              <a:t>Revue de l’équipe</a:t>
            </a:r>
          </a:p>
          <a:p>
            <a:pPr marL="457200" indent="-457200">
              <a:buAutoNum type="arabicPeriod"/>
            </a:pPr>
            <a:r>
              <a:rPr lang="fr-FR" dirty="0"/>
              <a:t>Plan d’actions</a:t>
            </a:r>
          </a:p>
          <a:p>
            <a:pPr marL="457200" indent="-457200">
              <a:buAutoNum type="arabicPeriod"/>
            </a:pPr>
            <a:r>
              <a:rPr lang="fr-FR" dirty="0"/>
              <a:t>Suivi financier</a:t>
            </a:r>
          </a:p>
          <a:p>
            <a:pPr marL="457200" indent="-457200">
              <a:buAutoNum type="arabicPeriod"/>
            </a:pPr>
            <a:r>
              <a:rPr lang="fr-FR" dirty="0"/>
              <a:t>Annexes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0183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dirty="0"/>
              <a:t>01</a:t>
            </a:r>
            <a:br>
              <a:rPr lang="fr-FR" sz="5400" b="1" dirty="0"/>
            </a:br>
            <a:r>
              <a:rPr lang="fr-FR" dirty="0"/>
              <a:t>Météo / Faits marquants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404813" cy="328613"/>
          </a:xfrm>
        </p:spPr>
        <p:txBody>
          <a:bodyPr/>
          <a:lstStyle/>
          <a:p>
            <a:fld id="{86CB4B4D-7CA3-9044-876B-883B54F8677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4577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01 Météo / Faits marquants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14632" y="2204864"/>
            <a:ext cx="10776520" cy="3403361"/>
          </a:xfrm>
        </p:spPr>
        <p:txBody>
          <a:bodyPr>
            <a:normAutofit/>
          </a:bodyPr>
          <a:lstStyle/>
          <a:p>
            <a:pPr marL="1203527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Arrivée de Vincent chez APSIDE le 16/6 et démarrage chez EID le 30/6</a:t>
            </a:r>
          </a:p>
          <a:p>
            <a:pPr marL="1612900" lvl="2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1612900" lvl="2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1203527" lvl="1" indent="-342900">
              <a:buFont typeface="Arial" panose="020B0604020202020204" pitchFamily="34" charset="0"/>
              <a:buChar char="•"/>
            </a:pPr>
            <a:r>
              <a:rPr lang="fr-FR" sz="2600" dirty="0"/>
              <a:t>Difficultés à trouver de nouveaux sujets malgré les points avec les RE et la mise en visibilité hebdomadaire des dispos CDS</a:t>
            </a:r>
          </a:p>
          <a:p>
            <a:pPr marL="1203527" lvl="1" indent="-342900">
              <a:buFont typeface="Arial" panose="020B0604020202020204" pitchFamily="34" charset="0"/>
              <a:buChar char="•"/>
            </a:pPr>
            <a:endParaRPr lang="fr-FR" sz="2600" dirty="0"/>
          </a:p>
          <a:p>
            <a:pPr marL="1203527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1612900" lvl="2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1203527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1203527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5</a:t>
            </a:fld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12096" y="836712"/>
            <a:ext cx="334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+mj-lt"/>
              </a:rPr>
              <a:t>Faits marquants sur la période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22AEC00-55AA-41A9-B7DA-482715A12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22356"/>
            <a:ext cx="716032" cy="73773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F8A5CA8-B0DF-4DB1-8941-0542CB166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48" y="3772702"/>
            <a:ext cx="780968" cy="75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263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01 Météo / Faits marquants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80932"/>
              </p:ext>
            </p:extLst>
          </p:nvPr>
        </p:nvGraphicFramePr>
        <p:xfrm>
          <a:off x="407368" y="1198360"/>
          <a:ext cx="10585176" cy="25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5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6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031">
                <a:tc>
                  <a:txBody>
                    <a:bodyPr/>
                    <a:lstStyle/>
                    <a:p>
                      <a:r>
                        <a:rPr lang="fr-FR" sz="1200" dirty="0"/>
                        <a:t>Indicateurs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Période précédentes (03/2025 à 05/2025)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Période en cours (05/2025 à 06/2025)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Commentaires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594">
                <a:tc>
                  <a:txBody>
                    <a:bodyPr/>
                    <a:lstStyle/>
                    <a:p>
                      <a:r>
                        <a:rPr lang="fr-FR" sz="1100" dirty="0"/>
                        <a:t>Tenues des engagements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2921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dirty="0">
                          <a:solidFill>
                            <a:srgbClr val="FFFF0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</a:t>
                      </a:r>
                      <a:endParaRPr lang="fr-F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>
                          <a:solidFill>
                            <a:srgbClr val="FFFF0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</a:t>
                      </a:r>
                      <a:endParaRPr lang="fr-F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81">
                <a:tc>
                  <a:txBody>
                    <a:bodyPr/>
                    <a:lstStyle/>
                    <a:p>
                      <a:r>
                        <a:rPr lang="fr-FR" sz="1100" dirty="0"/>
                        <a:t>Qualité des livrables</a:t>
                      </a:r>
                    </a:p>
                  </a:txBody>
                  <a:tcPr anchor="ctr">
                    <a:solidFill>
                      <a:srgbClr val="CBDA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>
                          <a:solidFill>
                            <a:srgbClr val="FFFF0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</a:t>
                      </a:r>
                      <a:endParaRPr lang="fr-FR" sz="3200" dirty="0"/>
                    </a:p>
                  </a:txBody>
                  <a:tcPr anchor="ctr">
                    <a:solidFill>
                      <a:srgbClr val="CBD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dirty="0">
                          <a:solidFill>
                            <a:srgbClr val="FFFF0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</a:t>
                      </a:r>
                      <a:endParaRPr lang="fr-FR" sz="3200" dirty="0"/>
                    </a:p>
                  </a:txBody>
                  <a:tcPr anchor="ctr">
                    <a:solidFill>
                      <a:srgbClr val="CBDAEB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rgbClr val="CBD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594">
                <a:tc>
                  <a:txBody>
                    <a:bodyPr/>
                    <a:lstStyle/>
                    <a:p>
                      <a:r>
                        <a:rPr lang="fr-FR" sz="1100" dirty="0"/>
                        <a:t>Visibilité du plan de charge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</a:t>
                      </a:r>
                      <a:endParaRPr lang="fr-F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</a:t>
                      </a:r>
                      <a:endParaRPr lang="fr-F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Pas de nouveaux projets en visibilité du CDS malgré les disponibilités affichées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12389970" y="2496671"/>
            <a:ext cx="722954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algn="ctr" defTabSz="584200" fontAlgn="auto" hangingPunct="0">
              <a:spcBef>
                <a:spcPts val="0"/>
              </a:spcBef>
              <a:spcAft>
                <a:spcPts val="0"/>
              </a:spcAft>
            </a:pPr>
            <a:r>
              <a:rPr lang="fr-FR" sz="3200" dirty="0">
                <a:solidFill>
                  <a:srgbClr val="FFFF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</a:t>
            </a:r>
          </a:p>
          <a:p>
            <a:pPr algn="ctr" defTabSz="584200" fontAlgn="auto" hangingPunct="0">
              <a:spcBef>
                <a:spcPts val="0"/>
              </a:spcBef>
              <a:spcAft>
                <a:spcPts val="0"/>
              </a:spcAft>
            </a:pPr>
            <a:r>
              <a:rPr lang="fr-FR" sz="3200" dirty="0">
                <a:solidFill>
                  <a:schemeClr val="bg1">
                    <a:lumMod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</a:t>
            </a:r>
          </a:p>
          <a:p>
            <a:pPr algn="ctr" defTabSz="584200" fontAlgn="auto" hangingPunct="0">
              <a:spcBef>
                <a:spcPts val="0"/>
              </a:spcBef>
              <a:spcAft>
                <a:spcPts val="0"/>
              </a:spcAft>
            </a:pPr>
            <a:r>
              <a:rPr lang="fr-FR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</a:t>
            </a:r>
            <a:endParaRPr lang="fr-FR" sz="3200" dirty="0"/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54032"/>
              </p:ext>
            </p:extLst>
          </p:nvPr>
        </p:nvGraphicFramePr>
        <p:xfrm>
          <a:off x="407368" y="3861048"/>
          <a:ext cx="10585176" cy="25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3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5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6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031">
                <a:tc>
                  <a:txBody>
                    <a:bodyPr/>
                    <a:lstStyle/>
                    <a:p>
                      <a:r>
                        <a:rPr lang="fr-FR" sz="1200" dirty="0"/>
                        <a:t>Indicateurs RH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Période précédentes (03/2025 à 05/2025)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Période en cours (05/2025 à 06/2025)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Commentaires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594">
                <a:tc>
                  <a:txBody>
                    <a:bodyPr/>
                    <a:lstStyle/>
                    <a:p>
                      <a:r>
                        <a:rPr lang="fr-FR" sz="1100" dirty="0"/>
                        <a:t>Equipe</a:t>
                      </a:r>
                    </a:p>
                  </a:txBody>
                  <a:tcPr anchor="ctr">
                    <a:solidFill>
                      <a:srgbClr val="CBD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dirty="0">
                          <a:solidFill>
                            <a:srgbClr val="FFFF0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</a:t>
                      </a:r>
                      <a:endParaRPr lang="fr-F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dirty="0">
                          <a:solidFill>
                            <a:srgbClr val="FFFF0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</a:t>
                      </a:r>
                      <a:endParaRPr lang="fr-F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781">
                <a:tc>
                  <a:txBody>
                    <a:bodyPr/>
                    <a:lstStyle/>
                    <a:p>
                      <a:r>
                        <a:rPr lang="fr-FR" sz="1100" dirty="0"/>
                        <a:t>Communication</a:t>
                      </a:r>
                    </a:p>
                  </a:txBody>
                  <a:tcPr anchor="ctr">
                    <a:solidFill>
                      <a:srgbClr val="CBDA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>
                          <a:solidFill>
                            <a:srgbClr val="FFFF0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</a:t>
                      </a:r>
                      <a:endParaRPr lang="fr-FR" sz="3200" dirty="0"/>
                    </a:p>
                  </a:txBody>
                  <a:tcPr anchor="ctr">
                    <a:solidFill>
                      <a:srgbClr val="CBDA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dirty="0">
                          <a:solidFill>
                            <a:srgbClr val="FFFF0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</a:t>
                      </a:r>
                      <a:endParaRPr lang="fr-FR" sz="3200" dirty="0"/>
                    </a:p>
                  </a:txBody>
                  <a:tcPr anchor="ctr">
                    <a:solidFill>
                      <a:srgbClr val="CBDAEB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>
                    <a:solidFill>
                      <a:srgbClr val="CBD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594">
                <a:tc>
                  <a:txBody>
                    <a:bodyPr/>
                    <a:lstStyle/>
                    <a:p>
                      <a:r>
                        <a:rPr lang="fr-FR" sz="1100" dirty="0"/>
                        <a:t>Satisfaction du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dirty="0">
                          <a:solidFill>
                            <a:srgbClr val="FFFF0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</a:t>
                      </a:r>
                      <a:endParaRPr lang="fr-F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3200" dirty="0">
                          <a:solidFill>
                            <a:srgbClr val="FFFF00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</a:t>
                      </a:r>
                      <a:endParaRPr lang="fr-FR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12096" y="836712"/>
            <a:ext cx="864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+mj-lt"/>
              </a:rPr>
              <a:t>Météo</a:t>
            </a:r>
          </a:p>
        </p:txBody>
      </p:sp>
    </p:spTree>
    <p:extLst>
      <p:ext uri="{BB962C8B-B14F-4D97-AF65-F5344CB8AC3E}">
        <p14:creationId xmlns:p14="http://schemas.microsoft.com/office/powerpoint/2010/main" val="33024778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b="1" dirty="0"/>
              <a:t>02</a:t>
            </a:r>
            <a:br>
              <a:rPr lang="fr-FR" sz="5400" b="1" dirty="0"/>
            </a:br>
            <a:r>
              <a:rPr lang="fr-FR" dirty="0"/>
              <a:t>Synthèse projet de la période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404813" cy="328613"/>
          </a:xfrm>
        </p:spPr>
        <p:txBody>
          <a:bodyPr/>
          <a:lstStyle/>
          <a:p>
            <a:fld id="{86CB4B4D-7CA3-9044-876B-883B54F8677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6859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 Synthèse projet de la période</a:t>
            </a:r>
            <a:endParaRPr lang="fr-FR" sz="2800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8</a:t>
            </a:fld>
            <a:endParaRPr lang="fr-FR"/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77000"/>
              </p:ext>
            </p:extLst>
          </p:nvPr>
        </p:nvGraphicFramePr>
        <p:xfrm>
          <a:off x="149390" y="1746901"/>
          <a:ext cx="11852109" cy="8064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923">
                  <a:extLst>
                    <a:ext uri="{9D8B030D-6E8A-4147-A177-3AD203B41FA5}">
                      <a16:colId xmlns:a16="http://schemas.microsoft.com/office/drawing/2014/main" val="457599175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r>
                        <a:rPr lang="fr-FR" sz="1200" dirty="0"/>
                        <a:t>Equipe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Libellé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Avancement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Date Livraison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Commentaires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CBDA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02847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712096" y="836712"/>
            <a:ext cx="1872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+mj-lt"/>
              </a:rPr>
              <a:t>Synthèse Forfait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5A61EE3E-E11C-4F7E-8B1B-3D9C95E113BC}"/>
              </a:ext>
            </a:extLst>
          </p:cNvPr>
          <p:cNvSpPr txBox="1">
            <a:spLocks/>
          </p:cNvSpPr>
          <p:nvPr/>
        </p:nvSpPr>
        <p:spPr>
          <a:xfrm>
            <a:off x="1127448" y="3284985"/>
            <a:ext cx="10009112" cy="1224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+mj-lt"/>
                <a:ea typeface="Segoe UI Light" panose="020B0502040204020203" pitchFamily="34" charset="0"/>
                <a:cs typeface="Segoe UI Light" panose="020B0502040204020203" pitchFamily="34" charset="0"/>
                <a:sym typeface="Swis721 BT"/>
              </a:defRPr>
            </a:lvl1pPr>
            <a:lvl2pPr marL="860627" marR="0" indent="-416127" algn="l" defTabSz="2921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E7473D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3A8D"/>
                </a:solidFill>
                <a:uFillTx/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2pPr>
            <a:lvl3pPr marL="1270000" marR="0" indent="-381000" algn="l" defTabSz="29210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AAA9"/>
              </a:buClr>
              <a:buSzPct val="100000"/>
              <a:buFontTx/>
              <a:buChar char="▪"/>
              <a:tabLst/>
              <a:defRPr sz="1800" b="0" i="0" u="none" strike="noStrike" cap="none" spc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FillTx/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3pPr>
            <a:lvl4pPr marL="1651000" marR="0" indent="-317500" algn="l" defTabSz="2921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6AAA9"/>
              </a:buClr>
              <a:buSzPct val="75000"/>
              <a:buFontTx/>
              <a:buChar char="▪"/>
              <a:tabLst/>
              <a:defRPr sz="1600" b="0" i="0" u="none" strike="noStrike" cap="none" spc="0" baseline="0">
                <a:ln>
                  <a:noFill/>
                </a:ln>
                <a:solidFill>
                  <a:srgbClr val="003A8D"/>
                </a:solidFill>
                <a:uFillTx/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4pPr>
            <a:lvl5pPr marL="2095500" marR="0" indent="-317500" algn="l" defTabSz="2921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6AAA9"/>
              </a:buClr>
              <a:buSzPct val="75000"/>
              <a:buFontTx/>
              <a:buChar char="▪"/>
              <a:tabLst/>
              <a:defRPr sz="1400" b="0" i="0" u="none" strike="noStrike" cap="none" spc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FillTx/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5pPr>
            <a:lvl6pPr marL="1407583" marR="0" indent="-296333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6pPr>
            <a:lvl7pPr marL="1629833" marR="0" indent="-296333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7pPr>
            <a:lvl8pPr marL="1852083" marR="0" indent="-296333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8pPr>
            <a:lvl9pPr marL="2074333" marR="0" indent="-296333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9pPr>
          </a:lstStyle>
          <a:p>
            <a:pPr marL="342900" indent="-342900" fontAlgn="auto">
              <a:buFont typeface="Arial" panose="020B0604020202020204" pitchFamily="34" charset="0"/>
              <a:buChar char="•"/>
            </a:pPr>
            <a:r>
              <a:rPr lang="fr-FR" kern="0" dirty="0"/>
              <a:t>Pas de sujet au forfait sur la période allant de mai 2025 à juin 2025</a:t>
            </a:r>
          </a:p>
        </p:txBody>
      </p:sp>
    </p:spTree>
    <p:extLst>
      <p:ext uri="{BB962C8B-B14F-4D97-AF65-F5344CB8AC3E}">
        <p14:creationId xmlns:p14="http://schemas.microsoft.com/office/powerpoint/2010/main" val="35335194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au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969181"/>
              </p:ext>
            </p:extLst>
          </p:nvPr>
        </p:nvGraphicFramePr>
        <p:xfrm>
          <a:off x="216000" y="1772815"/>
          <a:ext cx="4367832" cy="194421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07592">
                  <a:extLst>
                    <a:ext uri="{9D8B030D-6E8A-4147-A177-3AD203B41FA5}">
                      <a16:colId xmlns:a16="http://schemas.microsoft.com/office/drawing/2014/main" val="12924415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453315015"/>
                    </a:ext>
                  </a:extLst>
                </a:gridCol>
              </a:tblGrid>
              <a:tr h="430056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D110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D120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463001"/>
                  </a:ext>
                </a:extLst>
              </a:tr>
              <a:tr h="1514160">
                <a:tc>
                  <a:txBody>
                    <a:bodyPr/>
                    <a:lstStyle/>
                    <a:p>
                      <a:pPr algn="ctr"/>
                      <a:endParaRPr lang="fr-FR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600" b="1" i="0" u="none" strike="noStrike" cap="none" spc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uFillTx/>
                        <a:latin typeface="+mn-lt"/>
                        <a:ea typeface="+mn-ea"/>
                        <a:cs typeface="+mn-cs"/>
                        <a:sym typeface="Swis721 B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101066"/>
                  </a:ext>
                </a:extLst>
              </a:tr>
            </a:tbl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 Synthèse projet de la période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fr-FR" smtClean="0"/>
              <a:t>9</a:t>
            </a:fld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22451"/>
              </p:ext>
            </p:extLst>
          </p:nvPr>
        </p:nvGraphicFramePr>
        <p:xfrm>
          <a:off x="335360" y="4295671"/>
          <a:ext cx="7272000" cy="194421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721265">
                  <a:extLst>
                    <a:ext uri="{9D8B030D-6E8A-4147-A177-3AD203B41FA5}">
                      <a16:colId xmlns:a16="http://schemas.microsoft.com/office/drawing/2014/main" val="753077224"/>
                    </a:ext>
                  </a:extLst>
                </a:gridCol>
                <a:gridCol w="2721430">
                  <a:extLst>
                    <a:ext uri="{9D8B030D-6E8A-4147-A177-3AD203B41FA5}">
                      <a16:colId xmlns:a16="http://schemas.microsoft.com/office/drawing/2014/main" val="2974536295"/>
                    </a:ext>
                  </a:extLst>
                </a:gridCol>
                <a:gridCol w="2829305">
                  <a:extLst>
                    <a:ext uri="{9D8B030D-6E8A-4147-A177-3AD203B41FA5}">
                      <a16:colId xmlns:a16="http://schemas.microsoft.com/office/drawing/2014/main" val="1745390674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r>
                        <a:rPr lang="fr-FR" dirty="0"/>
                        <a:t>Equipe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D110 </a:t>
                      </a:r>
                      <a:r>
                        <a:rPr lang="fr-FR" baseline="0" dirty="0"/>
                        <a:t>/ Thierry B.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D120 / Véronique 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63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r>
                        <a:rPr lang="fr-FR" dirty="0"/>
                        <a:t>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/>
                        <a:t>D110APS2025000035628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/>
                        <a:t>D120APS2025000035923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14596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r>
                        <a:rPr lang="fr-FR" dirty="0"/>
                        <a:t>Activités</a:t>
                      </a:r>
                      <a:r>
                        <a:rPr lang="fr-FR" baseline="0" dirty="0"/>
                        <a:t> du mois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aseline="0" dirty="0"/>
                        <a:t>Refonte synthèse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921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Activités Yanis</a:t>
                      </a:r>
                      <a:endParaRPr lang="fr-F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3222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r>
                        <a:rPr lang="fr-FR" dirty="0"/>
                        <a:t>Avancement (APS)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36152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r>
                        <a:rPr lang="fr-FR" dirty="0"/>
                        <a:t>Fin prévisionnelle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31/08/2025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31/07/2025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93165"/>
                  </a:ext>
                </a:extLst>
              </a:tr>
            </a:tbl>
          </a:graphicData>
        </a:graphic>
      </p:graphicFrame>
      <p:sp>
        <p:nvSpPr>
          <p:cNvPr id="15" name="ZoneTexte 14"/>
          <p:cNvSpPr txBox="1"/>
          <p:nvPr/>
        </p:nvSpPr>
        <p:spPr>
          <a:xfrm>
            <a:off x="2733835" y="2334791"/>
            <a:ext cx="1073123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Yanis</a:t>
            </a:r>
          </a:p>
        </p:txBody>
      </p:sp>
      <p:pic>
        <p:nvPicPr>
          <p:cNvPr id="1026" name="Picture 2" descr="https://images.emojiterra.com/openmoji/v13.1/512px/1f61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6" t="11275" r="12209" b="11531"/>
          <a:stretch/>
        </p:blipFill>
        <p:spPr bwMode="auto">
          <a:xfrm>
            <a:off x="12254181" y="2528720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Film magnétique FACE: Ø 50 mm, lot de 20 | FRANKEL Fra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8688" y="2171263"/>
            <a:ext cx="358166" cy="35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space réservé du texte 2"/>
          <p:cNvSpPr txBox="1">
            <a:spLocks/>
          </p:cNvSpPr>
          <p:nvPr/>
        </p:nvSpPr>
        <p:spPr>
          <a:xfrm>
            <a:off x="4916722" y="1951241"/>
            <a:ext cx="6777336" cy="2053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normAutofit/>
          </a:bodyPr>
          <a:lstStyle>
            <a:lvl1pPr marL="0" marR="0" indent="0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+mj-lt"/>
                <a:ea typeface="Segoe UI Light" panose="020B0502040204020203" pitchFamily="34" charset="0"/>
                <a:cs typeface="Segoe UI Light" panose="020B0502040204020203" pitchFamily="34" charset="0"/>
                <a:sym typeface="Swis721 BT"/>
              </a:defRPr>
            </a:lvl1pPr>
            <a:lvl2pPr marL="860627" marR="0" indent="-416127" algn="l" defTabSz="2921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E7473D"/>
              </a:buClr>
              <a:buSzPct val="100000"/>
              <a:buFontTx/>
              <a:buChar char="▪"/>
              <a:tabLst/>
              <a:defRPr sz="2000" b="0" i="0" u="none" strike="noStrike" cap="none" spc="0" baseline="0">
                <a:ln>
                  <a:noFill/>
                </a:ln>
                <a:solidFill>
                  <a:srgbClr val="003A8D"/>
                </a:solidFill>
                <a:uFillTx/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2pPr>
            <a:lvl3pPr marL="1270000" marR="0" indent="-381000" algn="l" defTabSz="29210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6AAA9"/>
              </a:buClr>
              <a:buSzPct val="100000"/>
              <a:buFontTx/>
              <a:buChar char="▪"/>
              <a:tabLst/>
              <a:defRPr sz="1800" b="0" i="0" u="none" strike="noStrike" cap="none" spc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FillTx/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3pPr>
            <a:lvl4pPr marL="1651000" marR="0" indent="-317500" algn="l" defTabSz="2921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6AAA9"/>
              </a:buClr>
              <a:buSzPct val="75000"/>
              <a:buFontTx/>
              <a:buChar char="▪"/>
              <a:tabLst/>
              <a:defRPr sz="1600" b="0" i="0" u="none" strike="noStrike" cap="none" spc="0" baseline="0">
                <a:ln>
                  <a:noFill/>
                </a:ln>
                <a:solidFill>
                  <a:srgbClr val="003A8D"/>
                </a:solidFill>
                <a:uFillTx/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4pPr>
            <a:lvl5pPr marL="2095500" marR="0" indent="-317500" algn="l" defTabSz="29210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6AAA9"/>
              </a:buClr>
              <a:buSzPct val="75000"/>
              <a:buFontTx/>
              <a:buChar char="▪"/>
              <a:tabLst/>
              <a:defRPr sz="1400" b="0" i="0" u="none" strike="noStrike" cap="none" spc="0" baseline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FillTx/>
                <a:latin typeface="Segoe UI Semilight" panose="020B0402040204020203" pitchFamily="34" charset="0"/>
                <a:ea typeface="Segoe UI Semilight" panose="020B0402040204020203" pitchFamily="34" charset="0"/>
                <a:cs typeface="Segoe UI Semilight" panose="020B0402040204020203" pitchFamily="34" charset="0"/>
                <a:sym typeface="Swis721 BT"/>
              </a:defRPr>
            </a:lvl5pPr>
            <a:lvl6pPr marL="1407583" marR="0" indent="-296333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6pPr>
            <a:lvl7pPr marL="1629833" marR="0" indent="-296333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7pPr>
            <a:lvl8pPr marL="1852083" marR="0" indent="-296333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8pPr>
            <a:lvl9pPr marL="2074333" marR="0" indent="-296333" algn="l" defTabSz="292100" eaLnBrk="1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13A8D"/>
                </a:solidFill>
                <a:uFillTx/>
                <a:latin typeface="Swis721 BT"/>
                <a:ea typeface="Swis721 BT"/>
                <a:cs typeface="Swis721 BT"/>
                <a:sym typeface="Swis721 BT"/>
              </a:defRPr>
            </a:lvl9pPr>
          </a:lstStyle>
          <a:p>
            <a:pPr marL="342900" indent="-342900" fontAlgn="auto">
              <a:buFont typeface="Arial" panose="020B0604020202020204" pitchFamily="34" charset="0"/>
              <a:buChar char="•"/>
            </a:pPr>
            <a:r>
              <a:rPr lang="fr-FR" kern="0" dirty="0"/>
              <a:t>Suivi de mission Yanis réalisé le 11/6 : très bon retour</a:t>
            </a:r>
          </a:p>
          <a:p>
            <a:pPr marL="342900" indent="-342900" fontAlgn="auto">
              <a:buFont typeface="Arial" panose="020B0604020202020204" pitchFamily="34" charset="0"/>
              <a:buChar char="•"/>
            </a:pPr>
            <a:endParaRPr lang="fr-FR" kern="0" dirty="0"/>
          </a:p>
          <a:p>
            <a:pPr marL="342900" indent="-342900" fontAlgn="auto">
              <a:buFont typeface="Arial" panose="020B0604020202020204" pitchFamily="34" charset="0"/>
              <a:buChar char="•"/>
            </a:pPr>
            <a:r>
              <a:rPr lang="fr-FR" kern="0" dirty="0"/>
              <a:t>Pas de nouveaux sujets à confier au CDS</a:t>
            </a:r>
          </a:p>
          <a:p>
            <a:pPr marL="342900" indent="-342900" fontAlgn="auto">
              <a:buFont typeface="Arial" panose="020B0604020202020204" pitchFamily="34" charset="0"/>
              <a:buChar char="•"/>
            </a:pPr>
            <a:endParaRPr lang="fr-FR" kern="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88688" y="2962306"/>
            <a:ext cx="355871" cy="35587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12096" y="836712"/>
            <a:ext cx="3287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+mj-lt"/>
              </a:rPr>
              <a:t>Domaine D100 Recouvrement</a:t>
            </a:r>
          </a:p>
          <a:p>
            <a:r>
              <a:rPr lang="fr-FR" dirty="0">
                <a:solidFill>
                  <a:schemeClr val="accent1"/>
                </a:solidFill>
                <a:latin typeface="+mj-lt"/>
              </a:rPr>
              <a:t>Délégation : 3 ETP</a:t>
            </a:r>
          </a:p>
        </p:txBody>
      </p:sp>
      <p:pic>
        <p:nvPicPr>
          <p:cNvPr id="20" name="Picture 6" descr="Film magnétique FACE: Ø 50 mm, lot de 20 | FRANKEL Fra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133" y="2539160"/>
            <a:ext cx="358166" cy="35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662407" y="2339905"/>
            <a:ext cx="1103313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Colin</a:t>
            </a:r>
          </a:p>
        </p:txBody>
      </p:sp>
      <p:pic>
        <p:nvPicPr>
          <p:cNvPr id="1030" name="Picture 6" descr="Film magnétique FACE: Ø 50 mm, lot de 20 | FRANKEL Fra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5" y="2502649"/>
            <a:ext cx="358166" cy="35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/>
          <p:cNvSpPr txBox="1"/>
          <p:nvPr/>
        </p:nvSpPr>
        <p:spPr>
          <a:xfrm>
            <a:off x="376630" y="3073991"/>
            <a:ext cx="1374104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Benjamin</a:t>
            </a:r>
          </a:p>
        </p:txBody>
      </p:sp>
      <p:pic>
        <p:nvPicPr>
          <p:cNvPr id="28" name="Picture 6" descr="Film magnétique FACE: Ø 50 mm, lot de 20 | FRANKEL Fra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354" y="3317700"/>
            <a:ext cx="358166" cy="35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66450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EINEW1">
      <a:dk1>
        <a:srgbClr val="002060"/>
      </a:dk1>
      <a:lt1>
        <a:srgbClr val="FFFFFF"/>
      </a:lt1>
      <a:dk2>
        <a:srgbClr val="002060"/>
      </a:dk2>
      <a:lt2>
        <a:srgbClr val="FFFFFF"/>
      </a:lt2>
      <a:accent1>
        <a:srgbClr val="515151"/>
      </a:accent1>
      <a:accent2>
        <a:srgbClr val="C00000"/>
      </a:accent2>
      <a:accent3>
        <a:srgbClr val="0089C8"/>
      </a:accent3>
      <a:accent4>
        <a:srgbClr val="FFC000"/>
      </a:accent4>
      <a:accent5>
        <a:srgbClr val="7F155F"/>
      </a:accent5>
      <a:accent6>
        <a:srgbClr val="00B050"/>
      </a:accent6>
      <a:hlink>
        <a:srgbClr val="002060"/>
      </a:hlink>
      <a:folHlink>
        <a:srgbClr val="C00000"/>
      </a:folHlink>
    </a:clrScheme>
    <a:fontScheme name="EI">
      <a:majorFont>
        <a:latin typeface="Segoe UI Semibold"/>
        <a:ea typeface=""/>
        <a:cs typeface=""/>
      </a:majorFont>
      <a:minorFont>
        <a:latin typeface="Segoe UI Light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7473D"/>
        </a:solidFill>
        <a:ln w="12700" cap="flat">
          <a:noFill/>
          <a:miter lim="400000"/>
        </a:ln>
        <a:effectLst>
          <a:outerShdw blurRad="825500" dist="165100" dir="5400000" algn="t" rotWithShape="0">
            <a:prstClr val="black">
              <a:alpha val="20000"/>
            </a:prst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normAutofit/>
      </a:bodyPr>
      <a:lstStyle>
        <a:defPPr>
          <a:defRPr sz="3200" dirty="0" err="1">
            <a:solidFill>
              <a:schemeClr val="bg1"/>
            </a:solidFill>
            <a:latin typeface="Swis721 BT Roman" charset="0"/>
            <a:ea typeface="Swis721 BT Roman" charset="0"/>
            <a:cs typeface="Swis721 BT Roman" charset="0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EI.potm" id="{7719795B-9C1F-469E-8853-F19A0EE29345}" vid="{938AEE8D-992A-48BB-96D0-9EBEE9F6FBDF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NewEI</Template>
  <TotalTime>11269</TotalTime>
  <Words>1233</Words>
  <Application>Microsoft Office PowerPoint</Application>
  <PresentationFormat>Grand écran</PresentationFormat>
  <Paragraphs>492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9" baseType="lpstr">
      <vt:lpstr>Arial</vt:lpstr>
      <vt:lpstr>Arial Black</vt:lpstr>
      <vt:lpstr>Calibri</vt:lpstr>
      <vt:lpstr>Segoe UI Light</vt:lpstr>
      <vt:lpstr>Segoe UI Semibold</vt:lpstr>
      <vt:lpstr>Segoe UI Semilight</vt:lpstr>
      <vt:lpstr>Segoe UI Symbol</vt:lpstr>
      <vt:lpstr>Swis721 BT</vt:lpstr>
      <vt:lpstr>Swis721 BT Roman</vt:lpstr>
      <vt:lpstr>Swis721 Lt BT</vt:lpstr>
      <vt:lpstr>Wingdings</vt:lpstr>
      <vt:lpstr>White</vt:lpstr>
      <vt:lpstr>Comité de pilotage APSIDE / EID VDA</vt:lpstr>
      <vt:lpstr>Organisation</vt:lpstr>
      <vt:lpstr>Sommaire</vt:lpstr>
      <vt:lpstr>01 Météo / Faits marquants</vt:lpstr>
      <vt:lpstr>01 Météo / Faits marquants</vt:lpstr>
      <vt:lpstr>01 Météo / Faits marquants</vt:lpstr>
      <vt:lpstr>02 Synthèse projet de la période</vt:lpstr>
      <vt:lpstr>02 Synthèse projet de la période</vt:lpstr>
      <vt:lpstr>02 Synthèse projet de la période</vt:lpstr>
      <vt:lpstr>02 Synthèse projet de la période</vt:lpstr>
      <vt:lpstr>02 Synthèse projet de la période</vt:lpstr>
      <vt:lpstr>02 Synthèse projet de la période</vt:lpstr>
      <vt:lpstr>03 Plan de charge</vt:lpstr>
      <vt:lpstr>03 Plan de charge</vt:lpstr>
      <vt:lpstr>03 Plan de charge</vt:lpstr>
      <vt:lpstr>03 Plan de charge</vt:lpstr>
      <vt:lpstr>04 Revue de l’équipe</vt:lpstr>
      <vt:lpstr>04 Revue de l’équipe</vt:lpstr>
      <vt:lpstr>04 Revue de l’équipe</vt:lpstr>
      <vt:lpstr>04 Revue de l’équipe</vt:lpstr>
      <vt:lpstr>05 KPI &amp; Plan d’actions</vt:lpstr>
      <vt:lpstr>05 KPI &amp; Plan d’actions</vt:lpstr>
      <vt:lpstr>05 KPI &amp; Plan d’actions</vt:lpstr>
      <vt:lpstr>06 Suivi financier</vt:lpstr>
      <vt:lpstr>GEPR – Etat des lieux Situation au 20/06/2024</vt:lpstr>
      <vt:lpstr>07 Annexes</vt:lpstr>
      <vt:lpstr>Questions, points divers</vt:lpstr>
    </vt:vector>
  </TitlesOfParts>
  <Company>Euro Information client principal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V4</dc:subject>
  <dc:creator>DEUTSCHMANN Remy</dc:creator>
  <cp:lastModifiedBy>BEURAERT Thomas (PRESTA EXT)</cp:lastModifiedBy>
  <cp:revision>1002</cp:revision>
  <cp:lastPrinted>2017-12-19T09:33:19Z</cp:lastPrinted>
  <dcterms:created xsi:type="dcterms:W3CDTF">2015-03-17T08:29:54Z</dcterms:created>
  <dcterms:modified xsi:type="dcterms:W3CDTF">2025-06-19T09:51:21Z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