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9" r:id="rId3"/>
    <p:sldId id="265" r:id="rId4"/>
    <p:sldId id="285" r:id="rId5"/>
    <p:sldId id="293" r:id="rId6"/>
    <p:sldId id="294" r:id="rId7"/>
    <p:sldId id="295" r:id="rId8"/>
    <p:sldId id="296" r:id="rId9"/>
    <p:sldId id="292" r:id="rId10"/>
    <p:sldId id="286" r:id="rId11"/>
    <p:sldId id="298" r:id="rId12"/>
    <p:sldId id="299" r:id="rId13"/>
    <p:sldId id="301" r:id="rId14"/>
    <p:sldId id="300" r:id="rId15"/>
    <p:sldId id="302" r:id="rId16"/>
    <p:sldId id="297" r:id="rId17"/>
    <p:sldId id="287" r:id="rId18"/>
    <p:sldId id="304" r:id="rId19"/>
    <p:sldId id="305" r:id="rId20"/>
    <p:sldId id="289" r:id="rId21"/>
    <p:sldId id="306" r:id="rId22"/>
    <p:sldId id="307" r:id="rId23"/>
    <p:sldId id="257" r:id="rId24"/>
    <p:sldId id="279" r:id="rId25"/>
  </p:sldIdLst>
  <p:sldSz cx="9144000" cy="5143500" type="screen16x9"/>
  <p:notesSz cx="6858000" cy="9144000"/>
  <p:embeddedFontLst>
    <p:embeddedFont>
      <p:font typeface="Angsana New" panose="02020603050405020304" pitchFamily="18" charset="-34"/>
      <p:regular r:id="rId27"/>
      <p:bold r:id="rId28"/>
      <p:italic r:id="rId29"/>
      <p:boldItalic r:id="rId30"/>
    </p:embeddedFont>
    <p:embeddedFont>
      <p:font typeface="Roboto Slab" pitchFamily="2" charset="0"/>
      <p:regular r:id="rId31"/>
      <p:bold r:id="rId32"/>
    </p:embeddedFont>
    <p:embeddedFont>
      <p:font typeface="Source Sans Pro" panose="020B0503030403020204" pitchFamily="34" charset="0"/>
      <p:regular r:id="rId33"/>
      <p:bold r:id="rId34"/>
      <p:italic r:id="rId35"/>
      <p:boldItalic r:id="rId36"/>
    </p:embeddedFont>
    <p:embeddedFont>
      <p:font typeface="Source Sans Pro ExtraLight" panose="020B0503030403020204" pitchFamily="34" charset="0"/>
      <p:regular r:id="rId37"/>
      <p:italic r:id="rId38"/>
    </p:embeddedFont>
    <p:embeddedFont>
      <p:font typeface="Source Sans Pro Light" panose="020B0503030403020204"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180D3-874D-4A73-86BF-FE6998664DAC}" v="3" dt="2019-11-18T19:13:10.029"/>
  </p1510:revLst>
</p1510:revInfo>
</file>

<file path=ppt/tableStyles.xml><?xml version="1.0" encoding="utf-8"?>
<a:tblStyleLst xmlns:a="http://schemas.openxmlformats.org/drawingml/2006/main" def="{64D28A7A-B1A1-4DC1-9233-5F2085378B64}">
  <a:tblStyle styleId="{64D28A7A-B1A1-4DC1-9233-5F2085378B6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3"/>
  </p:normalViewPr>
  <p:slideViewPr>
    <p:cSldViewPr snapToGrid="0">
      <p:cViewPr varScale="1">
        <p:scale>
          <a:sx n="156" d="100"/>
          <a:sy n="156"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79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12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24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362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390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043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13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733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61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51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81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872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manu200921.shinyapps.io/yel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businessinsider.com/best-selling-cocktails-in-the-world-2019-1"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www.thrillist.com/eat/nation/50-states-of-bar-snack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Yelp Data Analysis for</a:t>
            </a:r>
            <a:br>
              <a:rPr lang="en-US" dirty="0"/>
            </a:br>
            <a:r>
              <a:rPr lang="en-US" dirty="0"/>
              <a:t>Bars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 </a:t>
            </a:r>
            <a:endParaRPr sz="6000" dirty="0">
              <a:solidFill>
                <a:schemeClr val="accent4"/>
              </a:solidFill>
            </a:endParaRPr>
          </a:p>
          <a:p>
            <a:pPr marL="0" lvl="0" indent="0" algn="l" rtl="0">
              <a:spcBef>
                <a:spcPts val="0"/>
              </a:spcBef>
              <a:spcAft>
                <a:spcPts val="0"/>
              </a:spcAft>
              <a:buNone/>
            </a:pPr>
            <a:r>
              <a:rPr lang="en-US" dirty="0"/>
              <a:t>Recommendation</a:t>
            </a:r>
            <a:br>
              <a:rPr lang="en-US" dirty="0"/>
            </a:br>
            <a:r>
              <a:rPr lang="en-US" dirty="0"/>
              <a:t>System</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062454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111" name="Google Shape;111;p17"/>
          <p:cNvSpPr txBox="1">
            <a:spLocks noGrp="1"/>
          </p:cNvSpPr>
          <p:nvPr>
            <p:ph type="body" idx="1"/>
          </p:nvPr>
        </p:nvSpPr>
        <p:spPr>
          <a:xfrm>
            <a:off x="832684" y="1261780"/>
            <a:ext cx="7571700" cy="3573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dirty="0"/>
              <a:t>Focus on significant key words of four categories: foods, drinks, service and atmosphere</a:t>
            </a:r>
          </a:p>
          <a:p>
            <a:pPr lvl="0">
              <a:spcBef>
                <a:spcPts val="0"/>
              </a:spcBef>
            </a:pPr>
            <a:r>
              <a:rPr lang="en-US" altLang="zh-CN" dirty="0"/>
              <a:t>For the number of reviews, we use 30 as a threshold</a:t>
            </a:r>
          </a:p>
          <a:p>
            <a:pPr lvl="0">
              <a:spcBef>
                <a:spcPts val="0"/>
              </a:spcBef>
            </a:pPr>
            <a:r>
              <a:rPr lang="en-US" dirty="0"/>
              <a:t>If most of mentions with attitude in reviews are positive, then we note it as a positive feature.</a:t>
            </a:r>
          </a:p>
          <a:p>
            <a:pPr>
              <a:spcBef>
                <a:spcPts val="0"/>
              </a:spcBef>
            </a:pPr>
            <a:r>
              <a:rPr lang="en-US" altLang="zh-CN" dirty="0"/>
              <a:t>If most of mentions with attitude in reviews are negative, then we note it as a negative feature.</a:t>
            </a:r>
          </a:p>
          <a:p>
            <a:pPr>
              <a:spcBef>
                <a:spcPts val="0"/>
              </a:spcBef>
            </a:pPr>
            <a:r>
              <a:rPr lang="en-US" altLang="zh-CN" dirty="0"/>
              <a:t>The recommendation is city-specific</a:t>
            </a:r>
          </a:p>
          <a:p>
            <a:pPr lvl="0">
              <a:spcBef>
                <a:spcPts val="0"/>
              </a:spcBef>
            </a:pPr>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16946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For Customers</a:t>
            </a:r>
            <a:endParaRPr dirty="0"/>
          </a:p>
        </p:txBody>
      </p:sp>
      <p:sp>
        <p:nvSpPr>
          <p:cNvPr id="111" name="Google Shape;111;p17"/>
          <p:cNvSpPr txBox="1">
            <a:spLocks noGrp="1"/>
          </p:cNvSpPr>
          <p:nvPr>
            <p:ph type="body" idx="1"/>
          </p:nvPr>
        </p:nvSpPr>
        <p:spPr>
          <a:xfrm>
            <a:off x="832684" y="1261780"/>
            <a:ext cx="7812552" cy="3573600"/>
          </a:xfrm>
          <a:prstGeom prst="rect">
            <a:avLst/>
          </a:prstGeom>
        </p:spPr>
        <p:txBody>
          <a:bodyPr spcFirstLastPara="1" wrap="square" lIns="91425" tIns="91425" rIns="91425" bIns="91425" anchor="t" anchorCtr="0">
            <a:noAutofit/>
          </a:bodyPr>
          <a:lstStyle/>
          <a:p>
            <a:r>
              <a:rPr lang="en-US" altLang="zh-CN" dirty="0"/>
              <a:t>For foods and drinks, our recommendation system will let customers know which food or drink is positively featured or negatively featured</a:t>
            </a:r>
          </a:p>
          <a:p>
            <a:r>
              <a:rPr lang="en-US" altLang="zh-CN" dirty="0"/>
              <a:t>For service part, it will let customers know if there are good or bad waiter/waitress, Wi-Fi, whether there is enough parking lots or not, whether the restroom is nice.</a:t>
            </a:r>
          </a:p>
          <a:p>
            <a:r>
              <a:rPr lang="en-US" altLang="zh-CN" dirty="0"/>
              <a:t>For atmosphere part, it will let customers know if there are good or bad music, band, environment, atmosphere.</a:t>
            </a:r>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60216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C2C5A5C-3285-421C-8B1D-B34CA14B218E}"/>
              </a:ext>
            </a:extLst>
          </p:cNvPr>
          <p:cNvPicPr>
            <a:picLocks noChangeAspect="1"/>
          </p:cNvPicPr>
          <p:nvPr/>
        </p:nvPicPr>
        <p:blipFill>
          <a:blip r:embed="rId2"/>
          <a:stretch>
            <a:fillRect/>
          </a:stretch>
        </p:blipFill>
        <p:spPr>
          <a:xfrm>
            <a:off x="1604355" y="201900"/>
            <a:ext cx="6215431" cy="4739700"/>
          </a:xfrm>
          <a:prstGeom prst="rect">
            <a:avLst/>
          </a:prstGeom>
        </p:spPr>
      </p:pic>
      <p:sp>
        <p:nvSpPr>
          <p:cNvPr id="4" name="灯片编号占位符 3">
            <a:extLst>
              <a:ext uri="{FF2B5EF4-FFF2-40B4-BE49-F238E27FC236}">
                <a16:creationId xmlns:a16="http://schemas.microsoft.com/office/drawing/2014/main" id="{2E4CD710-1287-48EF-8E9C-752F3E616B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59645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US" altLang="zh-CN" b="1" dirty="0"/>
              <a:t>For business</a:t>
            </a:r>
            <a:endParaRPr dirty="0"/>
          </a:p>
        </p:txBody>
      </p:sp>
      <p:sp>
        <p:nvSpPr>
          <p:cNvPr id="111" name="Google Shape;111;p17"/>
          <p:cNvSpPr txBox="1">
            <a:spLocks noGrp="1"/>
          </p:cNvSpPr>
          <p:nvPr>
            <p:ph type="body" idx="1"/>
          </p:nvPr>
        </p:nvSpPr>
        <p:spPr>
          <a:xfrm>
            <a:off x="190916" y="1261780"/>
            <a:ext cx="8454320" cy="3573600"/>
          </a:xfrm>
          <a:prstGeom prst="rect">
            <a:avLst/>
          </a:prstGeom>
        </p:spPr>
        <p:txBody>
          <a:bodyPr spcFirstLastPara="1" wrap="square" lIns="91425" tIns="91425" rIns="91425" bIns="91425" anchor="t" anchorCtr="0">
            <a:noAutofit/>
          </a:bodyPr>
          <a:lstStyle/>
          <a:p>
            <a:r>
              <a:rPr lang="en-US" altLang="zh-CN" dirty="0"/>
              <a:t>Our recommendation systems will let business know whether there is some positive or negative impression for foods, drinks, service and atmospheres. And also from what aspects, the business can improve it.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49179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B01A8-AD62-4B6B-A432-E0243B4FC8C6}"/>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B51F8198-584F-44AF-99C6-249D430F1C42}"/>
              </a:ext>
            </a:extLst>
          </p:cNvPr>
          <p:cNvPicPr>
            <a:picLocks noChangeAspect="1"/>
          </p:cNvPicPr>
          <p:nvPr/>
        </p:nvPicPr>
        <p:blipFill>
          <a:blip r:embed="rId2"/>
          <a:stretch>
            <a:fillRect/>
          </a:stretch>
        </p:blipFill>
        <p:spPr>
          <a:xfrm>
            <a:off x="116379" y="817944"/>
            <a:ext cx="9172655" cy="3507612"/>
          </a:xfrm>
          <a:prstGeom prst="rect">
            <a:avLst/>
          </a:prstGeom>
        </p:spPr>
      </p:pic>
      <p:sp>
        <p:nvSpPr>
          <p:cNvPr id="4" name="灯片编号占位符 3">
            <a:extLst>
              <a:ext uri="{FF2B5EF4-FFF2-40B4-BE49-F238E27FC236}">
                <a16:creationId xmlns:a16="http://schemas.microsoft.com/office/drawing/2014/main" id="{9EB46CE1-E9A0-4632-9A20-F96E76C48A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878156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p:nvPr/>
        </p:nvSpPr>
        <p:spPr>
          <a:xfrm>
            <a:off x="431419" y="212379"/>
            <a:ext cx="8426831" cy="45374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2653235" y="755503"/>
            <a:ext cx="3800100" cy="22557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accent1"/>
                </a:solidFill>
                <a:latin typeface="Source Sans Pro"/>
                <a:ea typeface="Source Sans Pro"/>
                <a:cs typeface="Source Sans Pro"/>
                <a:sym typeface="Source Sans Pro"/>
              </a:rPr>
              <a:t>Place your screenshot here</a:t>
            </a:r>
            <a:endParaRPr sz="1000" dirty="0">
              <a:solidFill>
                <a:schemeClr val="accent1"/>
              </a:solidFill>
              <a:latin typeface="Source Sans Pro"/>
              <a:ea typeface="Source Sans Pro"/>
              <a:cs typeface="Source Sans Pro"/>
              <a:sym typeface="Source Sans Pro"/>
            </a:endParaRPr>
          </a:p>
        </p:txBody>
      </p:sp>
      <p:sp>
        <p:nvSpPr>
          <p:cNvPr id="369" name="Google Shape;369;p3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5" name="Picture 4" descr="A close up of a map&#10;&#10;Description automatically generated">
            <a:extLst>
              <a:ext uri="{FF2B5EF4-FFF2-40B4-BE49-F238E27FC236}">
                <a16:creationId xmlns:a16="http://schemas.microsoft.com/office/drawing/2014/main" id="{96E48851-4DCD-564D-90DC-99672BA7F3DC}"/>
              </a:ext>
            </a:extLst>
          </p:cNvPr>
          <p:cNvPicPr>
            <a:picLocks noChangeAspect="1"/>
          </p:cNvPicPr>
          <p:nvPr/>
        </p:nvPicPr>
        <p:blipFill>
          <a:blip r:embed="rId3"/>
          <a:stretch>
            <a:fillRect/>
          </a:stretch>
        </p:blipFill>
        <p:spPr>
          <a:xfrm>
            <a:off x="771899" y="444293"/>
            <a:ext cx="7776108" cy="3424952"/>
          </a:xfrm>
          <a:prstGeom prst="rect">
            <a:avLst/>
          </a:prstGeom>
        </p:spPr>
      </p:pic>
      <p:sp>
        <p:nvSpPr>
          <p:cNvPr id="2" name="Rectangle 1">
            <a:extLst>
              <a:ext uri="{FF2B5EF4-FFF2-40B4-BE49-F238E27FC236}">
                <a16:creationId xmlns:a16="http://schemas.microsoft.com/office/drawing/2014/main" id="{C867224A-DD7D-4271-AF97-97C29B0D72C4}"/>
              </a:ext>
            </a:extLst>
          </p:cNvPr>
          <p:cNvSpPr/>
          <p:nvPr/>
        </p:nvSpPr>
        <p:spPr>
          <a:xfrm>
            <a:off x="4553285" y="444293"/>
            <a:ext cx="3238387" cy="307777"/>
          </a:xfrm>
          <a:prstGeom prst="rect">
            <a:avLst/>
          </a:prstGeom>
        </p:spPr>
        <p:txBody>
          <a:bodyPr wrap="none">
            <a:spAutoFit/>
          </a:bodyPr>
          <a:lstStyle/>
          <a:p>
            <a:pPr lvl="0"/>
            <a:r>
              <a:rPr lang="en-US" dirty="0">
                <a:hlinkClick r:id="rId4"/>
              </a:rPr>
              <a:t>https://manu200921.shinyapps.io/yelp/</a:t>
            </a:r>
            <a:endParaRPr lang="en-US" dirty="0"/>
          </a:p>
        </p:txBody>
      </p:sp>
    </p:spTree>
    <p:extLst>
      <p:ext uri="{BB962C8B-B14F-4D97-AF65-F5344CB8AC3E}">
        <p14:creationId xmlns:p14="http://schemas.microsoft.com/office/powerpoint/2010/main" val="299467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a:t>
            </a:r>
            <a:endParaRPr sz="6000" dirty="0">
              <a:solidFill>
                <a:schemeClr val="accent4"/>
              </a:solidFill>
            </a:endParaRPr>
          </a:p>
          <a:p>
            <a:pPr marL="0" lvl="0" indent="0" algn="l" rtl="0">
              <a:spcBef>
                <a:spcPts val="0"/>
              </a:spcBef>
              <a:spcAft>
                <a:spcPts val="0"/>
              </a:spcAft>
              <a:buNone/>
            </a:pPr>
            <a:r>
              <a:rPr lang="en" dirty="0"/>
              <a:t>Conclusion</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23083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12077" y="59147"/>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t>Upset plots of Positive key words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图片 2" descr="图片包含 游戏机&#10;&#10;描述已自动生成">
            <a:extLst>
              <a:ext uri="{FF2B5EF4-FFF2-40B4-BE49-F238E27FC236}">
                <a16:creationId xmlns:a16="http://schemas.microsoft.com/office/drawing/2014/main" id="{C93BF4C7-9225-4524-A213-5F5811FD8632}"/>
              </a:ext>
            </a:extLst>
          </p:cNvPr>
          <p:cNvPicPr>
            <a:picLocks noChangeAspect="1"/>
          </p:cNvPicPr>
          <p:nvPr/>
        </p:nvPicPr>
        <p:blipFill>
          <a:blip r:embed="rId3"/>
          <a:stretch>
            <a:fillRect/>
          </a:stretch>
        </p:blipFill>
        <p:spPr>
          <a:xfrm>
            <a:off x="1363287" y="740954"/>
            <a:ext cx="6858000" cy="4343399"/>
          </a:xfrm>
          <a:prstGeom prst="rect">
            <a:avLst/>
          </a:prstGeom>
        </p:spPr>
      </p:pic>
    </p:spTree>
    <p:extLst>
      <p:ext uri="{BB962C8B-B14F-4D97-AF65-F5344CB8AC3E}">
        <p14:creationId xmlns:p14="http://schemas.microsoft.com/office/powerpoint/2010/main" val="424048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12077" y="59147"/>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t>Upset plots of Negative key words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图片 2">
            <a:extLst>
              <a:ext uri="{FF2B5EF4-FFF2-40B4-BE49-F238E27FC236}">
                <a16:creationId xmlns:a16="http://schemas.microsoft.com/office/drawing/2014/main" id="{C93BF4C7-9225-4524-A213-5F5811FD8632}"/>
              </a:ext>
            </a:extLst>
          </p:cNvPr>
          <p:cNvPicPr>
            <a:picLocks noChangeAspect="1"/>
          </p:cNvPicPr>
          <p:nvPr/>
        </p:nvPicPr>
        <p:blipFill>
          <a:blip r:embed="rId3"/>
          <a:srcRect/>
          <a:stretch/>
        </p:blipFill>
        <p:spPr>
          <a:xfrm>
            <a:off x="1363287" y="740954"/>
            <a:ext cx="6857999" cy="4343399"/>
          </a:xfrm>
          <a:prstGeom prst="rect">
            <a:avLst/>
          </a:prstGeom>
        </p:spPr>
      </p:pic>
    </p:spTree>
    <p:extLst>
      <p:ext uri="{BB962C8B-B14F-4D97-AF65-F5344CB8AC3E}">
        <p14:creationId xmlns:p14="http://schemas.microsoft.com/office/powerpoint/2010/main" val="28233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Introduction</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a:t>
            </a:r>
            <a:r>
              <a:rPr lang="en-US" dirty="0"/>
              <a:t>lance of top key words for each city</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5" name="图片 4">
            <a:extLst>
              <a:ext uri="{FF2B5EF4-FFF2-40B4-BE49-F238E27FC236}">
                <a16:creationId xmlns:a16="http://schemas.microsoft.com/office/drawing/2014/main" id="{F97382AA-8EAF-4E1A-8C38-80987CEB658C}"/>
              </a:ext>
            </a:extLst>
          </p:cNvPr>
          <p:cNvPicPr>
            <a:picLocks noChangeAspect="1"/>
          </p:cNvPicPr>
          <p:nvPr/>
        </p:nvPicPr>
        <p:blipFill>
          <a:blip r:embed="rId3"/>
          <a:stretch>
            <a:fillRect/>
          </a:stretch>
        </p:blipFill>
        <p:spPr>
          <a:xfrm>
            <a:off x="0" y="1404495"/>
            <a:ext cx="9144000" cy="2583892"/>
          </a:xfrm>
          <a:prstGeom prst="rect">
            <a:avLst/>
          </a:prstGeom>
        </p:spPr>
      </p:pic>
    </p:spTree>
    <p:extLst>
      <p:ext uri="{BB962C8B-B14F-4D97-AF65-F5344CB8AC3E}">
        <p14:creationId xmlns:p14="http://schemas.microsoft.com/office/powerpoint/2010/main" val="178335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29948-D394-4078-B23D-40C283B87356}"/>
              </a:ext>
            </a:extLst>
          </p:cNvPr>
          <p:cNvSpPr>
            <a:spLocks noGrp="1"/>
          </p:cNvSpPr>
          <p:nvPr>
            <p:ph type="title"/>
          </p:nvPr>
        </p:nvSpPr>
        <p:spPr/>
        <p:txBody>
          <a:bodyPr/>
          <a:lstStyle/>
          <a:p>
            <a:r>
              <a:rPr lang="en-US" altLang="zh-CN" b="1" dirty="0"/>
              <a:t>Positive keywords</a:t>
            </a:r>
            <a:endParaRPr lang="zh-CN" altLang="en-US" dirty="0"/>
          </a:p>
        </p:txBody>
      </p:sp>
      <p:sp>
        <p:nvSpPr>
          <p:cNvPr id="3" name="文本占位符 2">
            <a:extLst>
              <a:ext uri="{FF2B5EF4-FFF2-40B4-BE49-F238E27FC236}">
                <a16:creationId xmlns:a16="http://schemas.microsoft.com/office/drawing/2014/main" id="{43FCE9BE-041A-447D-B74F-61FE21F22162}"/>
              </a:ext>
            </a:extLst>
          </p:cNvPr>
          <p:cNvSpPr>
            <a:spLocks noGrp="1"/>
          </p:cNvSpPr>
          <p:nvPr>
            <p:ph type="body" idx="1"/>
          </p:nvPr>
        </p:nvSpPr>
        <p:spPr>
          <a:xfrm>
            <a:off x="116377" y="1261700"/>
            <a:ext cx="8587047" cy="3573600"/>
          </a:xfrm>
        </p:spPr>
        <p:txBody>
          <a:bodyPr/>
          <a:lstStyle/>
          <a:p>
            <a:r>
              <a:rPr lang="en-US" altLang="zh-CN" dirty="0"/>
              <a:t>For Madison, customers don’t care about sauce, price, light, environment, and atmosphere.</a:t>
            </a:r>
          </a:p>
          <a:p>
            <a:r>
              <a:rPr lang="en-US" altLang="zh-CN" dirty="0"/>
              <a:t>For Pittsburgh, customers don’t care about sandwich, spark, </a:t>
            </a:r>
            <a:r>
              <a:rPr lang="en-US" altLang="zh-CN" dirty="0" err="1"/>
              <a:t>negroni</a:t>
            </a:r>
            <a:r>
              <a:rPr lang="en-US" altLang="zh-CN" dirty="0"/>
              <a:t>, brandy and booking.</a:t>
            </a:r>
          </a:p>
          <a:p>
            <a:r>
              <a:rPr lang="en-US" altLang="zh-CN" dirty="0"/>
              <a:t>For Charlotte, customers don’t care about </a:t>
            </a:r>
            <a:r>
              <a:rPr lang="en-US" altLang="zh-CN" dirty="0" err="1"/>
              <a:t>negroni</a:t>
            </a:r>
            <a:r>
              <a:rPr lang="en-US" altLang="zh-CN" dirty="0"/>
              <a:t>, sandwich, cheese, chicken daiquiri, </a:t>
            </a:r>
            <a:r>
              <a:rPr lang="en-US" altLang="zh-CN" dirty="0" err="1"/>
              <a:t>manhattan</a:t>
            </a:r>
            <a:r>
              <a:rPr lang="en-US" altLang="zh-CN" dirty="0"/>
              <a:t> and wine.</a:t>
            </a:r>
          </a:p>
          <a:p>
            <a:r>
              <a:rPr lang="en-US" altLang="zh-CN" dirty="0"/>
              <a:t>For Phoenix, customers don’t care about sandwich, brandy and wine.</a:t>
            </a:r>
          </a:p>
          <a:p>
            <a:endParaRPr lang="zh-CN" altLang="en-US" dirty="0"/>
          </a:p>
        </p:txBody>
      </p:sp>
      <p:sp>
        <p:nvSpPr>
          <p:cNvPr id="4" name="灯片编号占位符 3">
            <a:extLst>
              <a:ext uri="{FF2B5EF4-FFF2-40B4-BE49-F238E27FC236}">
                <a16:creationId xmlns:a16="http://schemas.microsoft.com/office/drawing/2014/main" id="{4CFA5414-F9DD-4A24-8F98-713C3AECD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6150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29948-D394-4078-B23D-40C283B87356}"/>
              </a:ext>
            </a:extLst>
          </p:cNvPr>
          <p:cNvSpPr>
            <a:spLocks noGrp="1"/>
          </p:cNvSpPr>
          <p:nvPr>
            <p:ph type="title"/>
          </p:nvPr>
        </p:nvSpPr>
        <p:spPr/>
        <p:txBody>
          <a:bodyPr/>
          <a:lstStyle/>
          <a:p>
            <a:r>
              <a:rPr lang="en-US" altLang="zh-CN" b="1" dirty="0"/>
              <a:t>Negative keywords</a:t>
            </a:r>
            <a:endParaRPr lang="zh-CN" altLang="en-US" dirty="0"/>
          </a:p>
        </p:txBody>
      </p:sp>
      <p:sp>
        <p:nvSpPr>
          <p:cNvPr id="3" name="文本占位符 2">
            <a:extLst>
              <a:ext uri="{FF2B5EF4-FFF2-40B4-BE49-F238E27FC236}">
                <a16:creationId xmlns:a16="http://schemas.microsoft.com/office/drawing/2014/main" id="{43FCE9BE-041A-447D-B74F-61FE21F22162}"/>
              </a:ext>
            </a:extLst>
          </p:cNvPr>
          <p:cNvSpPr>
            <a:spLocks noGrp="1"/>
          </p:cNvSpPr>
          <p:nvPr>
            <p:ph type="body" idx="1"/>
          </p:nvPr>
        </p:nvSpPr>
        <p:spPr>
          <a:xfrm>
            <a:off x="116377" y="1261700"/>
            <a:ext cx="8587047" cy="3573600"/>
          </a:xfrm>
        </p:spPr>
        <p:txBody>
          <a:bodyPr/>
          <a:lstStyle/>
          <a:p>
            <a:r>
              <a:rPr lang="en-US" altLang="zh-CN" dirty="0"/>
              <a:t>For Madison, customers don’t care about sauce, price, light, environment, and atmosphere.</a:t>
            </a:r>
          </a:p>
          <a:p>
            <a:r>
              <a:rPr lang="en-US" altLang="zh-CN" dirty="0"/>
              <a:t>For Pittsburgh, customers don’t care about </a:t>
            </a:r>
            <a:r>
              <a:rPr lang="en-US" altLang="zh-CN" dirty="0" err="1"/>
              <a:t>negroni</a:t>
            </a:r>
            <a:r>
              <a:rPr lang="en-US" altLang="zh-CN" dirty="0"/>
              <a:t>, margarita, popcorn, rum, booking.</a:t>
            </a:r>
          </a:p>
          <a:p>
            <a:r>
              <a:rPr lang="en-US" altLang="zh-CN" dirty="0"/>
              <a:t>For Charlotte, customers don’t care about wine</a:t>
            </a:r>
          </a:p>
          <a:p>
            <a:r>
              <a:rPr lang="en-US" altLang="zh-CN" dirty="0"/>
              <a:t>For Phoenix, customers don’t care about </a:t>
            </a:r>
            <a:r>
              <a:rPr lang="en-US" altLang="zh-CN" dirty="0" err="1"/>
              <a:t>negroni</a:t>
            </a:r>
            <a:r>
              <a:rPr lang="en-US" altLang="zh-CN" dirty="0"/>
              <a:t>, popcorn and booking.</a:t>
            </a:r>
          </a:p>
          <a:p>
            <a:endParaRPr lang="zh-CN" altLang="en-US" dirty="0"/>
          </a:p>
        </p:txBody>
      </p:sp>
      <p:sp>
        <p:nvSpPr>
          <p:cNvPr id="4" name="灯片编号占位符 3">
            <a:extLst>
              <a:ext uri="{FF2B5EF4-FFF2-40B4-BE49-F238E27FC236}">
                <a16:creationId xmlns:a16="http://schemas.microsoft.com/office/drawing/2014/main" id="{4CFA5414-F9DD-4A24-8F98-713C3AECD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8237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 dirty="0"/>
              <a:t>Pros and Cons</a:t>
            </a:r>
            <a:endParaRPr dirty="0"/>
          </a:p>
        </p:txBody>
      </p:sp>
      <p:sp>
        <p:nvSpPr>
          <p:cNvPr id="76" name="Google Shape;76;p13"/>
          <p:cNvSpPr txBox="1"/>
          <p:nvPr/>
        </p:nvSpPr>
        <p:spPr>
          <a:xfrm>
            <a:off x="786150" y="92866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Strengths:</a:t>
            </a:r>
            <a:endParaRPr dirty="0">
              <a:solidFill>
                <a:srgbClr val="0091EA"/>
              </a:solidFill>
              <a:latin typeface="Source Sans Pro"/>
              <a:ea typeface="Source Sans Pro"/>
              <a:cs typeface="Source Sans Pro"/>
              <a:sym typeface="Source Sans Pro"/>
            </a:endParaRPr>
          </a:p>
          <a:p>
            <a:endParaRPr lang="en-US" dirty="0"/>
          </a:p>
          <a:p>
            <a:r>
              <a:rPr lang="en-US" dirty="0"/>
              <a:t>Our model is concise and robust since we have four tests on each word's significance.</a:t>
            </a:r>
          </a:p>
          <a:p>
            <a:endParaRPr lang="en-US" dirty="0"/>
          </a:p>
          <a:p>
            <a:r>
              <a:rPr lang="en-US" dirty="0"/>
              <a:t>Our analysis not only compare positive sentiment with negative sentiment, but we also add no sentiment into comparation.</a:t>
            </a:r>
          </a:p>
          <a:p>
            <a:endParaRPr lang="en-US" dirty="0"/>
          </a:p>
          <a:p>
            <a:r>
              <a:rPr lang="en-US" dirty="0"/>
              <a:t>Our project not only analysis data business-wise but also city-wise.</a:t>
            </a:r>
          </a:p>
          <a:p>
            <a:endParaRPr lang="en-US" dirty="0"/>
          </a:p>
          <a:p>
            <a:r>
              <a:rPr lang="en-US" dirty="0"/>
              <a:t>The shinny app is very user friendly and beautiful.</a:t>
            </a: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7" name="Google Shape;77;p13"/>
          <p:cNvSpPr txBox="1"/>
          <p:nvPr/>
        </p:nvSpPr>
        <p:spPr>
          <a:xfrm>
            <a:off x="4395856" y="928664"/>
            <a:ext cx="33183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Weakness:</a:t>
            </a:r>
            <a:endParaRPr lang="en-US" dirty="0">
              <a:solidFill>
                <a:srgbClr val="0091EA"/>
              </a:solidFill>
              <a:latin typeface="Source Sans Pro"/>
              <a:ea typeface="Source Sans Pro"/>
              <a:cs typeface="Source Sans Pro"/>
              <a:sym typeface="Source Sans Pro"/>
            </a:endParaRPr>
          </a:p>
          <a:p>
            <a:endParaRPr lang="en-US" dirty="0"/>
          </a:p>
          <a:p>
            <a:r>
              <a:rPr lang="en-US" dirty="0"/>
              <a:t>Word list could be enlarged, then we can extract more information.</a:t>
            </a:r>
          </a:p>
          <a:p>
            <a:endParaRPr lang="en-US" dirty="0"/>
          </a:p>
          <a:p>
            <a:r>
              <a:rPr lang="en-US" dirty="0"/>
              <a:t>The adjective list of positive words and negative words can also be enlarged, since there might be some positive sentiments and negative sentiments that we have missed.</a:t>
            </a:r>
          </a:p>
          <a:p>
            <a:endParaRPr lang="en-US" dirty="0"/>
          </a:p>
          <a:p>
            <a:r>
              <a:rPr lang="en-US" dirty="0"/>
              <a:t>Our model can't predict reviews stars based on reviews.</a:t>
            </a:r>
          </a:p>
          <a:p>
            <a:endParaRPr lang="en-US" dirty="0"/>
          </a:p>
          <a:p>
            <a:r>
              <a:rPr lang="en-US" dirty="0"/>
              <a:t>We only analysis four cities, and we could add more cities in our project.</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2971800" y="1991850"/>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Thanks!</a:t>
            </a:r>
            <a:endParaRPr sz="6000" b="1" dirty="0"/>
          </a:p>
        </p:txBody>
      </p:sp>
      <p:sp>
        <p:nvSpPr>
          <p:cNvPr id="376" name="Google Shape;376;p35"/>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51" name="Google Shape;151;p21"/>
          <p:cNvSpPr txBox="1">
            <a:spLocks noGrp="1"/>
          </p:cNvSpPr>
          <p:nvPr>
            <p:ph type="body" idx="1"/>
          </p:nvPr>
        </p:nvSpPr>
        <p:spPr>
          <a:xfrm>
            <a:off x="786150" y="1504950"/>
            <a:ext cx="3651000" cy="2206800"/>
          </a:xfrm>
          <a:prstGeom prst="rect">
            <a:avLst/>
          </a:prstGeom>
        </p:spPr>
        <p:txBody>
          <a:bodyPr spcFirstLastPara="1" wrap="square" lIns="91425" tIns="91425" rIns="91425" bIns="91425" anchor="t" anchorCtr="0">
            <a:noAutofit/>
          </a:bodyPr>
          <a:lstStyle/>
          <a:p>
            <a:r>
              <a:rPr lang="en-US" sz="1800" dirty="0"/>
              <a:t>Focus on Bars and Nightlife</a:t>
            </a:r>
          </a:p>
          <a:p>
            <a:r>
              <a:rPr lang="en-US" sz="1800" dirty="0"/>
              <a:t>Focus on Business in four cities</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2" name="Table 2">
            <a:extLst>
              <a:ext uri="{FF2B5EF4-FFF2-40B4-BE49-F238E27FC236}">
                <a16:creationId xmlns:a16="http://schemas.microsoft.com/office/drawing/2014/main" id="{2A626AC5-8D61-48E4-BF31-8D7FA8097D67}"/>
              </a:ext>
            </a:extLst>
          </p:cNvPr>
          <p:cNvGraphicFramePr>
            <a:graphicFrameLocks noGrp="1"/>
          </p:cNvGraphicFramePr>
          <p:nvPr>
            <p:extLst>
              <p:ext uri="{D42A27DB-BD31-4B8C-83A1-F6EECF244321}">
                <p14:modId xmlns:p14="http://schemas.microsoft.com/office/powerpoint/2010/main" val="1039719556"/>
              </p:ext>
            </p:extLst>
          </p:nvPr>
        </p:nvGraphicFramePr>
        <p:xfrm>
          <a:off x="1330979" y="2945200"/>
          <a:ext cx="6096000" cy="1309624"/>
        </p:xfrm>
        <a:graphic>
          <a:graphicData uri="http://schemas.openxmlformats.org/drawingml/2006/table">
            <a:tbl>
              <a:tblPr firstRow="1" lastCol="1">
                <a:tableStyleId>{72833802-FEF1-4C79-8D5D-14CF1EAF98D9}</a:tableStyleId>
              </a:tblPr>
              <a:tblGrid>
                <a:gridCol w="1219200">
                  <a:extLst>
                    <a:ext uri="{9D8B030D-6E8A-4147-A177-3AD203B41FA5}">
                      <a16:colId xmlns:a16="http://schemas.microsoft.com/office/drawing/2014/main" val="1794487020"/>
                    </a:ext>
                  </a:extLst>
                </a:gridCol>
                <a:gridCol w="1219200">
                  <a:extLst>
                    <a:ext uri="{9D8B030D-6E8A-4147-A177-3AD203B41FA5}">
                      <a16:colId xmlns:a16="http://schemas.microsoft.com/office/drawing/2014/main" val="2194936571"/>
                    </a:ext>
                  </a:extLst>
                </a:gridCol>
                <a:gridCol w="1219200">
                  <a:extLst>
                    <a:ext uri="{9D8B030D-6E8A-4147-A177-3AD203B41FA5}">
                      <a16:colId xmlns:a16="http://schemas.microsoft.com/office/drawing/2014/main" val="1328947640"/>
                    </a:ext>
                  </a:extLst>
                </a:gridCol>
                <a:gridCol w="1219200">
                  <a:extLst>
                    <a:ext uri="{9D8B030D-6E8A-4147-A177-3AD203B41FA5}">
                      <a16:colId xmlns:a16="http://schemas.microsoft.com/office/drawing/2014/main" val="2922246615"/>
                    </a:ext>
                  </a:extLst>
                </a:gridCol>
                <a:gridCol w="1219200">
                  <a:extLst>
                    <a:ext uri="{9D8B030D-6E8A-4147-A177-3AD203B41FA5}">
                      <a16:colId xmlns:a16="http://schemas.microsoft.com/office/drawing/2014/main" val="4276729788"/>
                    </a:ext>
                  </a:extLst>
                </a:gridCol>
              </a:tblGrid>
              <a:tr h="370840">
                <a:tc>
                  <a:txBody>
                    <a:bodyPr/>
                    <a:lstStyle/>
                    <a:p>
                      <a:r>
                        <a:rPr lang="en-US" sz="1240" baseline="0" dirty="0"/>
                        <a:t>City</a:t>
                      </a:r>
                      <a:endParaRPr lang="en-US" sz="1240" baseline="0" dirty="0">
                        <a:solidFill>
                          <a:schemeClr val="tx1"/>
                        </a:solidFill>
                      </a:endParaRPr>
                    </a:p>
                  </a:txBody>
                  <a:tcPr/>
                </a:tc>
                <a:tc>
                  <a:txBody>
                    <a:bodyPr/>
                    <a:lstStyle/>
                    <a:p>
                      <a:r>
                        <a:rPr lang="en-US" sz="1240" baseline="0" dirty="0"/>
                        <a:t>Madison</a:t>
                      </a:r>
                      <a:endParaRPr lang="en-US" sz="1240" baseline="0" dirty="0">
                        <a:solidFill>
                          <a:schemeClr val="tx1"/>
                        </a:solidFill>
                      </a:endParaRPr>
                    </a:p>
                  </a:txBody>
                  <a:tcPr/>
                </a:tc>
                <a:tc>
                  <a:txBody>
                    <a:bodyPr/>
                    <a:lstStyle/>
                    <a:p>
                      <a:r>
                        <a:rPr lang="en-US" sz="1240" baseline="0" dirty="0"/>
                        <a:t>Phoenix</a:t>
                      </a:r>
                      <a:endParaRPr lang="en-US" sz="1240" baseline="0" dirty="0">
                        <a:solidFill>
                          <a:schemeClr val="tx1"/>
                        </a:solidFill>
                      </a:endParaRPr>
                    </a:p>
                  </a:txBody>
                  <a:tcPr/>
                </a:tc>
                <a:tc>
                  <a:txBody>
                    <a:bodyPr/>
                    <a:lstStyle/>
                    <a:p>
                      <a:r>
                        <a:rPr lang="en-US" sz="1240" baseline="0" dirty="0"/>
                        <a:t>Charlotte</a:t>
                      </a:r>
                      <a:endParaRPr lang="en-US" sz="1240" baseline="0" dirty="0">
                        <a:solidFill>
                          <a:schemeClr val="tx1"/>
                        </a:solidFill>
                      </a:endParaRPr>
                    </a:p>
                  </a:txBody>
                  <a:tcPr/>
                </a:tc>
                <a:tc>
                  <a:txBody>
                    <a:bodyPr/>
                    <a:lstStyle/>
                    <a:p>
                      <a:r>
                        <a:rPr lang="en-US" sz="1240" baseline="0" dirty="0"/>
                        <a:t>Pittsburgh</a:t>
                      </a:r>
                      <a:endParaRPr lang="en-US" sz="1240" baseline="0" dirty="0">
                        <a:solidFill>
                          <a:schemeClr val="tx1"/>
                        </a:solidFill>
                      </a:endParaRPr>
                    </a:p>
                  </a:txBody>
                  <a:tcPr/>
                </a:tc>
                <a:extLst>
                  <a:ext uri="{0D108BD9-81ED-4DB2-BD59-A6C34878D82A}">
                    <a16:rowId xmlns:a16="http://schemas.microsoft.com/office/drawing/2014/main" val="1002761379"/>
                  </a:ext>
                </a:extLst>
              </a:tr>
              <a:tr h="370840">
                <a:tc>
                  <a:txBody>
                    <a:bodyPr/>
                    <a:lstStyle/>
                    <a:p>
                      <a:r>
                        <a:rPr lang="en-US" sz="1240" baseline="0" dirty="0"/>
                        <a:t>Num of Businesses</a:t>
                      </a:r>
                      <a:endParaRPr lang="en-US" sz="1240" baseline="0" dirty="0">
                        <a:solidFill>
                          <a:schemeClr val="tx1"/>
                        </a:solidFill>
                      </a:endParaRPr>
                    </a:p>
                  </a:txBody>
                  <a:tcPr/>
                </a:tc>
                <a:tc>
                  <a:txBody>
                    <a:bodyPr/>
                    <a:lstStyle/>
                    <a:p>
                      <a:r>
                        <a:rPr lang="en-US" sz="1240" baseline="0" dirty="0"/>
                        <a:t>397</a:t>
                      </a:r>
                      <a:endParaRPr lang="en-US" sz="1240" baseline="0" dirty="0">
                        <a:solidFill>
                          <a:schemeClr val="tx1"/>
                        </a:solidFill>
                      </a:endParaRPr>
                    </a:p>
                  </a:txBody>
                  <a:tcPr/>
                </a:tc>
                <a:tc>
                  <a:txBody>
                    <a:bodyPr/>
                    <a:lstStyle/>
                    <a:p>
                      <a:r>
                        <a:rPr lang="en-US" sz="1240" baseline="0" dirty="0"/>
                        <a:t>1074</a:t>
                      </a:r>
                      <a:endParaRPr lang="en-US" sz="1240" baseline="0" dirty="0">
                        <a:solidFill>
                          <a:schemeClr val="tx1"/>
                        </a:solidFill>
                      </a:endParaRPr>
                    </a:p>
                  </a:txBody>
                  <a:tcPr/>
                </a:tc>
                <a:tc>
                  <a:txBody>
                    <a:bodyPr/>
                    <a:lstStyle/>
                    <a:p>
                      <a:r>
                        <a:rPr lang="en-US" sz="1240" baseline="0" dirty="0"/>
                        <a:t>892</a:t>
                      </a:r>
                      <a:endParaRPr lang="en-US" sz="1240" baseline="0" dirty="0">
                        <a:solidFill>
                          <a:schemeClr val="tx1"/>
                        </a:solidFill>
                      </a:endParaRPr>
                    </a:p>
                  </a:txBody>
                  <a:tcPr/>
                </a:tc>
                <a:tc>
                  <a:txBody>
                    <a:bodyPr/>
                    <a:lstStyle/>
                    <a:p>
                      <a:r>
                        <a:rPr lang="en-US" sz="1240" baseline="0" dirty="0"/>
                        <a:t>811</a:t>
                      </a:r>
                      <a:endParaRPr lang="en-US" sz="1240" baseline="0" dirty="0">
                        <a:solidFill>
                          <a:schemeClr val="tx1"/>
                        </a:solidFill>
                      </a:endParaRPr>
                    </a:p>
                  </a:txBody>
                  <a:tcPr/>
                </a:tc>
                <a:extLst>
                  <a:ext uri="{0D108BD9-81ED-4DB2-BD59-A6C34878D82A}">
                    <a16:rowId xmlns:a16="http://schemas.microsoft.com/office/drawing/2014/main" val="3723092044"/>
                  </a:ext>
                </a:extLst>
              </a:tr>
              <a:tr h="370840">
                <a:tc>
                  <a:txBody>
                    <a:bodyPr/>
                    <a:lstStyle/>
                    <a:p>
                      <a:r>
                        <a:rPr lang="en-US" sz="1240" baseline="0" dirty="0"/>
                        <a:t>Num of Reviews</a:t>
                      </a:r>
                      <a:endParaRPr lang="en-US" sz="1240" baseline="0" dirty="0">
                        <a:solidFill>
                          <a:schemeClr val="tx1"/>
                        </a:solidFill>
                      </a:endParaRPr>
                    </a:p>
                  </a:txBody>
                  <a:tcPr/>
                </a:tc>
                <a:tc>
                  <a:txBody>
                    <a:bodyPr/>
                    <a:lstStyle/>
                    <a:p>
                      <a:r>
                        <a:rPr lang="en-US" sz="1240" baseline="0" dirty="0"/>
                        <a:t>29688</a:t>
                      </a:r>
                      <a:endParaRPr lang="en-US" sz="1240" baseline="0" dirty="0">
                        <a:solidFill>
                          <a:schemeClr val="tx1"/>
                        </a:solidFill>
                      </a:endParaRPr>
                    </a:p>
                  </a:txBody>
                  <a:tcPr/>
                </a:tc>
                <a:tc>
                  <a:txBody>
                    <a:bodyPr/>
                    <a:lstStyle/>
                    <a:p>
                      <a:r>
                        <a:rPr lang="en-US" sz="1240" baseline="0" dirty="0"/>
                        <a:t>141447</a:t>
                      </a:r>
                      <a:endParaRPr lang="en-US" sz="1240" baseline="0" dirty="0">
                        <a:solidFill>
                          <a:schemeClr val="tx1"/>
                        </a:solidFill>
                      </a:endParaRPr>
                    </a:p>
                  </a:txBody>
                  <a:tcPr/>
                </a:tc>
                <a:tc>
                  <a:txBody>
                    <a:bodyPr/>
                    <a:lstStyle/>
                    <a:p>
                      <a:r>
                        <a:rPr lang="en-US" sz="1240" baseline="0" dirty="0"/>
                        <a:t>76584</a:t>
                      </a:r>
                      <a:endParaRPr lang="en-US" sz="1240" baseline="0" dirty="0">
                        <a:solidFill>
                          <a:schemeClr val="tx1"/>
                        </a:solidFill>
                      </a:endParaRPr>
                    </a:p>
                  </a:txBody>
                  <a:tcPr/>
                </a:tc>
                <a:tc>
                  <a:txBody>
                    <a:bodyPr/>
                    <a:lstStyle/>
                    <a:p>
                      <a:r>
                        <a:rPr lang="en-US" sz="1240" baseline="0" dirty="0"/>
                        <a:t>59660</a:t>
                      </a:r>
                      <a:endParaRPr lang="en-US" sz="1240" baseline="0" dirty="0">
                        <a:solidFill>
                          <a:schemeClr val="tx1"/>
                        </a:solidFill>
                      </a:endParaRPr>
                    </a:p>
                  </a:txBody>
                  <a:tcPr/>
                </a:tc>
                <a:extLst>
                  <a:ext uri="{0D108BD9-81ED-4DB2-BD59-A6C34878D82A}">
                    <a16:rowId xmlns:a16="http://schemas.microsoft.com/office/drawing/2014/main" val="133113397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Sentiment extrac</a:t>
            </a:r>
            <a:r>
              <a:rPr lang="en-US" dirty="0"/>
              <a:t>tion</a:t>
            </a:r>
            <a:br>
              <a:rPr lang="en-US" dirty="0"/>
            </a:br>
            <a:r>
              <a:rPr lang="en-US" dirty="0"/>
              <a:t>and Testing</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0804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Some General Problems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lvl="0"/>
            <a:r>
              <a:rPr lang="en-US" altLang="zh-CN" dirty="0"/>
              <a:t>Huge amounts of features</a:t>
            </a:r>
          </a:p>
          <a:p>
            <a:pPr lvl="0"/>
            <a:r>
              <a:rPr lang="en" dirty="0"/>
              <a:t>Good comments in Low star reviews, and vice versa</a:t>
            </a:r>
          </a:p>
          <a:p>
            <a:pPr marL="457200" lvl="0" indent="-381000" algn="l" rtl="0">
              <a:spcBef>
                <a:spcPts val="0"/>
              </a:spcBef>
              <a:spcAft>
                <a:spcPts val="0"/>
              </a:spcAft>
              <a:buSzPts val="2400"/>
              <a:buChar char="◎"/>
            </a:pPr>
            <a:r>
              <a:rPr lang="en-US" dirty="0"/>
              <a:t>High frequency words does not make sense.</a:t>
            </a:r>
          </a:p>
          <a:p>
            <a:pPr marL="0" lvl="0" indent="0" algn="l" rtl="0">
              <a:spcBef>
                <a:spcPts val="600"/>
              </a:spcBef>
              <a:spcAft>
                <a:spcPts val="0"/>
              </a:spcAft>
              <a:buNone/>
            </a:pPr>
            <a:endParaRPr lang="zh-CN" altLang="en-US" dirty="0"/>
          </a:p>
          <a:p>
            <a:pPr marL="0" lvl="0" indent="0" algn="l" rtl="0">
              <a:spcBef>
                <a:spcPts val="600"/>
              </a:spcBef>
              <a:spcAft>
                <a:spcPts val="0"/>
              </a:spcAft>
              <a:buNone/>
            </a:pPr>
            <a:r>
              <a:rPr lang="en" dirty="0"/>
              <a:t>Solution ?</a:t>
            </a:r>
          </a:p>
          <a:p>
            <a:pPr marL="0" lvl="0" indent="0" algn="l" rtl="0">
              <a:spcBef>
                <a:spcPts val="600"/>
              </a:spcBef>
              <a:spcAft>
                <a:spcPts val="0"/>
              </a:spcAft>
              <a:buNone/>
            </a:pPr>
            <a:r>
              <a:rPr lang="en" dirty="0"/>
              <a:t>Detail Analysis with sentiments !</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756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kinds of features ?</a:t>
            </a:r>
            <a:endParaRPr dirty="0"/>
          </a:p>
        </p:txBody>
      </p:sp>
      <p:sp>
        <p:nvSpPr>
          <p:cNvPr id="280" name="Google Shape;280;p30"/>
          <p:cNvSpPr txBox="1">
            <a:spLocks noGrp="1"/>
          </p:cNvSpPr>
          <p:nvPr>
            <p:ph type="body" idx="1"/>
          </p:nvPr>
        </p:nvSpPr>
        <p:spPr>
          <a:xfrm>
            <a:off x="786149" y="1543050"/>
            <a:ext cx="3613671"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Food</a:t>
            </a:r>
          </a:p>
          <a:p>
            <a:pPr marL="0" lvl="0" indent="0" algn="l" rtl="0">
              <a:spcBef>
                <a:spcPts val="600"/>
              </a:spcBef>
              <a:spcAft>
                <a:spcPts val="0"/>
              </a:spcAft>
              <a:buNone/>
            </a:pPr>
            <a:r>
              <a:rPr lang="en" sz="2000" dirty="0"/>
              <a:t>Burgers, fries, chicken stripes, mozzarella sticks, etc.</a:t>
            </a:r>
          </a:p>
        </p:txBody>
      </p:sp>
      <p:sp>
        <p:nvSpPr>
          <p:cNvPr id="281" name="Google Shape;281;p30"/>
          <p:cNvSpPr txBox="1">
            <a:spLocks noGrp="1"/>
          </p:cNvSpPr>
          <p:nvPr>
            <p:ph type="body" idx="2"/>
          </p:nvPr>
        </p:nvSpPr>
        <p:spPr>
          <a:xfrm>
            <a:off x="5132664" y="1543050"/>
            <a:ext cx="3225186"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Drinks</a:t>
            </a:r>
            <a:endParaRPr sz="2000" b="1" dirty="0"/>
          </a:p>
          <a:p>
            <a:pPr marL="0" lvl="0" indent="0" algn="l" rtl="0">
              <a:spcBef>
                <a:spcPts val="600"/>
              </a:spcBef>
              <a:spcAft>
                <a:spcPts val="0"/>
              </a:spcAft>
              <a:buNone/>
            </a:pPr>
            <a:r>
              <a:rPr lang="en" sz="2000" dirty="0"/>
              <a:t>Beer, spirits like vodka, cocktails like mojito</a:t>
            </a:r>
            <a:endParaRPr sz="2000" dirty="0"/>
          </a:p>
        </p:txBody>
      </p:sp>
      <p:sp>
        <p:nvSpPr>
          <p:cNvPr id="283" name="Google Shape;283;p30"/>
          <p:cNvSpPr txBox="1">
            <a:spLocks noGrp="1"/>
          </p:cNvSpPr>
          <p:nvPr>
            <p:ph type="body" idx="1"/>
          </p:nvPr>
        </p:nvSpPr>
        <p:spPr>
          <a:xfrm>
            <a:off x="786149" y="3200400"/>
            <a:ext cx="3225187"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Service</a:t>
            </a:r>
            <a:endParaRPr sz="2000" b="1" dirty="0"/>
          </a:p>
          <a:p>
            <a:pPr marL="0" lvl="0" indent="0" algn="l" rtl="0">
              <a:spcBef>
                <a:spcPts val="600"/>
              </a:spcBef>
              <a:spcAft>
                <a:spcPts val="0"/>
              </a:spcAft>
              <a:buNone/>
            </a:pPr>
            <a:r>
              <a:rPr lang="en" sz="2000" dirty="0"/>
              <a:t>Waiter and waitress, parking, restroom, etc.</a:t>
            </a:r>
            <a:endParaRPr sz="2000" dirty="0"/>
          </a:p>
        </p:txBody>
      </p:sp>
      <p:sp>
        <p:nvSpPr>
          <p:cNvPr id="284" name="Google Shape;284;p30"/>
          <p:cNvSpPr txBox="1">
            <a:spLocks noGrp="1"/>
          </p:cNvSpPr>
          <p:nvPr>
            <p:ph type="body" idx="2"/>
          </p:nvPr>
        </p:nvSpPr>
        <p:spPr>
          <a:xfrm>
            <a:off x="5132664" y="3200400"/>
            <a:ext cx="3053464"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Atmosphere</a:t>
            </a:r>
            <a:endParaRPr sz="2000" b="1" dirty="0"/>
          </a:p>
          <a:p>
            <a:pPr marL="0" lvl="0" indent="0" algn="l" rtl="0">
              <a:spcBef>
                <a:spcPts val="600"/>
              </a:spcBef>
              <a:spcAft>
                <a:spcPts val="0"/>
              </a:spcAft>
              <a:buNone/>
            </a:pPr>
            <a:r>
              <a:rPr lang="en" sz="2000" dirty="0"/>
              <a:t>Music, band, light, etc.</a:t>
            </a:r>
            <a:endParaRPr sz="2000" dirty="0"/>
          </a:p>
        </p:txBody>
      </p:sp>
      <p:grpSp>
        <p:nvGrpSpPr>
          <p:cNvPr id="298" name="Google Shape;298;p30"/>
          <p:cNvGrpSpPr/>
          <p:nvPr/>
        </p:nvGrpSpPr>
        <p:grpSpPr>
          <a:xfrm>
            <a:off x="904185" y="2991348"/>
            <a:ext cx="178400" cy="256809"/>
            <a:chOff x="6718575" y="2318625"/>
            <a:chExt cx="256950" cy="407375"/>
          </a:xfrm>
        </p:grpSpPr>
        <p:sp>
          <p:nvSpPr>
            <p:cNvPr id="299" name="Google Shape;299;p3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0" name="Google Shape;300;p3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1" name="Google Shape;301;p3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2" name="Google Shape;302;p3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3" name="Google Shape;303;p3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4" name="Google Shape;304;p3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5" name="Google Shape;305;p3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6" name="Google Shape;306;p3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330" name="Google Shape;330;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6" name="Google Shape;298;p30">
            <a:extLst>
              <a:ext uri="{FF2B5EF4-FFF2-40B4-BE49-F238E27FC236}">
                <a16:creationId xmlns:a16="http://schemas.microsoft.com/office/drawing/2014/main" id="{609284A1-6558-3548-BB0D-C2718C650378}"/>
              </a:ext>
            </a:extLst>
          </p:cNvPr>
          <p:cNvGrpSpPr/>
          <p:nvPr/>
        </p:nvGrpSpPr>
        <p:grpSpPr>
          <a:xfrm>
            <a:off x="885595" y="1360859"/>
            <a:ext cx="178400" cy="256809"/>
            <a:chOff x="6718575" y="2318625"/>
            <a:chExt cx="256950" cy="407375"/>
          </a:xfrm>
        </p:grpSpPr>
        <p:sp>
          <p:nvSpPr>
            <p:cNvPr id="57" name="Google Shape;299;p30">
              <a:extLst>
                <a:ext uri="{FF2B5EF4-FFF2-40B4-BE49-F238E27FC236}">
                  <a16:creationId xmlns:a16="http://schemas.microsoft.com/office/drawing/2014/main" id="{A7EE3D31-E376-BC4B-B0D5-E9D57DF254B5}"/>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58" name="Google Shape;300;p30">
              <a:extLst>
                <a:ext uri="{FF2B5EF4-FFF2-40B4-BE49-F238E27FC236}">
                  <a16:creationId xmlns:a16="http://schemas.microsoft.com/office/drawing/2014/main" id="{E921E593-37A3-B444-A6E8-347FBA0D6BA9}"/>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59" name="Google Shape;301;p30">
              <a:extLst>
                <a:ext uri="{FF2B5EF4-FFF2-40B4-BE49-F238E27FC236}">
                  <a16:creationId xmlns:a16="http://schemas.microsoft.com/office/drawing/2014/main" id="{A5744652-B224-4545-8F1F-29A2E0D22C2C}"/>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60" name="Google Shape;302;p30">
              <a:extLst>
                <a:ext uri="{FF2B5EF4-FFF2-40B4-BE49-F238E27FC236}">
                  <a16:creationId xmlns:a16="http://schemas.microsoft.com/office/drawing/2014/main" id="{0F047368-67E0-5445-A572-16FC7EF9F85A}"/>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61" name="Google Shape;303;p30">
              <a:extLst>
                <a:ext uri="{FF2B5EF4-FFF2-40B4-BE49-F238E27FC236}">
                  <a16:creationId xmlns:a16="http://schemas.microsoft.com/office/drawing/2014/main" id="{70983DBB-C833-EE46-BBEB-A06A080CB6FC}"/>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62" name="Google Shape;304;p30">
              <a:extLst>
                <a:ext uri="{FF2B5EF4-FFF2-40B4-BE49-F238E27FC236}">
                  <a16:creationId xmlns:a16="http://schemas.microsoft.com/office/drawing/2014/main" id="{F5E37843-821F-6F4E-BF08-B009A5A89640}"/>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63" name="Google Shape;305;p30">
              <a:extLst>
                <a:ext uri="{FF2B5EF4-FFF2-40B4-BE49-F238E27FC236}">
                  <a16:creationId xmlns:a16="http://schemas.microsoft.com/office/drawing/2014/main" id="{1F464455-E1DC-C247-83B5-4366A0C0926E}"/>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64" name="Google Shape;306;p30">
              <a:extLst>
                <a:ext uri="{FF2B5EF4-FFF2-40B4-BE49-F238E27FC236}">
                  <a16:creationId xmlns:a16="http://schemas.microsoft.com/office/drawing/2014/main" id="{3A2347FD-87B0-5540-83CC-954B6758EE8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65" name="Google Shape;298;p30">
            <a:extLst>
              <a:ext uri="{FF2B5EF4-FFF2-40B4-BE49-F238E27FC236}">
                <a16:creationId xmlns:a16="http://schemas.microsoft.com/office/drawing/2014/main" id="{C12BB6B6-9F35-0748-9269-0EE02696F1AB}"/>
              </a:ext>
            </a:extLst>
          </p:cNvPr>
          <p:cNvGrpSpPr/>
          <p:nvPr/>
        </p:nvGrpSpPr>
        <p:grpSpPr>
          <a:xfrm>
            <a:off x="5245857" y="1357204"/>
            <a:ext cx="178400" cy="256809"/>
            <a:chOff x="6718575" y="2318625"/>
            <a:chExt cx="256950" cy="407375"/>
          </a:xfrm>
        </p:grpSpPr>
        <p:sp>
          <p:nvSpPr>
            <p:cNvPr id="66" name="Google Shape;299;p30">
              <a:extLst>
                <a:ext uri="{FF2B5EF4-FFF2-40B4-BE49-F238E27FC236}">
                  <a16:creationId xmlns:a16="http://schemas.microsoft.com/office/drawing/2014/main" id="{A87B3FBD-3527-134A-B7A8-A9B1B85659ED}"/>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67" name="Google Shape;300;p30">
              <a:extLst>
                <a:ext uri="{FF2B5EF4-FFF2-40B4-BE49-F238E27FC236}">
                  <a16:creationId xmlns:a16="http://schemas.microsoft.com/office/drawing/2014/main" id="{92A8FFF0-67E4-E348-827B-373FFC8DE5E2}"/>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68" name="Google Shape;301;p30">
              <a:extLst>
                <a:ext uri="{FF2B5EF4-FFF2-40B4-BE49-F238E27FC236}">
                  <a16:creationId xmlns:a16="http://schemas.microsoft.com/office/drawing/2014/main" id="{127EA849-65DF-B049-9081-7B196DD669A6}"/>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69" name="Google Shape;302;p30">
              <a:extLst>
                <a:ext uri="{FF2B5EF4-FFF2-40B4-BE49-F238E27FC236}">
                  <a16:creationId xmlns:a16="http://schemas.microsoft.com/office/drawing/2014/main" id="{0B40E7DA-4F8D-3546-9D09-44BA7EBC48FB}"/>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70" name="Google Shape;303;p30">
              <a:extLst>
                <a:ext uri="{FF2B5EF4-FFF2-40B4-BE49-F238E27FC236}">
                  <a16:creationId xmlns:a16="http://schemas.microsoft.com/office/drawing/2014/main" id="{22334B31-03E8-3742-9420-65FF58503519}"/>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71" name="Google Shape;304;p30">
              <a:extLst>
                <a:ext uri="{FF2B5EF4-FFF2-40B4-BE49-F238E27FC236}">
                  <a16:creationId xmlns:a16="http://schemas.microsoft.com/office/drawing/2014/main" id="{0E3797D7-9563-AC40-B3A9-AFE4E9C10D12}"/>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72" name="Google Shape;305;p30">
              <a:extLst>
                <a:ext uri="{FF2B5EF4-FFF2-40B4-BE49-F238E27FC236}">
                  <a16:creationId xmlns:a16="http://schemas.microsoft.com/office/drawing/2014/main" id="{AD48A4FC-7738-6C46-B6FC-66732FA200DD}"/>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73" name="Google Shape;306;p30">
              <a:extLst>
                <a:ext uri="{FF2B5EF4-FFF2-40B4-BE49-F238E27FC236}">
                  <a16:creationId xmlns:a16="http://schemas.microsoft.com/office/drawing/2014/main" id="{117054E5-B35F-0944-9CD0-1114B4B53AD3}"/>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74" name="Google Shape;298;p30">
            <a:extLst>
              <a:ext uri="{FF2B5EF4-FFF2-40B4-BE49-F238E27FC236}">
                <a16:creationId xmlns:a16="http://schemas.microsoft.com/office/drawing/2014/main" id="{7B837157-4F69-B247-853D-861A48A83F83}"/>
              </a:ext>
            </a:extLst>
          </p:cNvPr>
          <p:cNvGrpSpPr/>
          <p:nvPr/>
        </p:nvGrpSpPr>
        <p:grpSpPr>
          <a:xfrm>
            <a:off x="5245856" y="2996469"/>
            <a:ext cx="178400" cy="256809"/>
            <a:chOff x="6718575" y="2318625"/>
            <a:chExt cx="256950" cy="407375"/>
          </a:xfrm>
        </p:grpSpPr>
        <p:sp>
          <p:nvSpPr>
            <p:cNvPr id="75" name="Google Shape;299;p30">
              <a:extLst>
                <a:ext uri="{FF2B5EF4-FFF2-40B4-BE49-F238E27FC236}">
                  <a16:creationId xmlns:a16="http://schemas.microsoft.com/office/drawing/2014/main" id="{AB8F25C2-3545-4540-969E-9F1E6E58463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76" name="Google Shape;300;p30">
              <a:extLst>
                <a:ext uri="{FF2B5EF4-FFF2-40B4-BE49-F238E27FC236}">
                  <a16:creationId xmlns:a16="http://schemas.microsoft.com/office/drawing/2014/main" id="{BB75C725-EC84-8644-AB69-3EB73106C307}"/>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77" name="Google Shape;301;p30">
              <a:extLst>
                <a:ext uri="{FF2B5EF4-FFF2-40B4-BE49-F238E27FC236}">
                  <a16:creationId xmlns:a16="http://schemas.microsoft.com/office/drawing/2014/main" id="{CC337D25-87A6-6B4D-8DCC-0B5A8DFC702C}"/>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78" name="Google Shape;302;p30">
              <a:extLst>
                <a:ext uri="{FF2B5EF4-FFF2-40B4-BE49-F238E27FC236}">
                  <a16:creationId xmlns:a16="http://schemas.microsoft.com/office/drawing/2014/main" id="{9D039D2F-2DAD-D14E-802F-764D654769CD}"/>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79" name="Google Shape;303;p30">
              <a:extLst>
                <a:ext uri="{FF2B5EF4-FFF2-40B4-BE49-F238E27FC236}">
                  <a16:creationId xmlns:a16="http://schemas.microsoft.com/office/drawing/2014/main" id="{985F4318-EBCC-E54D-ADD2-4C4E63FA532E}"/>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80" name="Google Shape;304;p30">
              <a:extLst>
                <a:ext uri="{FF2B5EF4-FFF2-40B4-BE49-F238E27FC236}">
                  <a16:creationId xmlns:a16="http://schemas.microsoft.com/office/drawing/2014/main" id="{E621A86D-C091-4640-B547-443C4FCA105B}"/>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81" name="Google Shape;305;p30">
              <a:extLst>
                <a:ext uri="{FF2B5EF4-FFF2-40B4-BE49-F238E27FC236}">
                  <a16:creationId xmlns:a16="http://schemas.microsoft.com/office/drawing/2014/main" id="{1194E926-C917-3E40-B6C6-BCDFBCA357E6}"/>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82" name="Google Shape;306;p30">
              <a:extLst>
                <a:ext uri="{FF2B5EF4-FFF2-40B4-BE49-F238E27FC236}">
                  <a16:creationId xmlns:a16="http://schemas.microsoft.com/office/drawing/2014/main" id="{64CB350A-DBA3-D343-B5FC-BC9D253B5385}"/>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94" name="Google Shape;78;p13">
            <a:extLst>
              <a:ext uri="{FF2B5EF4-FFF2-40B4-BE49-F238E27FC236}">
                <a16:creationId xmlns:a16="http://schemas.microsoft.com/office/drawing/2014/main" id="{08717920-D1FE-1C4B-A289-F6768E87D3EE}"/>
              </a:ext>
            </a:extLst>
          </p:cNvPr>
          <p:cNvSpPr txBox="1"/>
          <p:nvPr/>
        </p:nvSpPr>
        <p:spPr>
          <a:xfrm>
            <a:off x="3947727" y="4215580"/>
            <a:ext cx="4607916" cy="619800"/>
          </a:xfrm>
          <a:prstGeom prst="rect">
            <a:avLst/>
          </a:prstGeom>
          <a:noFill/>
          <a:ln>
            <a:noFill/>
          </a:ln>
        </p:spPr>
        <p:txBody>
          <a:bodyPr spcFirstLastPara="1" wrap="square" lIns="91425" tIns="91425" rIns="91425" bIns="91425" anchor="t" anchorCtr="0">
            <a:noAutofit/>
          </a:bodyPr>
          <a:lstStyle/>
          <a:p>
            <a:r>
              <a:rPr lang="en" altLang="zh-CN" sz="1200" dirty="0">
                <a:solidFill>
                  <a:schemeClr val="accent2"/>
                </a:solidFill>
                <a:latin typeface="Source Sans Pro"/>
                <a:ea typeface="Source Sans Pro"/>
              </a:rPr>
              <a:t>Reference Links:    </a:t>
            </a:r>
            <a:r>
              <a:rPr lang="en" altLang="zh-CN" sz="1200" dirty="0">
                <a:solidFill>
                  <a:schemeClr val="accent6">
                    <a:lumMod val="75000"/>
                  </a:schemeClr>
                </a:solidFill>
                <a:latin typeface="Source Sans Pro"/>
                <a:ea typeface="Source Sans Pro"/>
                <a:hlinkClick r:id="rId3">
                  <a:extLst>
                    <a:ext uri="{A12FA001-AC4F-418D-AE19-62706E023703}">
                      <ahyp:hlinkClr xmlns:ahyp="http://schemas.microsoft.com/office/drawing/2018/hyperlinkcolor" val="tx"/>
                    </a:ext>
                  </a:extLst>
                </a:hlinkClick>
              </a:rPr>
              <a:t>The 50 best-selling cocktails in the world in 2019</a:t>
            </a:r>
            <a:endParaRPr lang="en" altLang="zh-CN" sz="1200" dirty="0">
              <a:solidFill>
                <a:schemeClr val="accent6">
                  <a:lumMod val="75000"/>
                </a:schemeClr>
              </a:solidFill>
              <a:latin typeface="Source Sans Pro"/>
              <a:ea typeface="Source Sans Pro"/>
            </a:endParaRPr>
          </a:p>
          <a:p>
            <a:r>
              <a:rPr lang="en" altLang="zh-CN" sz="1200" dirty="0">
                <a:solidFill>
                  <a:schemeClr val="accent6">
                    <a:lumMod val="75000"/>
                  </a:schemeClr>
                </a:solidFill>
                <a:latin typeface="Source Sans Pro"/>
                <a:ea typeface="Source Sans Pro"/>
                <a:hlinkClick r:id="rId4">
                  <a:extLst>
                    <a:ext uri="{A12FA001-AC4F-418D-AE19-62706E023703}">
                      <ahyp:hlinkClr xmlns:ahyp="http://schemas.microsoft.com/office/drawing/2018/hyperlinkcolor" val="tx"/>
                    </a:ext>
                  </a:extLst>
                </a:hlinkClick>
              </a:rPr>
              <a:t>The Unofficial Bar Snack of Every State</a:t>
            </a:r>
            <a:endParaRPr lang="en" altLang="zh-CN" sz="1200" dirty="0">
              <a:solidFill>
                <a:schemeClr val="accent6">
                  <a:lumMod val="75000"/>
                </a:schemeClr>
              </a:solidFill>
              <a:latin typeface="Source Sans Pro"/>
              <a:ea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a:off x="722173" y="1168159"/>
            <a:ext cx="2050105" cy="202704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Sentence tokenizing</a:t>
            </a:r>
            <a:endParaRPr dirty="0"/>
          </a:p>
        </p:txBody>
      </p:sp>
      <p:sp>
        <p:nvSpPr>
          <p:cNvPr id="267" name="Google Shape;267;p29"/>
          <p:cNvSpPr/>
          <p:nvPr/>
        </p:nvSpPr>
        <p:spPr>
          <a:xfrm>
            <a:off x="886143" y="1362204"/>
            <a:ext cx="1689310" cy="1670858"/>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r>
              <a:rPr lang="en-US" sz="3200" b="1" dirty="0">
                <a:solidFill>
                  <a:srgbClr val="263238"/>
                </a:solidFill>
                <a:latin typeface="Angsana New" panose="02020603050405020304" pitchFamily="18" charset="-34"/>
                <a:ea typeface="Source Sans Pro"/>
                <a:cs typeface="Angsana New" panose="02020603050405020304" pitchFamily="18" charset="-34"/>
                <a:sym typeface="Source Sans Pro"/>
              </a:rPr>
              <a:t>Review</a:t>
            </a:r>
            <a:endParaRPr sz="3200" b="1" dirty="0">
              <a:solidFill>
                <a:srgbClr val="263238"/>
              </a:solidFill>
              <a:latin typeface="Angsana New" panose="02020603050405020304" pitchFamily="18" charset="-34"/>
              <a:ea typeface="Source Sans Pro"/>
              <a:cs typeface="Angsana New" panose="02020603050405020304" pitchFamily="18" charset="-34"/>
              <a:sym typeface="Source Sans Pro"/>
            </a:endParaRPr>
          </a:p>
        </p:txBody>
      </p:sp>
      <p:sp>
        <p:nvSpPr>
          <p:cNvPr id="268" name="Google Shape;268;p29"/>
          <p:cNvSpPr/>
          <p:nvPr/>
        </p:nvSpPr>
        <p:spPr>
          <a:xfrm>
            <a:off x="2991017" y="2409162"/>
            <a:ext cx="2132340" cy="2108704"/>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189745" y="2605680"/>
            <a:ext cx="1757679" cy="1738515"/>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rgbClr val="263238"/>
                </a:solidFill>
                <a:latin typeface="Angsana New" panose="02020603050405020304" pitchFamily="18" charset="-34"/>
                <a:ea typeface="Source Sans Pro"/>
                <a:cs typeface="Angsana New" panose="02020603050405020304" pitchFamily="18" charset="-34"/>
                <a:sym typeface="Source Sans Pro"/>
              </a:rPr>
              <a:t>Sentence</a:t>
            </a:r>
            <a:endParaRPr sz="3200" b="1" dirty="0">
              <a:solidFill>
                <a:srgbClr val="263238"/>
              </a:solidFill>
              <a:latin typeface="Angsana New" panose="02020603050405020304" pitchFamily="18" charset="-34"/>
              <a:ea typeface="Source Sans Pro"/>
              <a:cs typeface="Angsana New" panose="02020603050405020304" pitchFamily="18" charset="-34"/>
              <a:sym typeface="Source Sans Pro"/>
            </a:endParaRPr>
          </a:p>
        </p:txBody>
      </p:sp>
      <p:sp>
        <p:nvSpPr>
          <p:cNvPr id="270" name="Google Shape;270;p29"/>
          <p:cNvSpPr/>
          <p:nvPr/>
        </p:nvSpPr>
        <p:spPr>
          <a:xfrm>
            <a:off x="5056625" y="535495"/>
            <a:ext cx="2301787" cy="227618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266846" y="743266"/>
            <a:ext cx="1897077" cy="1876155"/>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r>
              <a:rPr lang="en" sz="3200" b="1" dirty="0">
                <a:solidFill>
                  <a:srgbClr val="263238"/>
                </a:solidFill>
                <a:latin typeface="Angsana New" panose="02020603050405020304" pitchFamily="18" charset="-34"/>
                <a:ea typeface="Source Sans Pro"/>
                <a:cs typeface="Angsana New" panose="02020603050405020304" pitchFamily="18" charset="-34"/>
                <a:sym typeface="Source Sans Pro"/>
              </a:rPr>
              <a:t>Sentence without transition</a:t>
            </a:r>
          </a:p>
        </p:txBody>
      </p:sp>
      <p:cxnSp>
        <p:nvCxnSpPr>
          <p:cNvPr id="272" name="Google Shape;272;p29"/>
          <p:cNvCxnSpPr/>
          <p:nvPr/>
        </p:nvCxnSpPr>
        <p:spPr>
          <a:xfrm>
            <a:off x="2479899" y="2565564"/>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73" name="Google Shape;273;p29"/>
          <p:cNvCxnSpPr/>
          <p:nvPr/>
        </p:nvCxnSpPr>
        <p:spPr>
          <a:xfrm rot="10800000" flipH="1">
            <a:off x="4746543" y="2197633"/>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74" name="Google Shape;274;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Positive and negative</a:t>
            </a:r>
            <a:endParaRPr dirty="0"/>
          </a:p>
        </p:txBody>
      </p:sp>
      <p:sp>
        <p:nvSpPr>
          <p:cNvPr id="168" name="Google Shape;168;p23"/>
          <p:cNvSpPr/>
          <p:nvPr/>
        </p:nvSpPr>
        <p:spPr>
          <a:xfrm>
            <a:off x="1672963" y="1010720"/>
            <a:ext cx="5595793" cy="3142735"/>
          </a:xfrm>
          <a:prstGeom prst="ellipse">
            <a:avLst/>
          </a:prstGeom>
          <a:noFill/>
          <a:ln w="25400"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sz="2400" dirty="0">
              <a:solidFill>
                <a:srgbClr val="607D8B"/>
              </a:solidFill>
              <a:latin typeface="Source Sans Pro"/>
              <a:ea typeface="Source Sans Pro"/>
              <a:cs typeface="Source Sans Pro"/>
              <a:sym typeface="Source Sans Pro"/>
            </a:endParaRPr>
          </a:p>
          <a:p>
            <a:pPr marL="0" lvl="0" indent="0" algn="ctr" rtl="0">
              <a:spcBef>
                <a:spcPts val="0"/>
              </a:spcBef>
              <a:spcAft>
                <a:spcPts val="0"/>
              </a:spcAft>
              <a:buNone/>
            </a:pPr>
            <a:endParaRPr lang="en" sz="2400" dirty="0">
              <a:solidFill>
                <a:srgbClr val="607D8B"/>
              </a:solidFill>
              <a:latin typeface="Source Sans Pro"/>
              <a:ea typeface="Source Sans Pro"/>
              <a:cs typeface="Source Sans Pro"/>
              <a:sym typeface="Source Sans Pro"/>
            </a:endParaRPr>
          </a:p>
          <a:p>
            <a:pPr marL="0" lvl="0" indent="0" algn="ctr" rtl="0">
              <a:spcBef>
                <a:spcPts val="0"/>
              </a:spcBef>
              <a:spcAft>
                <a:spcPts val="0"/>
              </a:spcAft>
              <a:buNone/>
            </a:pPr>
            <a:endParaRPr lang="en" sz="2400" dirty="0">
              <a:solidFill>
                <a:srgbClr val="607D8B"/>
              </a:solidFill>
              <a:latin typeface="Source Sans Pro"/>
              <a:ea typeface="Source Sans Pro"/>
              <a:cs typeface="Source Sans Pro"/>
              <a:sym typeface="Source Sans Pro"/>
            </a:endParaRPr>
          </a:p>
          <a:p>
            <a:pPr marL="0" lvl="0" indent="0" algn="ctr" rtl="0">
              <a:spcBef>
                <a:spcPts val="0"/>
              </a:spcBef>
              <a:spcAft>
                <a:spcPts val="0"/>
              </a:spcAft>
              <a:buNone/>
            </a:pPr>
            <a:endParaRPr lang="en" sz="2400" dirty="0">
              <a:solidFill>
                <a:srgbClr val="607D8B"/>
              </a:solidFill>
              <a:latin typeface="Source Sans Pro"/>
              <a:ea typeface="Source Sans Pro"/>
              <a:cs typeface="Source Sans Pro"/>
              <a:sym typeface="Source Sans Pro"/>
            </a:endParaRPr>
          </a:p>
          <a:p>
            <a:pPr marL="0" lvl="0" indent="0" algn="ctr" rtl="0">
              <a:spcBef>
                <a:spcPts val="0"/>
              </a:spcBef>
              <a:spcAft>
                <a:spcPts val="0"/>
              </a:spcAft>
              <a:buNone/>
            </a:pPr>
            <a:endParaRPr lang="en" sz="2400" dirty="0">
              <a:solidFill>
                <a:srgbClr val="607D8B"/>
              </a:solidFill>
              <a:latin typeface="Source Sans Pro"/>
              <a:ea typeface="Source Sans Pro"/>
              <a:cs typeface="Source Sans Pro"/>
              <a:sym typeface="Source Sans Pro"/>
            </a:endParaRPr>
          </a:p>
          <a:p>
            <a:pPr marL="0" lvl="0" indent="0" algn="ctr" rtl="0">
              <a:spcBef>
                <a:spcPts val="0"/>
              </a:spcBef>
              <a:spcAft>
                <a:spcPts val="0"/>
              </a:spcAft>
              <a:buNone/>
            </a:pPr>
            <a:endParaRPr lang="en" sz="2400" dirty="0">
              <a:solidFill>
                <a:srgbClr val="607D8B"/>
              </a:solidFill>
              <a:latin typeface="Source Sans Pro"/>
              <a:ea typeface="Source Sans Pro"/>
              <a:cs typeface="Source Sans Pro"/>
              <a:sym typeface="Source Sans Pro"/>
            </a:endParaRPr>
          </a:p>
          <a:p>
            <a:pPr marL="0" lvl="0" indent="0" algn="ctr" rtl="0">
              <a:spcBef>
                <a:spcPts val="0"/>
              </a:spcBef>
              <a:spcAft>
                <a:spcPts val="0"/>
              </a:spcAft>
              <a:buNone/>
            </a:pPr>
            <a:r>
              <a:rPr lang="en" sz="2400" dirty="0">
                <a:solidFill>
                  <a:srgbClr val="607D8B"/>
                </a:solidFill>
                <a:latin typeface="Source Sans Pro"/>
                <a:ea typeface="Source Sans Pro"/>
                <a:cs typeface="Source Sans Pro"/>
                <a:sym typeface="Source Sans Pro"/>
              </a:rPr>
              <a:t>Total Words Count</a:t>
            </a:r>
            <a:endParaRPr sz="2400" dirty="0">
              <a:solidFill>
                <a:srgbClr val="607D8B"/>
              </a:solidFill>
              <a:latin typeface="Source Sans Pro"/>
              <a:ea typeface="Source Sans Pro"/>
              <a:cs typeface="Source Sans Pro"/>
              <a:sym typeface="Source Sans Pro"/>
            </a:endParaRPr>
          </a:p>
        </p:txBody>
      </p:sp>
      <p:sp>
        <p:nvSpPr>
          <p:cNvPr id="170" name="Google Shape;170;p23"/>
          <p:cNvSpPr/>
          <p:nvPr/>
        </p:nvSpPr>
        <p:spPr>
          <a:xfrm>
            <a:off x="4544607" y="1427561"/>
            <a:ext cx="1991731" cy="2010231"/>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607D8B"/>
                </a:solidFill>
                <a:latin typeface="Source Sans Pro"/>
                <a:ea typeface="Source Sans Pro"/>
                <a:cs typeface="Source Sans Pro"/>
                <a:sym typeface="Source Sans Pro"/>
              </a:rPr>
              <a:t>Negative words</a:t>
            </a:r>
            <a:endParaRPr sz="2400" dirty="0">
              <a:solidFill>
                <a:srgbClr val="607D8B"/>
              </a:solidFill>
              <a:latin typeface="Source Sans Pro"/>
              <a:ea typeface="Source Sans Pro"/>
              <a:cs typeface="Source Sans Pro"/>
              <a:sym typeface="Source Sans Pro"/>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Google Shape;170;p23">
            <a:extLst>
              <a:ext uri="{FF2B5EF4-FFF2-40B4-BE49-F238E27FC236}">
                <a16:creationId xmlns:a16="http://schemas.microsoft.com/office/drawing/2014/main" id="{9C0FD595-55F8-1242-998B-BFE0D765777B}"/>
              </a:ext>
            </a:extLst>
          </p:cNvPr>
          <p:cNvSpPr/>
          <p:nvPr/>
        </p:nvSpPr>
        <p:spPr>
          <a:xfrm>
            <a:off x="2192996" y="1427561"/>
            <a:ext cx="1991731" cy="2010231"/>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607D8B"/>
                </a:solidFill>
                <a:latin typeface="Source Sans Pro"/>
                <a:ea typeface="Source Sans Pro"/>
                <a:cs typeface="Source Sans Pro"/>
                <a:sym typeface="Source Sans Pro"/>
              </a:rPr>
              <a:t>Positive words</a:t>
            </a:r>
            <a:endParaRPr sz="2400" dirty="0">
              <a:solidFill>
                <a:srgbClr val="607D8B"/>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Significant Test : burger for example</a:t>
            </a:r>
            <a:endParaRPr dirty="0"/>
          </a:p>
        </p:txBody>
      </p:sp>
      <p:sp>
        <p:nvSpPr>
          <p:cNvPr id="141" name="Google Shape;141;p20"/>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p>
            <a:pPr marL="0" lvl="0" indent="0">
              <a:buNone/>
            </a:pPr>
            <a:r>
              <a:rPr lang="en-US" b="1" dirty="0">
                <a:latin typeface="Source Sans Pro Light" panose="020B0604020202020204" pitchFamily="34" charset="0"/>
              </a:rPr>
              <a:t>Welch’s T-test</a:t>
            </a:r>
            <a:r>
              <a:rPr lang="en-US" dirty="0">
                <a:latin typeface="Source Sans Pro Light" panose="020B0604020202020204" pitchFamily="34" charset="0"/>
              </a:rPr>
              <a:t> </a:t>
            </a:r>
          </a:p>
          <a:p>
            <a:pPr marL="0" lvl="0" indent="0">
              <a:buNone/>
            </a:pPr>
            <a:r>
              <a:rPr lang="en-US" dirty="0"/>
              <a:t>first group: </a:t>
            </a:r>
          </a:p>
          <a:p>
            <a:pPr marL="0" lvl="0" indent="0">
              <a:buNone/>
            </a:pPr>
            <a:r>
              <a:rPr lang="en-US" dirty="0"/>
              <a:t>review stars of a word positively mentioned</a:t>
            </a:r>
          </a:p>
          <a:p>
            <a:pPr marL="0" indent="0">
              <a:buNone/>
            </a:pPr>
            <a:r>
              <a:rPr lang="en-US" dirty="0"/>
              <a:t>second group:</a:t>
            </a:r>
          </a:p>
          <a:p>
            <a:pPr marL="0" indent="0">
              <a:buNone/>
            </a:pPr>
            <a:r>
              <a:rPr lang="en-US" dirty="0"/>
              <a:t>review stars of a word negatively mentioned.</a:t>
            </a:r>
          </a:p>
          <a:p>
            <a:pPr marL="0" lvl="0" indent="0">
              <a:buNone/>
            </a:pPr>
            <a:endParaRPr lang="en-US" b="1" dirty="0"/>
          </a:p>
        </p:txBody>
      </p:sp>
      <p:sp>
        <p:nvSpPr>
          <p:cNvPr id="142" name="Google Shape;142;p20"/>
          <p:cNvSpPr txBox="1">
            <a:spLocks noGrp="1"/>
          </p:cNvSpPr>
          <p:nvPr>
            <p:ph type="body" idx="2"/>
          </p:nvPr>
        </p:nvSpPr>
        <p:spPr>
          <a:xfrm>
            <a:off x="3981883" y="1109680"/>
            <a:ext cx="2419800" cy="3725700"/>
          </a:xfrm>
          <a:prstGeom prst="rect">
            <a:avLst/>
          </a:prstGeom>
        </p:spPr>
        <p:txBody>
          <a:bodyPr spcFirstLastPara="1" wrap="square" lIns="91425" tIns="91425" rIns="91425" bIns="91425" anchor="t" anchorCtr="0">
            <a:noAutofit/>
          </a:bodyPr>
          <a:lstStyle/>
          <a:p>
            <a:pPr marL="114300" indent="0">
              <a:buNone/>
            </a:pPr>
            <a:r>
              <a:rPr lang="en-US" dirty="0">
                <a:latin typeface="Source Sans Pro ExtraLight" panose="020B0604020202020204" pitchFamily="34" charset="0"/>
              </a:rPr>
              <a:t>Pearson's chi-squared test</a:t>
            </a:r>
          </a:p>
          <a:p>
            <a:pPr marL="0" lvl="0" indent="0" algn="l" rtl="0">
              <a:spcBef>
                <a:spcPts val="600"/>
              </a:spcBef>
              <a:spcAft>
                <a:spcPts val="0"/>
              </a:spcAft>
              <a:buNone/>
            </a:pPr>
            <a:endParaRPr dirty="0"/>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A screenshot of a cell phone&#10;&#10;Description automatically generated">
            <a:extLst>
              <a:ext uri="{FF2B5EF4-FFF2-40B4-BE49-F238E27FC236}">
                <a16:creationId xmlns:a16="http://schemas.microsoft.com/office/drawing/2014/main" id="{5DC9EF56-0524-411B-880D-C839C4178D87}"/>
              </a:ext>
            </a:extLst>
          </p:cNvPr>
          <p:cNvPicPr>
            <a:picLocks noChangeAspect="1"/>
          </p:cNvPicPr>
          <p:nvPr/>
        </p:nvPicPr>
        <p:blipFill>
          <a:blip r:embed="rId3"/>
          <a:stretch>
            <a:fillRect/>
          </a:stretch>
        </p:blipFill>
        <p:spPr>
          <a:xfrm>
            <a:off x="4139329" y="1870820"/>
            <a:ext cx="3783902" cy="798778"/>
          </a:xfrm>
          <a:prstGeom prst="rect">
            <a:avLst/>
          </a:prstGeom>
        </p:spPr>
      </p:pic>
      <p:sp>
        <p:nvSpPr>
          <p:cNvPr id="5" name="Text Placeholder 4">
            <a:extLst>
              <a:ext uri="{FF2B5EF4-FFF2-40B4-BE49-F238E27FC236}">
                <a16:creationId xmlns:a16="http://schemas.microsoft.com/office/drawing/2014/main" id="{D3258157-F9CA-4246-9201-EE64882781F7}"/>
              </a:ext>
            </a:extLst>
          </p:cNvPr>
          <p:cNvSpPr>
            <a:spLocks noGrp="1"/>
          </p:cNvSpPr>
          <p:nvPr>
            <p:ph type="body" idx="3"/>
          </p:nvPr>
        </p:nvSpPr>
        <p:spPr>
          <a:xfrm>
            <a:off x="3981883" y="2768558"/>
            <a:ext cx="2419800" cy="3725700"/>
          </a:xfrm>
        </p:spPr>
        <p:txBody>
          <a:bodyPr/>
          <a:lstStyle/>
          <a:p>
            <a:pPr marL="114300" indent="0">
              <a:buNone/>
            </a:pPr>
            <a:r>
              <a:rPr lang="en-US" dirty="0">
                <a:latin typeface="Source Sans Pro ExtraLight" panose="020B0604020202020204" pitchFamily="34" charset="0"/>
              </a:rPr>
              <a:t>Fisher’s exact test</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803EC060-B028-4C3A-95A8-1064EF28DA1E}"/>
              </a:ext>
            </a:extLst>
          </p:cNvPr>
          <p:cNvPicPr>
            <a:picLocks noChangeAspect="1"/>
          </p:cNvPicPr>
          <p:nvPr/>
        </p:nvPicPr>
        <p:blipFill>
          <a:blip r:embed="rId4"/>
          <a:stretch>
            <a:fillRect/>
          </a:stretch>
        </p:blipFill>
        <p:spPr>
          <a:xfrm>
            <a:off x="4139329" y="3430738"/>
            <a:ext cx="4048710" cy="798778"/>
          </a:xfrm>
          <a:prstGeom prst="rect">
            <a:avLst/>
          </a:prstGeom>
        </p:spPr>
      </p:pic>
    </p:spTree>
    <p:extLst>
      <p:ext uri="{BB962C8B-B14F-4D97-AF65-F5344CB8AC3E}">
        <p14:creationId xmlns:p14="http://schemas.microsoft.com/office/powerpoint/2010/main" val="3295940397"/>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720</Words>
  <Application>Microsoft Macintosh PowerPoint</Application>
  <PresentationFormat>On-screen Show (16:9)</PresentationFormat>
  <Paragraphs>136</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Angsana New</vt:lpstr>
      <vt:lpstr>Source Sans Pro ExtraLight</vt:lpstr>
      <vt:lpstr>Roboto Slab</vt:lpstr>
      <vt:lpstr>Arial</vt:lpstr>
      <vt:lpstr>Source Sans Pro Light</vt:lpstr>
      <vt:lpstr>Source Sans Pro</vt:lpstr>
      <vt:lpstr>Cordelia template</vt:lpstr>
      <vt:lpstr>Yelp Data Analysis for Bars</vt:lpstr>
      <vt:lpstr>1. Introduction</vt:lpstr>
      <vt:lpstr>Introduction</vt:lpstr>
      <vt:lpstr>2. Sentiment extraction and Testing</vt:lpstr>
      <vt:lpstr>Some General Problems</vt:lpstr>
      <vt:lpstr>What kinds of features ?</vt:lpstr>
      <vt:lpstr>Sentence tokenizing</vt:lpstr>
      <vt:lpstr>Positive and negative</vt:lpstr>
      <vt:lpstr>Significant Test : burger for example</vt:lpstr>
      <vt:lpstr>3.  Recommendation System</vt:lpstr>
      <vt:lpstr>PowerPoint Presentation</vt:lpstr>
      <vt:lpstr>For Customers</vt:lpstr>
      <vt:lpstr>PowerPoint Presentation</vt:lpstr>
      <vt:lpstr>For business</vt:lpstr>
      <vt:lpstr>PowerPoint Presentation</vt:lpstr>
      <vt:lpstr>PowerPoint Presentation</vt:lpstr>
      <vt:lpstr>4. Conclusion</vt:lpstr>
      <vt:lpstr>Upset plots of Positive key words</vt:lpstr>
      <vt:lpstr>Upset plots of Negative key words</vt:lpstr>
      <vt:lpstr>Glance of top key words for each city</vt:lpstr>
      <vt:lpstr>Positive keywords</vt:lpstr>
      <vt:lpstr>Negative keywords</vt:lpstr>
      <vt:lpstr>Pros and Cons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Analysis for Bars</dc:title>
  <dc:creator>JianTong Wang</dc:creator>
  <cp:lastModifiedBy>YI-HSUAN TSAI</cp:lastModifiedBy>
  <cp:revision>25</cp:revision>
  <dcterms:modified xsi:type="dcterms:W3CDTF">2019-11-18T20:39:09Z</dcterms:modified>
</cp:coreProperties>
</file>