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97" autoAdjust="0"/>
    <p:restoredTop sz="90929"/>
  </p:normalViewPr>
  <p:slideViewPr>
    <p:cSldViewPr>
      <p:cViewPr varScale="1">
        <p:scale>
          <a:sx n="60" d="100"/>
          <a:sy n="60" d="100"/>
        </p:scale>
        <p:origin x="-72"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720A970-08E8-4AD0-85B3-EF44416101AF}"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63C40CD-7CD4-4A23-9BBC-45E797326F1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E58E6DB-CC5A-4425-8D5B-8A9C0AB3475D}"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DF83729-D66D-422C-87AC-2A72AAA32B7D}"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8139FAF-F855-4BCD-A65D-BF14BB7F6708}"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098257E-703A-4616-AA3C-E6D13464D72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16131FD9-07B5-4909-AE28-12966B3A4E49}"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B2B19901-06A8-4121-BDA8-2DC6D540CBC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DE04C855-8FDC-414F-B6FA-B306C26A15E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434F851-1A9B-44D8-8718-D948B1129F5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F6E8CEB-2B1E-4D16-BFBB-660DD909CBD9}"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5A1AE20-DE48-42E9-8003-7E6820ECC67A}"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campuslife.rit.edu/main/clubs/resourc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campuslife.rit.edu/main/uploads/1New_Club_Budget_Process_Form.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mailto:mlw0137@rit.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338138" y="3121025"/>
            <a:ext cx="9483725" cy="2636838"/>
          </a:xfrm>
          <a:prstGeom prst="rect">
            <a:avLst/>
          </a:prstGeom>
          <a:noFill/>
        </p:spPr>
      </p:pic>
      <p:sp>
        <p:nvSpPr>
          <p:cNvPr id="2049" name="Rectangle 1"/>
          <p:cNvSpPr>
            <a:spLocks noGrp="1" noChangeArrowheads="1"/>
          </p:cNvSpPr>
          <p:nvPr>
            <p:ph type="ctrTitle"/>
          </p:nvPr>
        </p:nvSpPr>
        <p:spPr>
          <a:xfrm>
            <a:off x="395288" y="568325"/>
            <a:ext cx="7446962" cy="2270125"/>
          </a:xfrm>
        </p:spPr>
        <p:txBody>
          <a:bodyPr lIns="0" tIns="0" rIns="0" bIns="0" anchor="b"/>
          <a:lstStyle/>
          <a:p>
            <a:pPr>
              <a:lnSpc>
                <a:spcPct val="95000"/>
              </a:lnSpc>
            </a:pPr>
            <a:r>
              <a:rPr lang="en-US" sz="4900" b="1" dirty="0" smtClean="0">
                <a:solidFill>
                  <a:srgbClr val="7C1302"/>
                </a:solidFill>
                <a:latin typeface="Arial" pitchFamily="34" charset="0"/>
              </a:rPr>
              <a:t>Club  Budget Process</a:t>
            </a:r>
            <a:br>
              <a:rPr lang="en-US" sz="4900" b="1" dirty="0" smtClean="0">
                <a:solidFill>
                  <a:srgbClr val="7C1302"/>
                </a:solidFill>
                <a:latin typeface="Arial" pitchFamily="34" charset="0"/>
              </a:rPr>
            </a:br>
            <a:endParaRPr lang="en-US" sz="4900" b="1" dirty="0">
              <a:solidFill>
                <a:srgbClr val="7C1302"/>
              </a:solidFill>
              <a:latin typeface="Arial" pitchFamily="34" charset="0"/>
            </a:endParaRPr>
          </a:p>
        </p:txBody>
      </p:sp>
      <p:sp>
        <p:nvSpPr>
          <p:cNvPr id="2050" name="Rectangle 2"/>
          <p:cNvSpPr>
            <a:spLocks noGrp="1" noChangeArrowheads="1"/>
          </p:cNvSpPr>
          <p:nvPr>
            <p:ph type="subTitle" idx="1"/>
          </p:nvPr>
        </p:nvSpPr>
        <p:spPr>
          <a:xfrm>
            <a:off x="987425" y="3438525"/>
            <a:ext cx="6854825" cy="2524125"/>
          </a:xfrm>
        </p:spPr>
        <p:txBody>
          <a:bodyPr lIns="0" tIns="0" rIns="0" bIns="0"/>
          <a:lstStyle/>
          <a:p>
            <a:pPr algn="r">
              <a:lnSpc>
                <a:spcPct val="95000"/>
              </a:lnSpc>
              <a:spcBef>
                <a:spcPct val="0"/>
              </a:spcBef>
            </a:pPr>
            <a:r>
              <a:rPr lang="en-US" sz="3600" dirty="0" smtClean="0">
                <a:solidFill>
                  <a:srgbClr val="000000"/>
                </a:solidFill>
                <a:latin typeface="Arial" pitchFamily="34" charset="0"/>
              </a:rPr>
              <a:t>Budget </a:t>
            </a:r>
            <a:r>
              <a:rPr lang="en-US" sz="3600" dirty="0">
                <a:solidFill>
                  <a:srgbClr val="000000"/>
                </a:solidFill>
                <a:latin typeface="Arial" pitchFamily="34" charset="0"/>
              </a:rPr>
              <a:t>Process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1265"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p>
        </p:txBody>
      </p:sp>
      <p:sp>
        <p:nvSpPr>
          <p:cNvPr id="11266"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It will be important for you to utilize the club recognition packet to develop your budget.</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Purpose of your organization</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Mission Statement</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Goals &amp; Objectives</a:t>
            </a:r>
            <a:endParaRPr lang="en-US" dirty="0"/>
          </a:p>
          <a:p>
            <a:pPr marL="857250" lvl="2" indent="-285750" algn="l">
              <a:lnSpc>
                <a:spcPct val="95000"/>
              </a:lnSpc>
              <a:spcBef>
                <a:spcPct val="0"/>
              </a:spcBef>
              <a:buClr>
                <a:srgbClr val="000000"/>
              </a:buClr>
              <a:buFontTx/>
              <a:buChar char=" "/>
            </a:pPr>
            <a:endParaRPr lang="en-US" sz="2900" dirty="0">
              <a:solidFill>
                <a:srgbClr val="000000"/>
              </a:solidFill>
              <a:latin typeface="Arial" pitchFamily="34" charset="0"/>
            </a:endParaRPr>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Step 1: Plan Ahead</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Step 2: Research</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Step 3: Preparing the Budget Proposal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2289"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p>
        </p:txBody>
      </p:sp>
      <p:sp>
        <p:nvSpPr>
          <p:cNvPr id="12290"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Step 1. Plan Ahead</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Think about what events, activities, and/or expenses your club will have for the upcoming year.</a:t>
            </a:r>
            <a:endParaRPr lang="en-US" dirty="0"/>
          </a:p>
          <a:p>
            <a:pPr algn="l">
              <a:lnSpc>
                <a:spcPct val="95000"/>
              </a:lnSpc>
              <a:spcBef>
                <a:spcPct val="0"/>
              </a:spcBef>
              <a:buClr>
                <a:srgbClr val="000000"/>
              </a:buClr>
              <a:buSzPct val="80000"/>
              <a:buFont typeface="Courier New" pitchFamily="49" charset="0"/>
              <a:buNone/>
            </a:pPr>
            <a:endParaRPr lang="en-US" sz="3300" dirty="0">
              <a:solidFill>
                <a:srgbClr val="000000"/>
              </a:solidFill>
              <a:latin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3313"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br>
              <a:rPr lang="en-US" sz="4300" b="1" dirty="0">
                <a:solidFill>
                  <a:srgbClr val="7C1302"/>
                </a:solidFill>
                <a:latin typeface="Arial" pitchFamily="34" charset="0"/>
              </a:rPr>
            </a:br>
            <a:r>
              <a:rPr lang="en-US" sz="3100" b="1" dirty="0">
                <a:solidFill>
                  <a:srgbClr val="7C1302"/>
                </a:solidFill>
                <a:latin typeface="Arial" pitchFamily="34" charset="0"/>
              </a:rPr>
              <a:t>Step 1. Plan Ahead</a:t>
            </a:r>
          </a:p>
        </p:txBody>
      </p:sp>
      <p:sp>
        <p:nvSpPr>
          <p:cNvPr id="13314" name="Rectangle 2"/>
          <p:cNvSpPr>
            <a:spLocks noGrp="1" noChangeArrowheads="1"/>
          </p:cNvSpPr>
          <p:nvPr>
            <p:ph type="subTitle" idx="1"/>
          </p:nvPr>
        </p:nvSpPr>
        <p:spPr>
          <a:xfrm>
            <a:off x="552450" y="1828800"/>
            <a:ext cx="9055100" cy="5562599"/>
          </a:xfrm>
        </p:spPr>
        <p:txBody>
          <a:bodyPr lIns="0" tIns="0" rIns="0" bIns="0"/>
          <a:lstStyle/>
          <a:p>
            <a:pPr algn="l">
              <a:lnSpc>
                <a:spcPct val="95000"/>
              </a:lnSpc>
              <a:spcBef>
                <a:spcPct val="0"/>
              </a:spcBef>
            </a:pPr>
            <a:r>
              <a:rPr lang="en-US" sz="2300" b="1" u="sng" dirty="0">
                <a:solidFill>
                  <a:srgbClr val="000000"/>
                </a:solidFill>
                <a:latin typeface="Arial" pitchFamily="34" charset="0"/>
              </a:rPr>
              <a:t>Expenses</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Keep events within the purpose and mission of the club. </a:t>
            </a:r>
            <a:endParaRPr lang="en-US" sz="2300" dirty="0" smtClean="0">
              <a:solidFill>
                <a:srgbClr val="000000"/>
              </a:solidFill>
              <a:latin typeface="Arial" pitchFamily="34" charset="0"/>
            </a:endParaRPr>
          </a:p>
          <a:p>
            <a:pPr lvl="1" indent="-342900" algn="l">
              <a:lnSpc>
                <a:spcPct val="95000"/>
              </a:lnSpc>
              <a:spcBef>
                <a:spcPct val="0"/>
              </a:spcBef>
              <a:buClr>
                <a:srgbClr val="000000"/>
              </a:buClr>
              <a:buFontTx/>
              <a:buChar char="•"/>
            </a:pPr>
            <a:r>
              <a:rPr lang="en-US" sz="2300" dirty="0" smtClean="0">
                <a:solidFill>
                  <a:srgbClr val="000000"/>
                </a:solidFill>
                <a:latin typeface="Arial" pitchFamily="34" charset="0"/>
              </a:rPr>
              <a:t>Basic operating expenses should be included that represent basic costs needed to run your club</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Try to tie activities into your mission statement and goals.</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Look at activities sponsored in the past (or ask your club advisor) and see if they were successful.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Do you want to repeat the activity?</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If not what else could you do?</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Consider any new events for the club to </a:t>
            </a:r>
            <a:r>
              <a:rPr lang="en-US" sz="2300" dirty="0" smtClean="0">
                <a:solidFill>
                  <a:srgbClr val="000000"/>
                </a:solidFill>
                <a:latin typeface="Arial" pitchFamily="34" charset="0"/>
              </a:rPr>
              <a:t>attend/host/sponsor or cosponsor.</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Is there a conference or speaker that will be in the area next year?</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Is there an event that you could not attend last year that you would like to attend this year?</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Is there an opportunity to co-host a speaker with another club and/or a similar club from another college?</a:t>
            </a:r>
            <a:endParaRPr lang="en-US" dirty="0"/>
          </a:p>
          <a:p>
            <a:pPr marL="857250" lvl="2" indent="-285750" algn="l">
              <a:lnSpc>
                <a:spcPct val="95000"/>
              </a:lnSpc>
              <a:spcBef>
                <a:spcPct val="0"/>
              </a:spcBef>
              <a:buClr>
                <a:srgbClr val="000000"/>
              </a:buClr>
              <a:buFontTx/>
              <a:buChar char=" "/>
            </a:pPr>
            <a:endParaRPr lang="en-US" sz="2200" dirty="0">
              <a:solidFill>
                <a:srgbClr val="000000"/>
              </a:solidFill>
              <a:latin typeface="Arial" pitchFamily="34" charset="0"/>
            </a:endParaRPr>
          </a:p>
          <a:p>
            <a:pPr algn="l">
              <a:lnSpc>
                <a:spcPct val="95000"/>
              </a:lnSpc>
              <a:spcBef>
                <a:spcPct val="0"/>
              </a:spcBef>
              <a:buClr>
                <a:srgbClr val="000000"/>
              </a:buClr>
            </a:pPr>
            <a:endParaRPr lang="en-US" sz="2300" dirty="0">
              <a:solidFill>
                <a:srgbClr val="000000"/>
              </a:solidFill>
              <a:latin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4337"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 </a:t>
            </a:r>
            <a:br>
              <a:rPr lang="en-US" sz="4300" b="1" dirty="0">
                <a:solidFill>
                  <a:srgbClr val="7C1302"/>
                </a:solidFill>
                <a:latin typeface="Arial" pitchFamily="34" charset="0"/>
              </a:rPr>
            </a:br>
            <a:r>
              <a:rPr lang="en-US" sz="3100" b="1" dirty="0">
                <a:solidFill>
                  <a:srgbClr val="7C1302"/>
                </a:solidFill>
                <a:latin typeface="Arial" pitchFamily="34" charset="0"/>
              </a:rPr>
              <a:t>Step 1. Plan Ahead</a:t>
            </a:r>
          </a:p>
        </p:txBody>
      </p:sp>
      <p:sp>
        <p:nvSpPr>
          <p:cNvPr id="14338"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3300" b="1" u="sng" dirty="0">
                <a:solidFill>
                  <a:srgbClr val="000000"/>
                </a:solidFill>
                <a:latin typeface="Arial" pitchFamily="34" charset="0"/>
              </a:rPr>
              <a:t>Look at costs of these events</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Did/will the cost of the event be justified by the benefit to your club and/or the RIT community?</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Will the cost for the event(s) need to be increased?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5361"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br>
              <a:rPr lang="en-US" sz="4300" b="1" dirty="0">
                <a:solidFill>
                  <a:srgbClr val="7C1302"/>
                </a:solidFill>
                <a:latin typeface="Arial" pitchFamily="34" charset="0"/>
              </a:rPr>
            </a:br>
            <a:r>
              <a:rPr lang="en-US" sz="3100" b="1" dirty="0">
                <a:solidFill>
                  <a:srgbClr val="7C1302"/>
                </a:solidFill>
                <a:latin typeface="Arial" pitchFamily="34" charset="0"/>
              </a:rPr>
              <a:t>Step 1. Plan Ahead</a:t>
            </a:r>
          </a:p>
        </p:txBody>
      </p:sp>
      <p:sp>
        <p:nvSpPr>
          <p:cNvPr id="15362"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2300" b="1" u="sng" dirty="0">
                <a:solidFill>
                  <a:srgbClr val="000000"/>
                </a:solidFill>
                <a:latin typeface="Arial" pitchFamily="34" charset="0"/>
              </a:rPr>
              <a:t>Income</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Think about the potential sources of income that your club may have access </a:t>
            </a:r>
            <a:r>
              <a:rPr lang="en-US" sz="2300" dirty="0" smtClean="0">
                <a:solidFill>
                  <a:srgbClr val="000000"/>
                </a:solidFill>
                <a:latin typeface="Arial" pitchFamily="34" charset="0"/>
              </a:rPr>
              <a:t>.</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Consider the following sources: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fund-raisers including vendors, bake sales, and raffles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donations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sponsorships from external groups, corporations or parent </a:t>
            </a:r>
            <a:r>
              <a:rPr lang="en-US" sz="2200" dirty="0" smtClean="0">
                <a:solidFill>
                  <a:srgbClr val="000000"/>
                </a:solidFill>
                <a:latin typeface="Arial" pitchFamily="34" charset="0"/>
              </a:rPr>
              <a:t>chapters</a:t>
            </a:r>
          </a:p>
          <a:p>
            <a:pPr marL="857250" lvl="2" indent="-285750" algn="l">
              <a:lnSpc>
                <a:spcPct val="95000"/>
              </a:lnSpc>
              <a:spcBef>
                <a:spcPct val="0"/>
              </a:spcBef>
              <a:buClr>
                <a:srgbClr val="000000"/>
              </a:buClr>
              <a:buSzPct val="80000"/>
              <a:buFont typeface="Courier New" pitchFamily="49" charset="0"/>
              <a:buChar char="o"/>
            </a:pPr>
            <a:r>
              <a:rPr lang="en-US" sz="2200" dirty="0" smtClean="0">
                <a:solidFill>
                  <a:srgbClr val="000000"/>
                </a:solidFill>
                <a:latin typeface="Arial" pitchFamily="34" charset="0"/>
              </a:rPr>
              <a:t>RIT Departmental Support</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AFAF</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a:solidFill>
                  <a:srgbClr val="000000"/>
                </a:solidFill>
                <a:latin typeface="Arial" pitchFamily="34" charset="0"/>
              </a:rPr>
              <a:t>events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200" dirty="0" smtClean="0">
                <a:solidFill>
                  <a:srgbClr val="000000"/>
                </a:solidFill>
                <a:latin typeface="Arial" pitchFamily="34" charset="0"/>
              </a:rPr>
              <a:t>co-sponsorship from other organizations at RIT</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Be sure income estimates are realistic as you will be held accountable for the income </a:t>
            </a:r>
            <a:r>
              <a:rPr lang="en-US" sz="2300" dirty="0" smtClean="0">
                <a:solidFill>
                  <a:srgbClr val="000000"/>
                </a:solidFill>
                <a:latin typeface="Arial" pitchFamily="34" charset="0"/>
              </a:rPr>
              <a:t>stated </a:t>
            </a:r>
            <a:endParaRPr lang="en-US" sz="2300" dirty="0">
              <a:solidFill>
                <a:srgbClr val="000000"/>
              </a:solidFill>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6385"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br>
              <a:rPr lang="en-US" sz="4300" b="1" dirty="0">
                <a:solidFill>
                  <a:srgbClr val="7C1302"/>
                </a:solidFill>
                <a:latin typeface="Arial" pitchFamily="34" charset="0"/>
              </a:rPr>
            </a:br>
            <a:r>
              <a:rPr lang="en-US" sz="3100" b="1" dirty="0">
                <a:solidFill>
                  <a:srgbClr val="7C1302"/>
                </a:solidFill>
                <a:latin typeface="Arial" pitchFamily="34" charset="0"/>
              </a:rPr>
              <a:t>Step 1. Plan Ahead</a:t>
            </a:r>
          </a:p>
        </p:txBody>
      </p:sp>
      <p:sp>
        <p:nvSpPr>
          <p:cNvPr id="16386"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2900" b="1" u="sng" dirty="0">
                <a:solidFill>
                  <a:srgbClr val="000000"/>
                </a:solidFill>
                <a:latin typeface="Arial" pitchFamily="34" charset="0"/>
              </a:rPr>
              <a:t>Final Review of Expenses &amp; Income</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Rank order the expenses and incomes that you would like to propose in your </a:t>
            </a:r>
            <a:r>
              <a:rPr lang="en-US" sz="2900" dirty="0" smtClean="0">
                <a:solidFill>
                  <a:srgbClr val="000000"/>
                </a:solidFill>
                <a:latin typeface="Arial" pitchFamily="34" charset="0"/>
              </a:rPr>
              <a:t>budget</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Due to budgetary restrictions, the club may not be able to afford all the events or </a:t>
            </a:r>
            <a:r>
              <a:rPr lang="en-US" sz="2900" dirty="0" smtClean="0">
                <a:solidFill>
                  <a:srgbClr val="000000"/>
                </a:solidFill>
                <a:latin typeface="Arial" pitchFamily="34" charset="0"/>
              </a:rPr>
              <a:t>expenditures</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Prioritize your request </a:t>
            </a:r>
            <a:r>
              <a:rPr lang="en-US" sz="2900" dirty="0" smtClean="0">
                <a:solidFill>
                  <a:srgbClr val="000000"/>
                </a:solidFill>
                <a:latin typeface="Arial" pitchFamily="34" charset="0"/>
              </a:rPr>
              <a:t>by:</a:t>
            </a:r>
          </a:p>
          <a:p>
            <a:pPr marL="1085850" lvl="2" indent="-514350" algn="l">
              <a:lnSpc>
                <a:spcPct val="95000"/>
              </a:lnSpc>
              <a:spcBef>
                <a:spcPct val="0"/>
              </a:spcBef>
              <a:buClr>
                <a:srgbClr val="000000"/>
              </a:buClr>
              <a:buFont typeface="+mj-lt"/>
              <a:buAutoNum type="arabicPeriod"/>
            </a:pPr>
            <a:r>
              <a:rPr lang="en-US" sz="2900" dirty="0" smtClean="0">
                <a:solidFill>
                  <a:srgbClr val="000000"/>
                </a:solidFill>
                <a:latin typeface="Arial" pitchFamily="34" charset="0"/>
                <a:cs typeface="Arial" pitchFamily="34" charset="0"/>
              </a:rPr>
              <a:t>Basic operating expenses</a:t>
            </a:r>
          </a:p>
          <a:p>
            <a:pPr marL="1085850" lvl="2" indent="-514350" algn="l">
              <a:lnSpc>
                <a:spcPct val="95000"/>
              </a:lnSpc>
              <a:spcBef>
                <a:spcPct val="0"/>
              </a:spcBef>
              <a:buClr>
                <a:srgbClr val="000000"/>
              </a:buClr>
              <a:buFont typeface="+mj-lt"/>
              <a:buAutoNum type="arabicPeriod"/>
            </a:pPr>
            <a:r>
              <a:rPr lang="en-US" sz="2900" dirty="0" smtClean="0">
                <a:solidFill>
                  <a:srgbClr val="000000"/>
                </a:solidFill>
                <a:latin typeface="Arial" pitchFamily="34" charset="0"/>
                <a:cs typeface="Arial" pitchFamily="34" charset="0"/>
              </a:rPr>
              <a:t>Event expense/equipment expense/travel expense in case you are not allocated a budget to cover all your requests.</a:t>
            </a:r>
            <a:endParaRPr lang="en-US" sz="2900" dirty="0">
              <a:latin typeface="Arial" pitchFamily="34" charset="0"/>
              <a:cs typeface="Arial" pitchFamily="34" charset="0"/>
            </a:endParaRPr>
          </a:p>
          <a:p>
            <a:pPr algn="l">
              <a:lnSpc>
                <a:spcPct val="95000"/>
              </a:lnSpc>
              <a:spcBef>
                <a:spcPct val="0"/>
              </a:spcBef>
              <a:buClr>
                <a:srgbClr val="000000"/>
              </a:buClr>
            </a:pPr>
            <a:endParaRPr lang="en-US" sz="2900" dirty="0">
              <a:solidFill>
                <a:srgbClr val="000000"/>
              </a:solidFill>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7409"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br>
              <a:rPr lang="en-US" sz="4300" b="1" dirty="0">
                <a:solidFill>
                  <a:srgbClr val="7C1302"/>
                </a:solidFill>
                <a:latin typeface="Arial" pitchFamily="34" charset="0"/>
              </a:rPr>
            </a:br>
            <a:r>
              <a:rPr lang="en-US" sz="3100" b="1" dirty="0">
                <a:solidFill>
                  <a:srgbClr val="7C1302"/>
                </a:solidFill>
                <a:latin typeface="Arial" pitchFamily="34" charset="0"/>
              </a:rPr>
              <a:t>Step 2. Research</a:t>
            </a:r>
          </a:p>
        </p:txBody>
      </p:sp>
      <p:sp>
        <p:nvSpPr>
          <p:cNvPr id="17410"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2300" dirty="0">
                <a:solidFill>
                  <a:srgbClr val="000000"/>
                </a:solidFill>
                <a:latin typeface="Arial" pitchFamily="34" charset="0"/>
              </a:rPr>
              <a:t>Get estimates for the costs of all events or items to be purchased. </a:t>
            </a:r>
            <a:endParaRPr lang="en-US" dirty="0"/>
          </a:p>
          <a:p>
            <a:pPr algn="l">
              <a:lnSpc>
                <a:spcPct val="95000"/>
              </a:lnSpc>
              <a:spcBef>
                <a:spcPct val="0"/>
              </a:spcBef>
            </a:pPr>
            <a:r>
              <a:rPr lang="en-US" sz="2300" dirty="0">
                <a:solidFill>
                  <a:srgbClr val="000000"/>
                </a:solidFill>
                <a:latin typeface="Arial" pitchFamily="34" charset="0"/>
              </a:rPr>
              <a:t>The following resources can help you determine your costs</a:t>
            </a:r>
            <a:r>
              <a:rPr lang="en-US" sz="2300" dirty="0" smtClean="0">
                <a:solidFill>
                  <a:srgbClr val="000000"/>
                </a:solidFill>
                <a:latin typeface="Arial" pitchFamily="34" charset="0"/>
              </a:rPr>
              <a:t>:</a:t>
            </a:r>
          </a:p>
          <a:p>
            <a:pPr lvl="1" algn="l">
              <a:lnSpc>
                <a:spcPct val="95000"/>
              </a:lnSpc>
              <a:spcBef>
                <a:spcPct val="0"/>
              </a:spcBef>
            </a:pPr>
            <a:endParaRPr lang="en-US" sz="1600" dirty="0"/>
          </a:p>
          <a:p>
            <a:pPr lvl="1" indent="-342900" algn="l">
              <a:lnSpc>
                <a:spcPct val="95000"/>
              </a:lnSpc>
              <a:spcBef>
                <a:spcPct val="0"/>
              </a:spcBef>
              <a:buClr>
                <a:srgbClr val="000000"/>
              </a:buClr>
              <a:buFontTx/>
              <a:buChar char="•"/>
            </a:pPr>
            <a:r>
              <a:rPr lang="en-US" sz="2200" dirty="0" smtClean="0">
                <a:solidFill>
                  <a:srgbClr val="000000"/>
                </a:solidFill>
                <a:latin typeface="Arial" pitchFamily="34" charset="0"/>
              </a:rPr>
              <a:t>Prior Year budget expenditures</a:t>
            </a:r>
          </a:p>
          <a:p>
            <a:pPr lvl="1" indent="-342900" algn="l">
              <a:lnSpc>
                <a:spcPct val="95000"/>
              </a:lnSpc>
              <a:spcBef>
                <a:spcPct val="0"/>
              </a:spcBef>
              <a:buClr>
                <a:srgbClr val="000000"/>
              </a:buClr>
              <a:buFontTx/>
              <a:buChar char="•"/>
            </a:pPr>
            <a:r>
              <a:rPr lang="en-US" sz="2200" dirty="0" smtClean="0">
                <a:solidFill>
                  <a:srgbClr val="000000"/>
                </a:solidFill>
                <a:latin typeface="Arial" pitchFamily="34" charset="0"/>
              </a:rPr>
              <a:t>Competitive shopping </a:t>
            </a:r>
          </a:p>
          <a:p>
            <a:pPr lvl="1" indent="-342900" algn="l">
              <a:lnSpc>
                <a:spcPct val="95000"/>
              </a:lnSpc>
              <a:spcBef>
                <a:spcPct val="0"/>
              </a:spcBef>
              <a:buClr>
                <a:srgbClr val="000000"/>
              </a:buClr>
              <a:buFontTx/>
              <a:buChar char="•"/>
            </a:pPr>
            <a:r>
              <a:rPr lang="en-US" sz="2200" dirty="0" smtClean="0">
                <a:solidFill>
                  <a:srgbClr val="000000"/>
                </a:solidFill>
                <a:latin typeface="Arial" pitchFamily="34" charset="0"/>
              </a:rPr>
              <a:t>Office Max </a:t>
            </a:r>
            <a:r>
              <a:rPr lang="en-US" sz="2200" dirty="0">
                <a:solidFill>
                  <a:srgbClr val="000000"/>
                </a:solidFill>
                <a:latin typeface="Arial" pitchFamily="34" charset="0"/>
              </a:rPr>
              <a:t>catalog (available </a:t>
            </a:r>
            <a:r>
              <a:rPr lang="en-US" sz="2200" dirty="0" smtClean="0">
                <a:solidFill>
                  <a:srgbClr val="000000"/>
                </a:solidFill>
                <a:latin typeface="Arial" pitchFamily="34" charset="0"/>
              </a:rPr>
              <a:t>in Club Resource Center </a:t>
            </a:r>
            <a:r>
              <a:rPr lang="en-US" sz="2200" dirty="0">
                <a:solidFill>
                  <a:srgbClr val="000000"/>
                </a:solidFill>
                <a:latin typeface="Arial" pitchFamily="34" charset="0"/>
              </a:rPr>
              <a:t>for review)</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Newspapers/sale notices</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Airline/ticket </a:t>
            </a:r>
            <a:r>
              <a:rPr lang="en-US" sz="2200" dirty="0" smtClean="0">
                <a:solidFill>
                  <a:srgbClr val="000000"/>
                </a:solidFill>
                <a:latin typeface="Arial" pitchFamily="34" charset="0"/>
              </a:rPr>
              <a:t>agencies or online</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Conference registration (based on anticipated numbers attending and/or costs from prior year</a:t>
            </a:r>
            <a:r>
              <a:rPr lang="en-US" sz="2200" dirty="0" smtClean="0">
                <a:solidFill>
                  <a:srgbClr val="000000"/>
                </a:solidFill>
                <a:latin typeface="Arial" pitchFamily="34" charset="0"/>
              </a:rPr>
              <a:t>)</a:t>
            </a:r>
          </a:p>
          <a:p>
            <a:pPr lvl="1" indent="-342900" algn="l">
              <a:lnSpc>
                <a:spcPct val="95000"/>
              </a:lnSpc>
              <a:spcBef>
                <a:spcPct val="0"/>
              </a:spcBef>
              <a:buClr>
                <a:srgbClr val="000000"/>
              </a:buClr>
              <a:buFontTx/>
              <a:buChar char="•"/>
            </a:pPr>
            <a:r>
              <a:rPr lang="en-US" sz="2200" dirty="0" smtClean="0">
                <a:solidFill>
                  <a:srgbClr val="000000"/>
                </a:solidFill>
                <a:latin typeface="Arial" pitchFamily="34" charset="0"/>
              </a:rPr>
              <a:t>HUB for copying expense</a:t>
            </a:r>
          </a:p>
          <a:p>
            <a:pPr lvl="1" indent="-342900" algn="l">
              <a:lnSpc>
                <a:spcPct val="95000"/>
              </a:lnSpc>
              <a:spcBef>
                <a:spcPct val="0"/>
              </a:spcBef>
              <a:buClr>
                <a:srgbClr val="000000"/>
              </a:buClr>
              <a:buFontTx/>
              <a:buChar char="•"/>
            </a:pPr>
            <a:r>
              <a:rPr lang="en-US" sz="2200" dirty="0" smtClean="0">
                <a:solidFill>
                  <a:srgbClr val="000000"/>
                </a:solidFill>
                <a:latin typeface="Arial" pitchFamily="34" charset="0"/>
              </a:rPr>
              <a:t>SG for cost of Driver Certifications</a:t>
            </a:r>
            <a:endParaRPr lang="en-US" dirty="0"/>
          </a:p>
          <a:p>
            <a:pPr lvl="1" indent="-342900" algn="l">
              <a:lnSpc>
                <a:spcPct val="95000"/>
              </a:lnSpc>
              <a:spcBef>
                <a:spcPct val="0"/>
              </a:spcBef>
              <a:buClr>
                <a:srgbClr val="000000"/>
              </a:buCl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8433"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br>
              <a:rPr lang="en-US" sz="4300" b="1" dirty="0">
                <a:solidFill>
                  <a:srgbClr val="7C1302"/>
                </a:solidFill>
                <a:latin typeface="Arial" pitchFamily="34" charset="0"/>
              </a:rPr>
            </a:br>
            <a:r>
              <a:rPr lang="en-US" sz="3100" b="1" dirty="0">
                <a:solidFill>
                  <a:srgbClr val="7C1302"/>
                </a:solidFill>
                <a:latin typeface="Arial" pitchFamily="34" charset="0"/>
              </a:rPr>
              <a:t>Step 3. Preparing the Budget Proposal</a:t>
            </a:r>
          </a:p>
        </p:txBody>
      </p:sp>
      <p:sp>
        <p:nvSpPr>
          <p:cNvPr id="18434"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endParaRPr lang="en-US" sz="3300" dirty="0" smtClean="0">
              <a:solidFill>
                <a:srgbClr val="000000"/>
              </a:solidFill>
              <a:latin typeface="Arial" pitchFamily="34" charset="0"/>
            </a:endParaRPr>
          </a:p>
          <a:p>
            <a:pPr lvl="1" indent="-342900" algn="l">
              <a:lnSpc>
                <a:spcPct val="95000"/>
              </a:lnSpc>
              <a:spcBef>
                <a:spcPct val="0"/>
              </a:spcBef>
              <a:buClr>
                <a:srgbClr val="000000"/>
              </a:buClr>
              <a:buFontTx/>
              <a:buChar char="•"/>
            </a:pPr>
            <a:r>
              <a:rPr lang="en-US" sz="3300" dirty="0" smtClean="0">
                <a:solidFill>
                  <a:srgbClr val="000000"/>
                </a:solidFill>
                <a:latin typeface="Arial" pitchFamily="34" charset="0"/>
              </a:rPr>
              <a:t>The first page of your budget proposal should include your club’s mission statement and the goals for the next academic year.  If you are appealing for a Tier move, include your justification for the move within this first page.</a:t>
            </a:r>
          </a:p>
          <a:p>
            <a:pPr lvl="1" indent="-342900" algn="l">
              <a:lnSpc>
                <a:spcPct val="95000"/>
              </a:lnSpc>
              <a:spcBef>
                <a:spcPct val="0"/>
              </a:spcBef>
              <a:buClr>
                <a:srgbClr val="000000"/>
              </a:buClr>
              <a:buFontTx/>
              <a:buChar char="•"/>
            </a:pPr>
            <a:endParaRPr lang="en-US" sz="3300" dirty="0" smtClean="0">
              <a:solidFill>
                <a:srgbClr val="000000"/>
              </a:solidFill>
              <a:latin typeface="Arial" pitchFamily="34" charset="0"/>
            </a:endParaRPr>
          </a:p>
          <a:p>
            <a:pPr lvl="1" indent="-342900" algn="l">
              <a:lnSpc>
                <a:spcPct val="95000"/>
              </a:lnSpc>
              <a:spcBef>
                <a:spcPct val="0"/>
              </a:spcBef>
              <a:buClr>
                <a:srgbClr val="000000"/>
              </a:buClr>
              <a:buFontTx/>
              <a:buChar char="•"/>
            </a:pPr>
            <a:r>
              <a:rPr lang="en-US" sz="3300" dirty="0" smtClean="0">
                <a:solidFill>
                  <a:srgbClr val="000000"/>
                </a:solidFill>
                <a:latin typeface="Arial" pitchFamily="34" charset="0"/>
              </a:rPr>
              <a:t>Your </a:t>
            </a:r>
            <a:r>
              <a:rPr lang="en-US" sz="3300" dirty="0">
                <a:solidFill>
                  <a:srgbClr val="000000"/>
                </a:solidFill>
                <a:latin typeface="Arial" pitchFamily="34" charset="0"/>
              </a:rPr>
              <a:t>budget </a:t>
            </a:r>
            <a:r>
              <a:rPr lang="en-US" sz="3300" dirty="0" smtClean="0">
                <a:solidFill>
                  <a:srgbClr val="000000"/>
                </a:solidFill>
                <a:latin typeface="Arial" pitchFamily="34" charset="0"/>
              </a:rPr>
              <a:t>worksheet follows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The budget </a:t>
            </a:r>
            <a:r>
              <a:rPr lang="en-US" sz="2900" dirty="0" smtClean="0">
                <a:solidFill>
                  <a:srgbClr val="000000"/>
                </a:solidFill>
                <a:latin typeface="Arial" pitchFamily="34" charset="0"/>
              </a:rPr>
              <a:t>worksheet </a:t>
            </a:r>
            <a:r>
              <a:rPr lang="en-US" sz="2900" dirty="0">
                <a:solidFill>
                  <a:srgbClr val="000000"/>
                </a:solidFill>
                <a:latin typeface="Arial" pitchFamily="34" charset="0"/>
              </a:rPr>
              <a:t>can be found ONLY on-line at </a:t>
            </a:r>
            <a:r>
              <a:rPr lang="en-US" sz="2900" dirty="0">
                <a:solidFill>
                  <a:srgbClr val="000000"/>
                </a:solidFill>
                <a:latin typeface="Arial" pitchFamily="34" charset="0"/>
                <a:hlinkClick r:id="rId4"/>
              </a:rPr>
              <a:t>http://</a:t>
            </a:r>
            <a:r>
              <a:rPr lang="en-US" sz="2900" dirty="0" smtClean="0">
                <a:solidFill>
                  <a:srgbClr val="000000"/>
                </a:solidFill>
                <a:latin typeface="Arial" pitchFamily="34" charset="0"/>
                <a:hlinkClick r:id="rId4"/>
              </a:rPr>
              <a:t>campuslife.rit.edu/main/clubs/resources</a:t>
            </a:r>
            <a:endParaRPr lang="en-US" sz="2900" dirty="0" smtClean="0">
              <a:solidFill>
                <a:srgbClr val="000000"/>
              </a:solidFill>
              <a:latin typeface="Arial" pitchFamily="34" charset="0"/>
            </a:endParaRPr>
          </a:p>
          <a:p>
            <a:pPr marL="400050" lvl="1" indent="-285750" algn="l">
              <a:lnSpc>
                <a:spcPct val="95000"/>
              </a:lnSpc>
              <a:spcBef>
                <a:spcPct val="0"/>
              </a:spcBef>
              <a:buClr>
                <a:srgbClr val="000000"/>
              </a:buClr>
              <a:buSzPct val="80000"/>
            </a:pPr>
            <a:endParaRPr lang="en-US" sz="3300" dirty="0">
              <a:solidFill>
                <a:srgbClr val="000000"/>
              </a:solidFill>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9457"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How Do I Develop My Budget?</a:t>
            </a:r>
          </a:p>
        </p:txBody>
      </p:sp>
      <p:sp>
        <p:nvSpPr>
          <p:cNvPr id="19458" name="Rectangle 2"/>
          <p:cNvSpPr>
            <a:spLocks noGrp="1" noChangeArrowheads="1"/>
          </p:cNvSpPr>
          <p:nvPr>
            <p:ph type="subTitle" idx="1"/>
          </p:nvPr>
        </p:nvSpPr>
        <p:spPr>
          <a:xfrm>
            <a:off x="508000" y="1676400"/>
            <a:ext cx="9055100" cy="5943600"/>
          </a:xfrm>
        </p:spPr>
        <p:txBody>
          <a:bodyPr lIns="0" tIns="0" rIns="0" bIns="0"/>
          <a:lstStyle/>
          <a:p>
            <a:pPr algn="l">
              <a:lnSpc>
                <a:spcPct val="95000"/>
              </a:lnSpc>
              <a:spcBef>
                <a:spcPct val="0"/>
              </a:spcBef>
            </a:pPr>
            <a:r>
              <a:rPr lang="en-US" sz="2900" b="1" u="sng" dirty="0">
                <a:solidFill>
                  <a:srgbClr val="000000"/>
                </a:solidFill>
                <a:latin typeface="Arial" pitchFamily="34" charset="0"/>
              </a:rPr>
              <a:t>HELPFUL HINTS</a:t>
            </a:r>
            <a:endParaRPr lang="en-US"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Expenses should be approximately the same from year to year</a:t>
            </a:r>
            <a:r>
              <a:rPr lang="en-US" sz="2400" dirty="0" smtClean="0">
                <a:solidFill>
                  <a:srgbClr val="000000"/>
                </a:solidFill>
                <a:latin typeface="Arial" pitchFamily="34" charset="0"/>
              </a:rPr>
              <a:t>.  There are more clubs and limited funding</a:t>
            </a:r>
            <a:endParaRPr lang="en-US" sz="2400"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Be sure to check all figures for </a:t>
            </a:r>
            <a:r>
              <a:rPr lang="en-US" sz="2400" dirty="0" smtClean="0">
                <a:solidFill>
                  <a:srgbClr val="000000"/>
                </a:solidFill>
                <a:latin typeface="Arial" pitchFamily="34" charset="0"/>
              </a:rPr>
              <a:t>accuracy</a:t>
            </a:r>
          </a:p>
          <a:p>
            <a:pPr lvl="1" indent="-342900" algn="l">
              <a:lnSpc>
                <a:spcPct val="95000"/>
              </a:lnSpc>
              <a:spcBef>
                <a:spcPct val="0"/>
              </a:spcBef>
              <a:buClr>
                <a:srgbClr val="000000"/>
              </a:buClr>
              <a:buFontTx/>
              <a:buChar char="•"/>
            </a:pPr>
            <a:r>
              <a:rPr lang="en-US" sz="2400" dirty="0" smtClean="0">
                <a:solidFill>
                  <a:srgbClr val="000000"/>
                </a:solidFill>
                <a:latin typeface="Arial" pitchFamily="34" charset="0"/>
              </a:rPr>
              <a:t>Budget worksheet has formulas that will calculate quantities times costs to give you total costs</a:t>
            </a:r>
            <a:endParaRPr lang="en-US" sz="2400"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Include rationale for any changes of 10% or more from the previous </a:t>
            </a:r>
            <a:r>
              <a:rPr lang="en-US" sz="2400" dirty="0" smtClean="0">
                <a:solidFill>
                  <a:srgbClr val="000000"/>
                </a:solidFill>
                <a:latin typeface="Arial" pitchFamily="34" charset="0"/>
              </a:rPr>
              <a:t>year</a:t>
            </a:r>
          </a:p>
          <a:p>
            <a:pPr lvl="1" indent="-342900" algn="l">
              <a:lnSpc>
                <a:spcPct val="95000"/>
              </a:lnSpc>
              <a:spcBef>
                <a:spcPct val="0"/>
              </a:spcBef>
              <a:buClr>
                <a:srgbClr val="000000"/>
              </a:buClr>
              <a:buFontTx/>
              <a:buChar char="•"/>
            </a:pPr>
            <a:r>
              <a:rPr lang="en-US" sz="2400" dirty="0" smtClean="0">
                <a:solidFill>
                  <a:srgbClr val="000000"/>
                </a:solidFill>
                <a:latin typeface="Arial" pitchFamily="34" charset="0"/>
              </a:rPr>
              <a:t>Before printing out, please check page break preview on your budget worksheet to make sure documents print out horizontally on one page.  Your</a:t>
            </a:r>
          </a:p>
          <a:p>
            <a:pPr lvl="1" indent="-342900" algn="l">
              <a:lnSpc>
                <a:spcPct val="95000"/>
              </a:lnSpc>
              <a:spcBef>
                <a:spcPct val="0"/>
              </a:spcBef>
              <a:buClr>
                <a:srgbClr val="000000"/>
              </a:buClr>
            </a:pPr>
            <a:r>
              <a:rPr lang="en-US" sz="2400" dirty="0" smtClean="0">
                <a:solidFill>
                  <a:srgbClr val="000000"/>
                </a:solidFill>
                <a:latin typeface="Arial" pitchFamily="34" charset="0"/>
              </a:rPr>
              <a:t>	document may be many pages, but horizontally worksheet should be on only one page</a:t>
            </a:r>
          </a:p>
          <a:p>
            <a:pPr lvl="1" indent="-342900" algn="l">
              <a:lnSpc>
                <a:spcPct val="95000"/>
              </a:lnSpc>
              <a:spcBef>
                <a:spcPct val="0"/>
              </a:spcBef>
              <a:buClr>
                <a:srgbClr val="000000"/>
              </a:buClr>
              <a:buFont typeface="Arial" pitchFamily="34" charset="0"/>
              <a:buChar char="•"/>
            </a:pPr>
            <a:r>
              <a:rPr lang="en-US" sz="2400" dirty="0" smtClean="0">
                <a:solidFill>
                  <a:srgbClr val="000000"/>
                </a:solidFill>
                <a:latin typeface="Arial" pitchFamily="34" charset="0"/>
              </a:rPr>
              <a:t>See:  </a:t>
            </a:r>
            <a:r>
              <a:rPr lang="en-US" sz="2400" dirty="0" smtClean="0">
                <a:solidFill>
                  <a:srgbClr val="000000"/>
                </a:solidFill>
                <a:latin typeface="Arial" pitchFamily="34" charset="0"/>
                <a:hlinkClick r:id="rId4"/>
              </a:rPr>
              <a:t>http://campuslife.rit.edu/main/uploads/1New_Club_Budget_Process_Form.pdf</a:t>
            </a:r>
            <a:r>
              <a:rPr lang="en-US" sz="2400" dirty="0" smtClean="0">
                <a:solidFill>
                  <a:srgbClr val="000000"/>
                </a:solidFill>
                <a:latin typeface="Arial" pitchFamily="34" charset="0"/>
              </a:rPr>
              <a:t>  for more information</a:t>
            </a:r>
          </a:p>
          <a:p>
            <a:pPr lvl="1" indent="-342900" algn="l">
              <a:lnSpc>
                <a:spcPct val="95000"/>
              </a:lnSpc>
              <a:spcBef>
                <a:spcPct val="0"/>
              </a:spcBef>
              <a:buClr>
                <a:srgbClr val="000000"/>
              </a:buClr>
            </a:pPr>
            <a:endParaRPr lang="en-US" sz="2400" dirty="0" smtClean="0">
              <a:solidFill>
                <a:srgbClr val="000000"/>
              </a:solidFill>
              <a:latin typeface="Arial" pitchFamily="34" charset="0"/>
            </a:endParaRPr>
          </a:p>
          <a:p>
            <a:pPr lvl="1" indent="-342900" algn="l">
              <a:lnSpc>
                <a:spcPct val="95000"/>
              </a:lnSpc>
              <a:spcBef>
                <a:spcPct val="0"/>
              </a:spcBef>
              <a:buClr>
                <a:srgbClr val="000000"/>
              </a:buClr>
            </a:pPr>
            <a:endParaRPr lang="en-US" sz="2400" dirty="0" smtClean="0">
              <a:solidFill>
                <a:srgbClr val="000000"/>
              </a:solidFill>
              <a:latin typeface="Arial" pitchFamily="34" charset="0"/>
            </a:endParaRPr>
          </a:p>
          <a:p>
            <a:pPr lvl="1" indent="-342900" algn="l">
              <a:lnSpc>
                <a:spcPct val="95000"/>
              </a:lnSpc>
              <a:spcBef>
                <a:spcPct val="0"/>
              </a:spcBef>
              <a:buClr>
                <a:srgbClr val="000000"/>
              </a:buClr>
            </a:pPr>
            <a:endParaRPr lang="en-US" sz="2400" dirty="0"/>
          </a:p>
          <a:p>
            <a:pPr algn="l">
              <a:lnSpc>
                <a:spcPct val="95000"/>
              </a:lnSpc>
              <a:spcBef>
                <a:spcPct val="0"/>
              </a:spcBef>
              <a:buClr>
                <a:srgbClr val="000000"/>
              </a:buClr>
            </a:pPr>
            <a:r>
              <a:rPr lang="en-US" sz="2900" dirty="0" smtClean="0">
                <a:solidFill>
                  <a:srgbClr val="000000"/>
                </a:solidFill>
                <a:latin typeface="Arial" pitchFamily="34" charset="0"/>
              </a:rPr>
              <a:t> </a:t>
            </a:r>
            <a:endParaRPr lang="en-US" sz="2900" dirty="0">
              <a:solidFill>
                <a:srgbClr val="000000"/>
              </a:solidFill>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0484"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20481"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Happens After I Turn in the Club Budget Proposal?</a:t>
            </a:r>
          </a:p>
        </p:txBody>
      </p:sp>
      <p:sp>
        <p:nvSpPr>
          <p:cNvPr id="20482"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2300" dirty="0">
                <a:solidFill>
                  <a:srgbClr val="000000"/>
                </a:solidFill>
                <a:latin typeface="Arial" pitchFamily="34" charset="0"/>
              </a:rPr>
              <a:t>The SG Budget Review Committee will:</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begin to review club budget proposals for form and basic content as they are </a:t>
            </a:r>
            <a:r>
              <a:rPr lang="en-US" sz="2200" dirty="0" smtClean="0">
                <a:solidFill>
                  <a:srgbClr val="000000"/>
                </a:solidFill>
                <a:latin typeface="Arial" pitchFamily="34" charset="0"/>
              </a:rPr>
              <a:t>submitted</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return those </a:t>
            </a:r>
            <a:r>
              <a:rPr lang="en-US" sz="2200" dirty="0" smtClean="0">
                <a:solidFill>
                  <a:srgbClr val="000000"/>
                </a:solidFill>
                <a:latin typeface="Arial" pitchFamily="34" charset="0"/>
              </a:rPr>
              <a:t>budget proposals </a:t>
            </a:r>
            <a:r>
              <a:rPr lang="en-US" sz="2200" dirty="0">
                <a:solidFill>
                  <a:srgbClr val="000000"/>
                </a:solidFill>
                <a:latin typeface="Arial" pitchFamily="34" charset="0"/>
              </a:rPr>
              <a:t>requiring additional information or clarification to the club contact person upon initial review. Those groups will be asked to resubmit an updated budget within a week’s </a:t>
            </a:r>
            <a:r>
              <a:rPr lang="en-US" sz="2200" dirty="0" smtClean="0">
                <a:solidFill>
                  <a:srgbClr val="000000"/>
                </a:solidFill>
                <a:latin typeface="Arial" pitchFamily="34" charset="0"/>
              </a:rPr>
              <a:t>time</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notify the club contact person of the budget proposal’s </a:t>
            </a:r>
            <a:r>
              <a:rPr lang="en-US" sz="2200" dirty="0" smtClean="0">
                <a:solidFill>
                  <a:srgbClr val="000000"/>
                </a:solidFill>
                <a:latin typeface="Arial" pitchFamily="34" charset="0"/>
              </a:rPr>
              <a:t>status</a:t>
            </a:r>
            <a:endParaRPr lang="en-US" dirty="0"/>
          </a:p>
          <a:p>
            <a:pPr lvl="1" indent="-342900" algn="l">
              <a:lnSpc>
                <a:spcPct val="95000"/>
              </a:lnSpc>
              <a:spcBef>
                <a:spcPct val="0"/>
              </a:spcBef>
              <a:buClr>
                <a:srgbClr val="000000"/>
              </a:buClr>
              <a:buFontTx/>
              <a:buChar char="•"/>
            </a:pPr>
            <a:r>
              <a:rPr lang="en-US" sz="2200" dirty="0">
                <a:solidFill>
                  <a:srgbClr val="000000"/>
                </a:solidFill>
                <a:latin typeface="Arial" pitchFamily="34" charset="0"/>
              </a:rPr>
              <a:t>begin the process of allocating funds based on financial </a:t>
            </a:r>
            <a:r>
              <a:rPr lang="en-US" sz="2200" dirty="0" smtClean="0">
                <a:solidFill>
                  <a:srgbClr val="000000"/>
                </a:solidFill>
                <a:latin typeface="Arial" pitchFamily="34" charset="0"/>
              </a:rPr>
              <a:t>criteria</a:t>
            </a:r>
            <a:endParaRPr lang="en-US" dirty="0"/>
          </a:p>
          <a:p>
            <a:pPr lvl="1" indent="-342900" algn="l">
              <a:lnSpc>
                <a:spcPct val="95000"/>
              </a:lnSpc>
              <a:spcBef>
                <a:spcPct val="0"/>
              </a:spcBef>
              <a:buClr>
                <a:srgbClr val="000000"/>
              </a:buClr>
              <a:buFontTx/>
              <a:buChar char="•"/>
            </a:pPr>
            <a:endParaRPr lang="en-US" sz="2300" dirty="0">
              <a:solidFill>
                <a:srgbClr val="000000"/>
              </a:solidFill>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3073"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Club Budget Process </a:t>
            </a:r>
            <a:r>
              <a:rPr lang="en-US" sz="3100" b="1" dirty="0">
                <a:solidFill>
                  <a:srgbClr val="7C1302"/>
                </a:solidFill>
                <a:latin typeface="Arial" pitchFamily="34" charset="0"/>
              </a:rPr>
              <a:t/>
            </a:r>
            <a:br>
              <a:rPr lang="en-US" sz="3100" b="1" dirty="0">
                <a:solidFill>
                  <a:srgbClr val="7C1302"/>
                </a:solidFill>
                <a:latin typeface="Arial" pitchFamily="34" charset="0"/>
              </a:rPr>
            </a:br>
            <a:r>
              <a:rPr lang="en-US" sz="4300" b="1" dirty="0" smtClean="0">
                <a:solidFill>
                  <a:srgbClr val="7C1302"/>
                </a:solidFill>
                <a:latin typeface="Arial" pitchFamily="34" charset="0"/>
              </a:rPr>
              <a:t> </a:t>
            </a:r>
            <a:r>
              <a:rPr lang="en-US" sz="4300" b="1" dirty="0">
                <a:solidFill>
                  <a:srgbClr val="7C1302"/>
                </a:solidFill>
                <a:latin typeface="Arial" pitchFamily="34" charset="0"/>
              </a:rPr>
              <a:t>Schedule</a:t>
            </a:r>
          </a:p>
        </p:txBody>
      </p:sp>
      <p:sp>
        <p:nvSpPr>
          <p:cNvPr id="3074" name="Rectangle 2"/>
          <p:cNvSpPr>
            <a:spLocks noGrp="1" noChangeArrowheads="1"/>
          </p:cNvSpPr>
          <p:nvPr>
            <p:ph type="subTitle" idx="1"/>
          </p:nvPr>
        </p:nvSpPr>
        <p:spPr>
          <a:xfrm>
            <a:off x="431800" y="1600200"/>
            <a:ext cx="9372600" cy="6019800"/>
          </a:xfrm>
        </p:spPr>
        <p:txBody>
          <a:bodyPr lIns="0" tIns="0" rIns="0" bIns="0"/>
          <a:lstStyle/>
          <a:p>
            <a:pPr lvl="1" indent="-342900" algn="just">
              <a:lnSpc>
                <a:spcPct val="95000"/>
              </a:lnSpc>
              <a:spcBef>
                <a:spcPct val="0"/>
              </a:spcBef>
              <a:buClr>
                <a:srgbClr val="000000"/>
              </a:buClr>
              <a:buFontTx/>
              <a:buChar char="•"/>
            </a:pPr>
            <a:r>
              <a:rPr lang="en-US" sz="2200" dirty="0" smtClean="0">
                <a:solidFill>
                  <a:srgbClr val="000000"/>
                </a:solidFill>
                <a:latin typeface="Arial" pitchFamily="34" charset="0"/>
              </a:rPr>
              <a:t>Club Budget Training – 2 Sessions</a:t>
            </a:r>
          </a:p>
          <a:p>
            <a:pPr lvl="1" indent="-342900" algn="just">
              <a:lnSpc>
                <a:spcPct val="95000"/>
              </a:lnSpc>
              <a:spcBef>
                <a:spcPct val="0"/>
              </a:spcBef>
              <a:buClr>
                <a:srgbClr val="000000"/>
              </a:buClr>
              <a:buFontTx/>
              <a:buChar char="•"/>
            </a:pPr>
            <a:r>
              <a:rPr lang="en-US" sz="2200" dirty="0" smtClean="0">
                <a:solidFill>
                  <a:srgbClr val="000000"/>
                </a:solidFill>
                <a:latin typeface="Arial" pitchFamily="34" charset="0"/>
              </a:rPr>
              <a:t>Tuesday, March 15, 2011  6-7:30 pm</a:t>
            </a:r>
          </a:p>
          <a:p>
            <a:pPr lvl="1" indent="-342900" algn="just">
              <a:lnSpc>
                <a:spcPct val="95000"/>
              </a:lnSpc>
              <a:spcBef>
                <a:spcPct val="0"/>
              </a:spcBef>
              <a:buClr>
                <a:srgbClr val="000000"/>
              </a:buClr>
            </a:pPr>
            <a:r>
              <a:rPr lang="en-US" sz="2200" dirty="0" smtClean="0">
                <a:solidFill>
                  <a:srgbClr val="000000"/>
                </a:solidFill>
                <a:latin typeface="Arial" pitchFamily="34" charset="0"/>
              </a:rPr>
              <a:t>	Campus Center – 1010/1015 Rooms</a:t>
            </a:r>
          </a:p>
          <a:p>
            <a:pPr lvl="1" indent="-342900" algn="just">
              <a:lnSpc>
                <a:spcPct val="95000"/>
              </a:lnSpc>
              <a:spcBef>
                <a:spcPct val="0"/>
              </a:spcBef>
              <a:buClr>
                <a:srgbClr val="000000"/>
              </a:buClr>
              <a:buFont typeface="Arial" pitchFamily="34" charset="0"/>
              <a:buChar char="•"/>
            </a:pPr>
            <a:r>
              <a:rPr lang="en-US" sz="2200" dirty="0" smtClean="0">
                <a:solidFill>
                  <a:srgbClr val="000000"/>
                </a:solidFill>
                <a:latin typeface="Arial" pitchFamily="34" charset="0"/>
              </a:rPr>
              <a:t>Wednesday, March 16, 2010 6-7:30 pm</a:t>
            </a:r>
          </a:p>
          <a:p>
            <a:pPr lvl="1" indent="-342900" algn="just">
              <a:lnSpc>
                <a:spcPct val="95000"/>
              </a:lnSpc>
              <a:spcBef>
                <a:spcPct val="0"/>
              </a:spcBef>
              <a:buClr>
                <a:srgbClr val="000000"/>
              </a:buClr>
            </a:pPr>
            <a:r>
              <a:rPr lang="en-US" sz="2200" dirty="0" smtClean="0">
                <a:solidFill>
                  <a:srgbClr val="000000"/>
                </a:solidFill>
                <a:latin typeface="Arial" pitchFamily="34" charset="0"/>
              </a:rPr>
              <a:t>	SAU – 1829 Room  </a:t>
            </a:r>
          </a:p>
          <a:p>
            <a:pPr lvl="1" indent="-342900" algn="just">
              <a:lnSpc>
                <a:spcPct val="95000"/>
              </a:lnSpc>
              <a:spcBef>
                <a:spcPct val="0"/>
              </a:spcBef>
              <a:buClr>
                <a:srgbClr val="000000"/>
              </a:buClr>
            </a:pPr>
            <a:r>
              <a:rPr lang="en-US" sz="2200" dirty="0" smtClean="0">
                <a:solidFill>
                  <a:srgbClr val="000000"/>
                </a:solidFill>
                <a:latin typeface="Arial" pitchFamily="34" charset="0"/>
              </a:rPr>
              <a:t>	</a:t>
            </a:r>
            <a:r>
              <a:rPr lang="en-US" sz="1600" b="1" dirty="0" smtClean="0">
                <a:solidFill>
                  <a:srgbClr val="000000"/>
                </a:solidFill>
                <a:latin typeface="Arial" pitchFamily="34" charset="0"/>
              </a:rPr>
              <a:t>If you require an interpreter, notify Merry Schading at </a:t>
            </a:r>
            <a:r>
              <a:rPr lang="en-US" sz="1600" b="1" dirty="0" smtClean="0">
                <a:latin typeface="Arial" pitchFamily="34" charset="0"/>
                <a:hlinkClick r:id="rId4"/>
              </a:rPr>
              <a:t>mlw0137@rit.edu</a:t>
            </a:r>
            <a:r>
              <a:rPr lang="en-US" sz="1600" b="1" dirty="0" smtClean="0">
                <a:solidFill>
                  <a:srgbClr val="000000"/>
                </a:solidFill>
                <a:latin typeface="Arial" pitchFamily="34" charset="0"/>
              </a:rPr>
              <a:t> at your earliest to be certain we can accommodate</a:t>
            </a:r>
            <a:endParaRPr lang="en-US" sz="1600" b="1" dirty="0" smtClean="0"/>
          </a:p>
          <a:p>
            <a:pPr lvl="1" indent="-342900" algn="just">
              <a:lnSpc>
                <a:spcPct val="95000"/>
              </a:lnSpc>
              <a:spcBef>
                <a:spcPct val="0"/>
              </a:spcBef>
              <a:buClr>
                <a:srgbClr val="000000"/>
              </a:buClr>
            </a:pPr>
            <a:endParaRPr lang="en-US" sz="2200" dirty="0" smtClean="0">
              <a:solidFill>
                <a:srgbClr val="000000"/>
              </a:solidFill>
              <a:latin typeface="Arial" pitchFamily="34" charset="0"/>
            </a:endParaRPr>
          </a:p>
          <a:p>
            <a:pPr lvl="1" indent="-342900" algn="just">
              <a:lnSpc>
                <a:spcPct val="95000"/>
              </a:lnSpc>
              <a:spcBef>
                <a:spcPct val="0"/>
              </a:spcBef>
              <a:buClr>
                <a:srgbClr val="000000"/>
              </a:buClr>
              <a:buFontTx/>
              <a:buChar char="•"/>
            </a:pPr>
            <a:r>
              <a:rPr lang="en-US" sz="1700" dirty="0" smtClean="0">
                <a:solidFill>
                  <a:srgbClr val="000000"/>
                </a:solidFill>
                <a:latin typeface="Arial" pitchFamily="34" charset="0"/>
              </a:rPr>
              <a:t>Additional Club Budget assistance is available by appointment</a:t>
            </a:r>
            <a:endParaRPr lang="en-US" sz="1700" dirty="0"/>
          </a:p>
          <a:p>
            <a:pPr marL="857250" lvl="2" indent="-285750" algn="just">
              <a:lnSpc>
                <a:spcPct val="95000"/>
              </a:lnSpc>
              <a:spcBef>
                <a:spcPct val="0"/>
              </a:spcBef>
              <a:buClr>
                <a:srgbClr val="000000"/>
              </a:buClr>
              <a:buSzPct val="80000"/>
              <a:buFont typeface="Courier New" pitchFamily="49" charset="0"/>
              <a:buChar char="o"/>
            </a:pPr>
            <a:r>
              <a:rPr lang="en-US" sz="1700" dirty="0">
                <a:solidFill>
                  <a:srgbClr val="000000"/>
                </a:solidFill>
                <a:latin typeface="Arial" pitchFamily="34" charset="0"/>
              </a:rPr>
              <a:t>Please go to </a:t>
            </a:r>
            <a:r>
              <a:rPr lang="en-US" sz="1700" dirty="0" smtClean="0">
                <a:solidFill>
                  <a:srgbClr val="000000"/>
                </a:solidFill>
                <a:latin typeface="Arial" pitchFamily="34" charset="0"/>
              </a:rPr>
              <a:t>Club </a:t>
            </a:r>
            <a:r>
              <a:rPr lang="en-US" sz="1700" dirty="0">
                <a:solidFill>
                  <a:srgbClr val="000000"/>
                </a:solidFill>
                <a:latin typeface="Arial" pitchFamily="34" charset="0"/>
              </a:rPr>
              <a:t>Resource Center located </a:t>
            </a:r>
            <a:r>
              <a:rPr lang="en-US" sz="1700" dirty="0" smtClean="0">
                <a:solidFill>
                  <a:srgbClr val="000000"/>
                </a:solidFill>
                <a:latin typeface="Arial" pitchFamily="34" charset="0"/>
              </a:rPr>
              <a:t>in Campus Center to book </a:t>
            </a:r>
            <a:r>
              <a:rPr lang="en-US" sz="1700" dirty="0">
                <a:solidFill>
                  <a:srgbClr val="000000"/>
                </a:solidFill>
                <a:latin typeface="Arial" pitchFamily="34" charset="0"/>
              </a:rPr>
              <a:t>an </a:t>
            </a:r>
            <a:r>
              <a:rPr lang="en-US" sz="1700" dirty="0" smtClean="0">
                <a:solidFill>
                  <a:srgbClr val="000000"/>
                </a:solidFill>
                <a:latin typeface="Arial" pitchFamily="34" charset="0"/>
              </a:rPr>
              <a:t>appointment with </a:t>
            </a:r>
            <a:r>
              <a:rPr lang="en-US" sz="1700" dirty="0">
                <a:solidFill>
                  <a:srgbClr val="000000"/>
                </a:solidFill>
                <a:latin typeface="Arial" pitchFamily="34" charset="0"/>
              </a:rPr>
              <a:t>Merry </a:t>
            </a:r>
            <a:r>
              <a:rPr lang="en-US" sz="1700" dirty="0" smtClean="0">
                <a:solidFill>
                  <a:srgbClr val="000000"/>
                </a:solidFill>
                <a:latin typeface="Arial" pitchFamily="34" charset="0"/>
              </a:rPr>
              <a:t>Schading or Carol Giuliano</a:t>
            </a:r>
            <a:endParaRPr lang="en-US" sz="1700" dirty="0"/>
          </a:p>
          <a:p>
            <a:pPr lvl="1" indent="-342900" algn="just">
              <a:lnSpc>
                <a:spcPct val="95000"/>
              </a:lnSpc>
              <a:spcBef>
                <a:spcPct val="0"/>
              </a:spcBef>
              <a:buClr>
                <a:srgbClr val="000000"/>
              </a:buClr>
              <a:buFontTx/>
              <a:buChar char="•"/>
            </a:pPr>
            <a:r>
              <a:rPr lang="en-US" sz="1700" b="1" dirty="0" smtClean="0">
                <a:solidFill>
                  <a:srgbClr val="000000"/>
                </a:solidFill>
                <a:latin typeface="Arial" pitchFamily="34" charset="0"/>
              </a:rPr>
              <a:t>Friday, April 1, 2011 </a:t>
            </a:r>
            <a:endParaRPr lang="en-US" sz="1700" dirty="0"/>
          </a:p>
          <a:p>
            <a:pPr marL="857250" lvl="2" indent="-285750" algn="just">
              <a:lnSpc>
                <a:spcPct val="95000"/>
              </a:lnSpc>
              <a:spcBef>
                <a:spcPct val="0"/>
              </a:spcBef>
              <a:buClr>
                <a:srgbClr val="000000"/>
              </a:buClr>
              <a:buSzPct val="80000"/>
              <a:buFont typeface="Courier New" pitchFamily="49" charset="0"/>
              <a:buChar char="o"/>
            </a:pPr>
            <a:r>
              <a:rPr lang="en-US" sz="1700" dirty="0">
                <a:solidFill>
                  <a:srgbClr val="000000"/>
                </a:solidFill>
                <a:latin typeface="Arial" pitchFamily="34" charset="0"/>
              </a:rPr>
              <a:t>Budget proposals are due by </a:t>
            </a:r>
            <a:r>
              <a:rPr lang="en-US" sz="1700" b="1" dirty="0">
                <a:solidFill>
                  <a:srgbClr val="000000"/>
                </a:solidFill>
                <a:latin typeface="Arial" pitchFamily="34" charset="0"/>
              </a:rPr>
              <a:t>4:30 pm</a:t>
            </a:r>
            <a:r>
              <a:rPr lang="en-US" sz="1700" dirty="0">
                <a:solidFill>
                  <a:srgbClr val="000000"/>
                </a:solidFill>
                <a:latin typeface="Arial" pitchFamily="34" charset="0"/>
              </a:rPr>
              <a:t> </a:t>
            </a:r>
            <a:endParaRPr lang="en-US" sz="1700" dirty="0" smtClean="0">
              <a:solidFill>
                <a:srgbClr val="000000"/>
              </a:solidFill>
              <a:latin typeface="Arial" pitchFamily="34" charset="0"/>
            </a:endParaRPr>
          </a:p>
          <a:p>
            <a:pPr marL="857250" lvl="2" indent="-285750" algn="just">
              <a:lnSpc>
                <a:spcPct val="95000"/>
              </a:lnSpc>
              <a:spcBef>
                <a:spcPct val="0"/>
              </a:spcBef>
              <a:buClr>
                <a:srgbClr val="000000"/>
              </a:buClr>
              <a:buSzPct val="80000"/>
              <a:buFont typeface="Courier New" pitchFamily="49" charset="0"/>
              <a:buChar char="o"/>
            </a:pPr>
            <a:r>
              <a:rPr lang="en-US" sz="1700" dirty="0" smtClean="0">
                <a:solidFill>
                  <a:srgbClr val="000000"/>
                </a:solidFill>
                <a:latin typeface="Arial" pitchFamily="34" charset="0"/>
              </a:rPr>
              <a:t>Before printing out your club budget proposal, please check page break preview on your budget worksheet to make sure documents print out horizontally on one page.  Your document may be many pages, but horizontally worksheet should be on only one page</a:t>
            </a:r>
          </a:p>
          <a:p>
            <a:pPr marL="857250" lvl="2" indent="-285750" algn="just">
              <a:lnSpc>
                <a:spcPct val="95000"/>
              </a:lnSpc>
              <a:spcBef>
                <a:spcPct val="0"/>
              </a:spcBef>
              <a:buClr>
                <a:srgbClr val="000000"/>
              </a:buClr>
              <a:buSzPct val="80000"/>
              <a:buFont typeface="Courier New" pitchFamily="49" charset="0"/>
              <a:buChar char="o"/>
            </a:pPr>
            <a:r>
              <a:rPr lang="en-US" sz="1700" dirty="0" smtClean="0">
                <a:solidFill>
                  <a:srgbClr val="000000"/>
                </a:solidFill>
                <a:latin typeface="Arial" pitchFamily="34" charset="0"/>
              </a:rPr>
              <a:t>Print out a copy of completed budget for your club files</a:t>
            </a:r>
            <a:endParaRPr lang="en-US" sz="1700" dirty="0"/>
          </a:p>
          <a:p>
            <a:pPr marL="857250" lvl="2" indent="-285750" algn="just">
              <a:lnSpc>
                <a:spcPct val="95000"/>
              </a:lnSpc>
              <a:spcBef>
                <a:spcPct val="0"/>
              </a:spcBef>
              <a:buClr>
                <a:srgbClr val="000000"/>
              </a:buClr>
              <a:buSzPct val="80000"/>
              <a:buFont typeface="Courier New" pitchFamily="49" charset="0"/>
              <a:buChar char="o"/>
            </a:pPr>
            <a:r>
              <a:rPr lang="en-US" sz="1700" b="1" u="sng" dirty="0" smtClean="0">
                <a:solidFill>
                  <a:srgbClr val="000000"/>
                </a:solidFill>
                <a:latin typeface="Arial" pitchFamily="34" charset="0"/>
              </a:rPr>
              <a:t>HARD COPY </a:t>
            </a:r>
            <a:r>
              <a:rPr lang="en-US" sz="1700" dirty="0" smtClean="0">
                <a:solidFill>
                  <a:srgbClr val="000000"/>
                </a:solidFill>
                <a:latin typeface="Arial" pitchFamily="34" charset="0"/>
              </a:rPr>
              <a:t>to Ryan </a:t>
            </a:r>
            <a:r>
              <a:rPr lang="en-US" sz="1700" dirty="0">
                <a:solidFill>
                  <a:srgbClr val="000000"/>
                </a:solidFill>
                <a:latin typeface="Arial" pitchFamily="34" charset="0"/>
              </a:rPr>
              <a:t>Giglia - Assistant Director for Campus Life Programs, Center for Campus Life, </a:t>
            </a:r>
            <a:r>
              <a:rPr lang="en-US" sz="1700" dirty="0" smtClean="0">
                <a:solidFill>
                  <a:srgbClr val="000000"/>
                </a:solidFill>
                <a:latin typeface="Arial" pitchFamily="34" charset="0"/>
              </a:rPr>
              <a:t> Campus Center </a:t>
            </a:r>
            <a:r>
              <a:rPr lang="en-US" sz="1700" dirty="0">
                <a:solidFill>
                  <a:srgbClr val="000000"/>
                </a:solidFill>
                <a:latin typeface="Arial" pitchFamily="34" charset="0"/>
              </a:rPr>
              <a:t>- Room </a:t>
            </a:r>
            <a:r>
              <a:rPr lang="en-US" sz="1700" dirty="0" smtClean="0">
                <a:solidFill>
                  <a:srgbClr val="000000"/>
                </a:solidFill>
                <a:latin typeface="Arial" pitchFamily="34" charset="0"/>
              </a:rPr>
              <a:t>1629</a:t>
            </a:r>
            <a:endParaRPr lang="en-US" sz="1700" dirty="0" smtClean="0">
              <a:solidFill>
                <a:srgbClr val="000000"/>
              </a:solidFill>
              <a:latin typeface="Arial" pitchFamily="34" charset="0"/>
            </a:endParaRPr>
          </a:p>
          <a:p>
            <a:pPr marL="857250" lvl="2" indent="-285750" algn="just">
              <a:lnSpc>
                <a:spcPct val="95000"/>
              </a:lnSpc>
              <a:spcBef>
                <a:spcPct val="0"/>
              </a:spcBef>
              <a:buClr>
                <a:srgbClr val="000000"/>
              </a:buClr>
              <a:buSzPct val="80000"/>
              <a:buFont typeface="Courier New" pitchFamily="49" charset="0"/>
              <a:buChar char="o"/>
            </a:pPr>
            <a:r>
              <a:rPr lang="en-US" sz="1700" b="1" u="sng" dirty="0" smtClean="0">
                <a:solidFill>
                  <a:srgbClr val="000000"/>
                </a:solidFill>
                <a:latin typeface="Arial" pitchFamily="34" charset="0"/>
              </a:rPr>
              <a:t>HARD COPY AND EMAIL COPY </a:t>
            </a:r>
            <a:r>
              <a:rPr lang="en-US" sz="1700" dirty="0" smtClean="0">
                <a:solidFill>
                  <a:srgbClr val="000000"/>
                </a:solidFill>
                <a:latin typeface="Arial" pitchFamily="34" charset="0"/>
              </a:rPr>
              <a:t>to Merry Schading, Campus Center – Room </a:t>
            </a:r>
            <a:r>
              <a:rPr lang="en-US" sz="1700" dirty="0" smtClean="0">
                <a:solidFill>
                  <a:srgbClr val="000000"/>
                </a:solidFill>
                <a:latin typeface="Arial" pitchFamily="34" charset="0"/>
              </a:rPr>
              <a:t>1621</a:t>
            </a:r>
            <a:endParaRPr lang="en-US" sz="1700" dirty="0" smtClean="0">
              <a:solidFill>
                <a:srgbClr val="000000"/>
              </a:solidFill>
              <a:latin typeface="Arial" pitchFamily="34" charset="0"/>
            </a:endParaRPr>
          </a:p>
          <a:p>
            <a:pPr marL="857250" lvl="2" indent="-285750" algn="just">
              <a:lnSpc>
                <a:spcPct val="95000"/>
              </a:lnSpc>
              <a:spcBef>
                <a:spcPct val="0"/>
              </a:spcBef>
              <a:buClr>
                <a:srgbClr val="000000"/>
              </a:buClr>
              <a:buSzPct val="80000"/>
              <a:buFont typeface="Courier New" pitchFamily="49" charset="0"/>
              <a:buChar char="o"/>
            </a:pPr>
            <a:r>
              <a:rPr lang="en-US" sz="1700" dirty="0" smtClean="0">
                <a:solidFill>
                  <a:srgbClr val="000000"/>
                </a:solidFill>
                <a:latin typeface="Arial" pitchFamily="34" charset="0"/>
              </a:rPr>
              <a:t>Email copy must  indicate 4/1/11 date and received before 4:30 p.m.</a:t>
            </a:r>
          </a:p>
          <a:p>
            <a:pPr marL="857250" lvl="2" indent="-285750" algn="just">
              <a:lnSpc>
                <a:spcPct val="95000"/>
              </a:lnSpc>
              <a:spcBef>
                <a:spcPct val="0"/>
              </a:spcBef>
              <a:buClr>
                <a:srgbClr val="000000"/>
              </a:buClr>
              <a:buSzPct val="80000"/>
              <a:buFont typeface="Courier New" pitchFamily="49" charset="0"/>
              <a:buChar char="o"/>
            </a:pPr>
            <a:r>
              <a:rPr lang="en-US" sz="1700" dirty="0" smtClean="0">
                <a:solidFill>
                  <a:srgbClr val="000000"/>
                </a:solidFill>
                <a:latin typeface="Arial" pitchFamily="34" charset="0"/>
              </a:rPr>
              <a:t>Hard copy will be stamped date received and logged in order of receipt</a:t>
            </a:r>
          </a:p>
          <a:p>
            <a:pPr marL="857250" lvl="2" indent="-285750" algn="just">
              <a:lnSpc>
                <a:spcPct val="95000"/>
              </a:lnSpc>
              <a:spcBef>
                <a:spcPct val="0"/>
              </a:spcBef>
              <a:buClr>
                <a:srgbClr val="000000"/>
              </a:buClr>
              <a:buSzPct val="80000"/>
            </a:pPr>
            <a:endParaRPr lang="en-US" sz="1600" dirty="0"/>
          </a:p>
          <a:p>
            <a:pPr algn="just">
              <a:lnSpc>
                <a:spcPct val="95000"/>
              </a:lnSpc>
              <a:spcBef>
                <a:spcPct val="0"/>
              </a:spcBef>
              <a:buClr>
                <a:srgbClr val="000000"/>
              </a:buClr>
            </a:pPr>
            <a:endParaRPr lang="en-US" sz="1600" dirty="0">
              <a:solidFill>
                <a:srgbClr val="000000"/>
              </a:solidFill>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21505"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Criteria used by the Finance Committee to Review Budgets</a:t>
            </a:r>
          </a:p>
        </p:txBody>
      </p:sp>
      <p:sp>
        <p:nvSpPr>
          <p:cNvPr id="21506"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2900" dirty="0">
                <a:solidFill>
                  <a:srgbClr val="000000"/>
                </a:solidFill>
                <a:latin typeface="Arial" pitchFamily="34" charset="0"/>
              </a:rPr>
              <a:t>Due to the growing number of clubs and demand for limited budget money, accounts will be looked at closely by the SG Budget Review </a:t>
            </a:r>
            <a:r>
              <a:rPr lang="en-US" sz="2900" dirty="0" smtClean="0">
                <a:solidFill>
                  <a:srgbClr val="000000"/>
                </a:solidFill>
                <a:latin typeface="Arial" pitchFamily="34" charset="0"/>
              </a:rPr>
              <a:t>Committee: </a:t>
            </a:r>
            <a:endParaRPr lang="en-US"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Checking closely to see what each club actually spent last </a:t>
            </a:r>
            <a:r>
              <a:rPr lang="en-US" sz="2400" dirty="0" smtClean="0">
                <a:solidFill>
                  <a:srgbClr val="000000"/>
                </a:solidFill>
                <a:latin typeface="Arial" pitchFamily="34" charset="0"/>
              </a:rPr>
              <a:t>year  </a:t>
            </a:r>
            <a:endParaRPr lang="en-US"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Checking to make sure that the items listed in each budget </a:t>
            </a:r>
            <a:r>
              <a:rPr lang="en-US" sz="2400" dirty="0" smtClean="0">
                <a:solidFill>
                  <a:srgbClr val="000000"/>
                </a:solidFill>
                <a:latin typeface="Arial" pitchFamily="34" charset="0"/>
              </a:rPr>
              <a:t>proposal reflect </a:t>
            </a:r>
            <a:r>
              <a:rPr lang="en-US" sz="2400" dirty="0">
                <a:solidFill>
                  <a:srgbClr val="000000"/>
                </a:solidFill>
                <a:latin typeface="Arial" pitchFamily="34" charset="0"/>
              </a:rPr>
              <a:t>the </a:t>
            </a:r>
            <a:r>
              <a:rPr lang="en-US" sz="2400" dirty="0" smtClean="0">
                <a:solidFill>
                  <a:srgbClr val="000000"/>
                </a:solidFill>
                <a:latin typeface="Arial" pitchFamily="34" charset="0"/>
              </a:rPr>
              <a:t>purpose, </a:t>
            </a:r>
            <a:r>
              <a:rPr lang="en-US" sz="2400" dirty="0">
                <a:solidFill>
                  <a:srgbClr val="000000"/>
                </a:solidFill>
                <a:latin typeface="Arial" pitchFamily="34" charset="0"/>
              </a:rPr>
              <a:t>mission statement, and goals &amp; objectives submitted by the </a:t>
            </a:r>
            <a:r>
              <a:rPr lang="en-US" sz="2400" dirty="0" smtClean="0">
                <a:solidFill>
                  <a:srgbClr val="000000"/>
                </a:solidFill>
                <a:latin typeface="Arial" pitchFamily="34" charset="0"/>
              </a:rPr>
              <a:t>club</a:t>
            </a:r>
            <a:endParaRPr lang="en-US"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Specific financial </a:t>
            </a:r>
            <a:r>
              <a:rPr lang="en-US" sz="2400" dirty="0" smtClean="0">
                <a:solidFill>
                  <a:srgbClr val="000000"/>
                </a:solidFill>
                <a:latin typeface="Arial" pitchFamily="34" charset="0"/>
              </a:rPr>
              <a:t>criteria</a:t>
            </a:r>
            <a:endParaRPr lang="en-US" dirty="0"/>
          </a:p>
          <a:p>
            <a:pPr lvl="1" indent="-342900" algn="l">
              <a:lnSpc>
                <a:spcPct val="95000"/>
              </a:lnSpc>
              <a:spcBef>
                <a:spcPct val="0"/>
              </a:spcBef>
              <a:buClr>
                <a:srgbClr val="000000"/>
              </a:buClr>
              <a:buFontTx/>
              <a:buChar char="•"/>
            </a:pPr>
            <a:r>
              <a:rPr lang="en-US" sz="2400" dirty="0">
                <a:solidFill>
                  <a:srgbClr val="000000"/>
                </a:solidFill>
                <a:latin typeface="Arial" pitchFamily="34" charset="0"/>
              </a:rPr>
              <a:t>A </a:t>
            </a:r>
            <a:r>
              <a:rPr lang="en-US" sz="2400" dirty="0" smtClean="0">
                <a:solidFill>
                  <a:srgbClr val="000000"/>
                </a:solidFill>
                <a:latin typeface="Arial" pitchFamily="34" charset="0"/>
              </a:rPr>
              <a:t>basic budget </a:t>
            </a:r>
            <a:r>
              <a:rPr lang="en-US" sz="2400" dirty="0">
                <a:solidFill>
                  <a:srgbClr val="000000"/>
                </a:solidFill>
                <a:latin typeface="Arial" pitchFamily="34" charset="0"/>
              </a:rPr>
              <a:t>for the club to operate on campus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22530" name="Rectangle 2"/>
          <p:cNvSpPr>
            <a:spLocks noGrp="1" noChangeArrowheads="1"/>
          </p:cNvSpPr>
          <p:nvPr>
            <p:ph type="subTitle" idx="1"/>
          </p:nvPr>
        </p:nvSpPr>
        <p:spPr>
          <a:xfrm>
            <a:off x="552450" y="1960563"/>
            <a:ext cx="9055100" cy="4802187"/>
          </a:xfrm>
        </p:spPr>
        <p:txBody>
          <a:bodyPr lIns="0" tIns="0" rIns="0" bIns="0"/>
          <a:lstStyle/>
          <a:p>
            <a:pPr algn="l">
              <a:lnSpc>
                <a:spcPct val="95000"/>
              </a:lnSpc>
              <a:spcBef>
                <a:spcPct val="0"/>
              </a:spcBef>
            </a:pPr>
            <a:r>
              <a:rPr lang="en-US" sz="3300" dirty="0">
                <a:solidFill>
                  <a:srgbClr val="000000"/>
                </a:solidFill>
                <a:latin typeface="Arial" pitchFamily="34" charset="0"/>
              </a:rPr>
              <a:t>Although a budget proposal is only an estimate of expected expenses, the SG Budget Review Committee asks that all clubs please list their expenses fairly and with as much accuracy as possible.</a:t>
            </a:r>
            <a:endParaRPr lang="en-US" dirty="0"/>
          </a:p>
          <a:p>
            <a:pPr algn="l">
              <a:lnSpc>
                <a:spcPct val="95000"/>
              </a:lnSpc>
              <a:spcBef>
                <a:spcPct val="0"/>
              </a:spcBef>
            </a:pPr>
            <a:endParaRPr lang="en-US" sz="3300" dirty="0">
              <a:solidFill>
                <a:srgbClr val="000000"/>
              </a:solidFill>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4097"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Club Budget Process </a:t>
            </a:r>
            <a:r>
              <a:rPr lang="en-US" sz="4300" b="1" dirty="0" smtClean="0">
                <a:solidFill>
                  <a:srgbClr val="7C1302"/>
                </a:solidFill>
                <a:latin typeface="Arial" pitchFamily="34" charset="0"/>
              </a:rPr>
              <a:t> </a:t>
            </a:r>
            <a:r>
              <a:rPr lang="en-US" sz="4300" b="1" dirty="0">
                <a:solidFill>
                  <a:srgbClr val="7C1302"/>
                </a:solidFill>
                <a:latin typeface="Arial" pitchFamily="34" charset="0"/>
              </a:rPr>
              <a:t>Schedule</a:t>
            </a:r>
          </a:p>
        </p:txBody>
      </p:sp>
      <p:sp>
        <p:nvSpPr>
          <p:cNvPr id="4098" name="Rectangle 2"/>
          <p:cNvSpPr>
            <a:spLocks noGrp="1" noChangeArrowheads="1"/>
          </p:cNvSpPr>
          <p:nvPr>
            <p:ph type="subTitle" idx="1"/>
          </p:nvPr>
        </p:nvSpPr>
        <p:spPr>
          <a:xfrm>
            <a:off x="584200" y="1981200"/>
            <a:ext cx="9055100" cy="5030787"/>
          </a:xfrm>
        </p:spPr>
        <p:txBody>
          <a:bodyPr lIns="0" tIns="0" rIns="0" bIns="0"/>
          <a:lstStyle/>
          <a:p>
            <a:pPr lvl="1" indent="-342900" algn="just">
              <a:lnSpc>
                <a:spcPct val="95000"/>
              </a:lnSpc>
              <a:spcBef>
                <a:spcPct val="0"/>
              </a:spcBef>
              <a:buClr>
                <a:srgbClr val="000000"/>
              </a:buClr>
              <a:buFontTx/>
              <a:buChar char="•"/>
            </a:pPr>
            <a:r>
              <a:rPr lang="en-US" sz="2200" dirty="0" smtClean="0">
                <a:solidFill>
                  <a:srgbClr val="000000"/>
                </a:solidFill>
                <a:latin typeface="Arial" pitchFamily="34" charset="0"/>
              </a:rPr>
              <a:t>(Mon. 4/4/11 – Fri. 4/8/11) </a:t>
            </a:r>
            <a:endParaRPr lang="en-US" dirty="0" smtClean="0"/>
          </a:p>
          <a:p>
            <a:pPr marL="857250" lvl="2" indent="-285750" algn="just">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Initial screening of budget proposals begins</a:t>
            </a:r>
            <a:endParaRPr lang="en-US" dirty="0" smtClean="0"/>
          </a:p>
          <a:p>
            <a:pPr lvl="1" indent="-342900" algn="just">
              <a:lnSpc>
                <a:spcPct val="95000"/>
              </a:lnSpc>
              <a:spcBef>
                <a:spcPct val="0"/>
              </a:spcBef>
              <a:buClr>
                <a:srgbClr val="000000"/>
              </a:buClr>
              <a:buFontTx/>
              <a:buChar char="•"/>
            </a:pPr>
            <a:r>
              <a:rPr lang="en-US" sz="2200" dirty="0" smtClean="0">
                <a:solidFill>
                  <a:srgbClr val="000000"/>
                </a:solidFill>
                <a:latin typeface="Arial" pitchFamily="34" charset="0"/>
              </a:rPr>
              <a:t>Note: Budget proposals requiring further information or adjustment will be returned and an update will be due in a week’s time</a:t>
            </a:r>
            <a:endParaRPr lang="en-US" sz="2300" dirty="0" smtClean="0">
              <a:solidFill>
                <a:srgbClr val="000000"/>
              </a:solidFill>
              <a:latin typeface="Arial" pitchFamily="34" charset="0"/>
            </a:endParaRPr>
          </a:p>
          <a:p>
            <a:pPr lvl="1" indent="-342900" algn="l">
              <a:lnSpc>
                <a:spcPct val="95000"/>
              </a:lnSpc>
              <a:spcBef>
                <a:spcPct val="0"/>
              </a:spcBef>
              <a:buClr>
                <a:srgbClr val="000000"/>
              </a:buClr>
              <a:buFontTx/>
              <a:buChar char="•"/>
            </a:pPr>
            <a:r>
              <a:rPr lang="en-US" sz="2300" dirty="0" smtClean="0">
                <a:solidFill>
                  <a:srgbClr val="000000"/>
                </a:solidFill>
                <a:latin typeface="Arial" pitchFamily="34" charset="0"/>
              </a:rPr>
              <a:t>(</a:t>
            </a:r>
            <a:r>
              <a:rPr lang="en-US" sz="2300" dirty="0">
                <a:solidFill>
                  <a:srgbClr val="000000"/>
                </a:solidFill>
                <a:latin typeface="Arial" pitchFamily="34" charset="0"/>
              </a:rPr>
              <a:t>Mon. </a:t>
            </a:r>
            <a:r>
              <a:rPr lang="en-US" sz="2300" dirty="0" smtClean="0">
                <a:solidFill>
                  <a:srgbClr val="000000"/>
                </a:solidFill>
                <a:latin typeface="Arial" pitchFamily="34" charset="0"/>
              </a:rPr>
              <a:t>4/11/11 </a:t>
            </a:r>
            <a:r>
              <a:rPr lang="en-US" sz="2300" dirty="0">
                <a:solidFill>
                  <a:srgbClr val="000000"/>
                </a:solidFill>
                <a:latin typeface="Arial" pitchFamily="34" charset="0"/>
              </a:rPr>
              <a:t>– </a:t>
            </a:r>
            <a:r>
              <a:rPr lang="en-US" sz="2300" dirty="0" smtClean="0">
                <a:solidFill>
                  <a:srgbClr val="000000"/>
                </a:solidFill>
                <a:latin typeface="Arial" pitchFamily="34" charset="0"/>
              </a:rPr>
              <a:t>4/15/11)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100" dirty="0">
                <a:solidFill>
                  <a:srgbClr val="000000"/>
                </a:solidFill>
                <a:latin typeface="Arial" pitchFamily="34" charset="0"/>
              </a:rPr>
              <a:t>Notification to clubs confirming receipt of budget proposal and status.</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(Mon. </a:t>
            </a:r>
            <a:r>
              <a:rPr lang="en-US" sz="2300" dirty="0" smtClean="0">
                <a:solidFill>
                  <a:srgbClr val="000000"/>
                </a:solidFill>
                <a:latin typeface="Arial" pitchFamily="34" charset="0"/>
              </a:rPr>
              <a:t>4/18/11 </a:t>
            </a:r>
            <a:r>
              <a:rPr lang="en-US" sz="2300" dirty="0">
                <a:solidFill>
                  <a:srgbClr val="000000"/>
                </a:solidFill>
                <a:latin typeface="Arial" pitchFamily="34" charset="0"/>
              </a:rPr>
              <a:t>– </a:t>
            </a:r>
            <a:r>
              <a:rPr lang="en-US" sz="2300" dirty="0" smtClean="0">
                <a:solidFill>
                  <a:srgbClr val="000000"/>
                </a:solidFill>
                <a:latin typeface="Arial" pitchFamily="34" charset="0"/>
              </a:rPr>
              <a:t>4/22/11)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100" dirty="0">
                <a:solidFill>
                  <a:srgbClr val="000000"/>
                </a:solidFill>
                <a:latin typeface="Arial" pitchFamily="34" charset="0"/>
              </a:rPr>
              <a:t>Final budget review by the SG Budget Review Committee</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100" dirty="0">
                <a:solidFill>
                  <a:srgbClr val="000000"/>
                </a:solidFill>
                <a:latin typeface="Arial" pitchFamily="34" charset="0"/>
              </a:rPr>
              <a:t>Budget allocations will be made at this time.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100" dirty="0" smtClean="0">
                <a:solidFill>
                  <a:srgbClr val="000000"/>
                </a:solidFill>
                <a:latin typeface="Arial" pitchFamily="34" charset="0"/>
              </a:rPr>
              <a:t>Tier 3 Club </a:t>
            </a:r>
            <a:r>
              <a:rPr lang="en-US" sz="2100" dirty="0">
                <a:solidFill>
                  <a:srgbClr val="000000"/>
                </a:solidFill>
                <a:latin typeface="Arial" pitchFamily="34" charset="0"/>
              </a:rPr>
              <a:t>Representatives are invited to be present at their budget hearing. Requests should be made on the budget proposal that you submit .</a:t>
            </a:r>
            <a:endParaRPr lang="en-US" dirty="0"/>
          </a:p>
          <a:p>
            <a:pPr lvl="1" indent="-342900" algn="l">
              <a:lnSpc>
                <a:spcPct val="95000"/>
              </a:lnSpc>
              <a:spcBef>
                <a:spcPct val="0"/>
              </a:spcBef>
              <a:buClr>
                <a:srgbClr val="000000"/>
              </a:buClr>
              <a:buFontTx/>
              <a:buChar char="•"/>
            </a:pPr>
            <a:r>
              <a:rPr lang="en-US" sz="2300" dirty="0">
                <a:solidFill>
                  <a:srgbClr val="000000"/>
                </a:solidFill>
                <a:latin typeface="Arial" pitchFamily="34" charset="0"/>
              </a:rPr>
              <a:t>(Fri. </a:t>
            </a:r>
            <a:r>
              <a:rPr lang="en-US" sz="2300" dirty="0" smtClean="0">
                <a:solidFill>
                  <a:srgbClr val="000000"/>
                </a:solidFill>
                <a:latin typeface="Arial" pitchFamily="34" charset="0"/>
              </a:rPr>
              <a:t>5/6/11)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100" dirty="0">
                <a:solidFill>
                  <a:srgbClr val="000000"/>
                </a:solidFill>
                <a:latin typeface="Arial" pitchFamily="34" charset="0"/>
              </a:rPr>
              <a:t>SG Senate votes on club </a:t>
            </a:r>
            <a:r>
              <a:rPr lang="en-US" sz="2100" dirty="0" smtClean="0">
                <a:solidFill>
                  <a:srgbClr val="000000"/>
                </a:solidFill>
                <a:latin typeface="Arial" pitchFamily="34" charset="0"/>
              </a:rPr>
              <a:t>budgets</a:t>
            </a:r>
          </a:p>
          <a:p>
            <a:pPr marL="400050" lvl="1" indent="-285750" algn="l">
              <a:lnSpc>
                <a:spcPct val="95000"/>
              </a:lnSpc>
              <a:spcBef>
                <a:spcPct val="0"/>
              </a:spcBef>
              <a:buClr>
                <a:srgbClr val="000000"/>
              </a:buClr>
              <a:buSzPct val="80000"/>
              <a:buFont typeface="Arial" pitchFamily="34" charset="0"/>
              <a:buChar char="•"/>
            </a:pPr>
            <a:r>
              <a:rPr lang="en-US" sz="2100" dirty="0" smtClean="0">
                <a:solidFill>
                  <a:srgbClr val="000000"/>
                </a:solidFill>
                <a:latin typeface="Arial" pitchFamily="34" charset="0"/>
              </a:rPr>
              <a:t>Final </a:t>
            </a:r>
            <a:r>
              <a:rPr lang="en-US" sz="2100" dirty="0">
                <a:solidFill>
                  <a:srgbClr val="000000"/>
                </a:solidFill>
                <a:latin typeface="Arial" pitchFamily="34" charset="0"/>
              </a:rPr>
              <a:t>Budget allocations </a:t>
            </a:r>
            <a:r>
              <a:rPr lang="en-US" sz="2100" dirty="0" smtClean="0">
                <a:solidFill>
                  <a:srgbClr val="000000"/>
                </a:solidFill>
                <a:latin typeface="Arial" pitchFamily="34" charset="0"/>
              </a:rPr>
              <a:t>available in Club mail folders as soon as process is complete</a:t>
            </a:r>
            <a:endParaRPr lang="en-US" sz="2100" dirty="0">
              <a:solidFill>
                <a:srgbClr val="000000"/>
              </a:solidFill>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5121"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Typical Questions Asked</a:t>
            </a:r>
          </a:p>
        </p:txBody>
      </p:sp>
      <p:sp>
        <p:nvSpPr>
          <p:cNvPr id="5122"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What is the Budget Process?</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What is the SG Finance Committee?</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How Do I Develop My Budget?</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What Happens After I Turn in the Club Budget Proposal?</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Criteria used by the SG Budget Review Committee to Review Budgets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6145"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is the Budget Process?</a:t>
            </a:r>
          </a:p>
        </p:txBody>
      </p:sp>
      <p:sp>
        <p:nvSpPr>
          <p:cNvPr id="6146"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Tier I</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Operates only from fundraising and </a:t>
            </a:r>
            <a:r>
              <a:rPr lang="en-US" sz="2900" dirty="0" smtClean="0">
                <a:solidFill>
                  <a:srgbClr val="000000"/>
                </a:solidFill>
                <a:latin typeface="Arial" pitchFamily="34" charset="0"/>
              </a:rPr>
              <a:t>AFAF’s (Additional Funding Requests through SG)</a:t>
            </a:r>
          </a:p>
          <a:p>
            <a:pPr marL="857250" lvl="2" indent="-285750" algn="l">
              <a:lnSpc>
                <a:spcPct val="95000"/>
              </a:lnSpc>
              <a:spcBef>
                <a:spcPct val="0"/>
              </a:spcBef>
              <a:buClr>
                <a:srgbClr val="000000"/>
              </a:buClr>
              <a:buSzPct val="80000"/>
              <a:buFont typeface="Courier New" pitchFamily="49" charset="0"/>
              <a:buChar char="o"/>
            </a:pPr>
            <a:r>
              <a:rPr lang="en-US" sz="2900" dirty="0" smtClean="0">
                <a:solidFill>
                  <a:srgbClr val="000000"/>
                </a:solidFill>
                <a:latin typeface="Arial" pitchFamily="34" charset="0"/>
              </a:rPr>
              <a:t>No budget proposal is created nor handed in</a:t>
            </a:r>
          </a:p>
          <a:p>
            <a:pPr marL="857250" lvl="2" indent="-285750" algn="l">
              <a:lnSpc>
                <a:spcPct val="95000"/>
              </a:lnSpc>
              <a:spcBef>
                <a:spcPct val="0"/>
              </a:spcBef>
              <a:buClr>
                <a:srgbClr val="000000"/>
              </a:buClr>
              <a:buSzPct val="80000"/>
            </a:pPr>
            <a:r>
              <a:rPr lang="en-US" sz="2900" dirty="0" smtClean="0">
                <a:solidFill>
                  <a:srgbClr val="000000"/>
                </a:solidFill>
                <a:latin typeface="Arial" pitchFamily="34" charset="0"/>
              </a:rPr>
              <a:t>   unless club is trying to change status to Tier II</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Tier II</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Maximum of $</a:t>
            </a:r>
            <a:r>
              <a:rPr lang="en-US" sz="2900" dirty="0" smtClean="0">
                <a:solidFill>
                  <a:srgbClr val="000000"/>
                </a:solidFill>
                <a:latin typeface="Arial" pitchFamily="34" charset="0"/>
              </a:rPr>
              <a:t>400 budget </a:t>
            </a:r>
            <a:r>
              <a:rPr lang="en-US" sz="2900" dirty="0">
                <a:solidFill>
                  <a:srgbClr val="000000"/>
                </a:solidFill>
                <a:latin typeface="Arial" pitchFamily="34" charset="0"/>
              </a:rPr>
              <a:t>and AFAF’s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Needs to follow the budget process </a:t>
            </a:r>
            <a:r>
              <a:rPr lang="en-US" sz="2900" dirty="0" smtClean="0">
                <a:solidFill>
                  <a:srgbClr val="000000"/>
                </a:solidFill>
                <a:latin typeface="Arial" pitchFamily="34" charset="0"/>
              </a:rPr>
              <a:t>to </a:t>
            </a:r>
            <a:r>
              <a:rPr lang="en-US" sz="2900" dirty="0">
                <a:solidFill>
                  <a:srgbClr val="000000"/>
                </a:solidFill>
                <a:latin typeface="Arial" pitchFamily="34" charset="0"/>
              </a:rPr>
              <a:t>qualify for </a:t>
            </a:r>
            <a:r>
              <a:rPr lang="en-US" sz="2900" dirty="0" smtClean="0">
                <a:solidFill>
                  <a:srgbClr val="000000"/>
                </a:solidFill>
                <a:latin typeface="Arial" pitchFamily="34" charset="0"/>
              </a:rPr>
              <a:t>up to $</a:t>
            </a:r>
            <a:r>
              <a:rPr lang="en-US" sz="2900" dirty="0">
                <a:solidFill>
                  <a:srgbClr val="000000"/>
                </a:solidFill>
                <a:latin typeface="Arial" pitchFamily="34" charset="0"/>
              </a:rPr>
              <a:t>400</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Tier III </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Needs to follow the budget process to qualify for their budget</a:t>
            </a:r>
            <a:endParaRPr lang="en-US" dirty="0"/>
          </a:p>
          <a:p>
            <a:pPr marL="857250" lvl="2" indent="-285750" algn="l">
              <a:lnSpc>
                <a:spcPct val="95000"/>
              </a:lnSpc>
              <a:spcBef>
                <a:spcPct val="0"/>
              </a:spcBef>
              <a:buClr>
                <a:srgbClr val="000000"/>
              </a:buClr>
              <a:buFont typeface="Courier New" pitchFamily="49" charset="0"/>
              <a:buChar char=" "/>
            </a:pPr>
            <a:endParaRPr lang="en-US" sz="2900" dirty="0">
              <a:solidFill>
                <a:srgbClr val="000000"/>
              </a:solidFill>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8193"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is the Budget Process?</a:t>
            </a:r>
          </a:p>
        </p:txBody>
      </p:sp>
      <p:sp>
        <p:nvSpPr>
          <p:cNvPr id="8194"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The Student Government (SG) Budget Process allows RIT student organizations to request funds for </a:t>
            </a:r>
            <a:r>
              <a:rPr lang="en-US" sz="3300" dirty="0" smtClean="0">
                <a:solidFill>
                  <a:srgbClr val="000000"/>
                </a:solidFill>
                <a:latin typeface="Arial" pitchFamily="34" charset="0"/>
              </a:rPr>
              <a:t>their club’s operating costs </a:t>
            </a:r>
            <a:r>
              <a:rPr lang="en-US" sz="3300" dirty="0">
                <a:solidFill>
                  <a:srgbClr val="000000"/>
                </a:solidFill>
                <a:latin typeface="Arial" pitchFamily="34" charset="0"/>
              </a:rPr>
              <a:t>for the upcoming academic </a:t>
            </a:r>
            <a:r>
              <a:rPr lang="en-US" sz="3300" dirty="0" smtClean="0">
                <a:solidFill>
                  <a:srgbClr val="000000"/>
                </a:solidFill>
                <a:latin typeface="Arial" pitchFamily="34" charset="0"/>
              </a:rPr>
              <a:t>year</a:t>
            </a:r>
            <a:endParaRPr lang="en-US" dirty="0"/>
          </a:p>
          <a:p>
            <a:pPr lvl="1" indent="-342900" algn="l">
              <a:lnSpc>
                <a:spcPct val="95000"/>
              </a:lnSpc>
              <a:spcBef>
                <a:spcPct val="0"/>
              </a:spcBef>
              <a:buClr>
                <a:srgbClr val="000000"/>
              </a:buClr>
              <a:buFontTx/>
              <a:buChar char="•"/>
            </a:pPr>
            <a:r>
              <a:rPr lang="en-US" sz="3300" dirty="0">
                <a:solidFill>
                  <a:srgbClr val="000000"/>
                </a:solidFill>
                <a:latin typeface="Arial" pitchFamily="34" charset="0"/>
              </a:rPr>
              <a:t>The SG Budget Review Committee reviews all club </a:t>
            </a:r>
            <a:r>
              <a:rPr lang="en-US" sz="3300" dirty="0" smtClean="0">
                <a:solidFill>
                  <a:srgbClr val="000000"/>
                </a:solidFill>
                <a:latin typeface="Arial" pitchFamily="34" charset="0"/>
              </a:rPr>
              <a:t>budget proposals under the direction of the Director </a:t>
            </a:r>
            <a:r>
              <a:rPr lang="en-US" sz="3300" dirty="0">
                <a:solidFill>
                  <a:srgbClr val="000000"/>
                </a:solidFill>
                <a:latin typeface="Arial" pitchFamily="34" charset="0"/>
              </a:rPr>
              <a:t>of the Center for Campus </a:t>
            </a:r>
            <a:r>
              <a:rPr lang="en-US" sz="3300" dirty="0" smtClean="0">
                <a:solidFill>
                  <a:srgbClr val="000000"/>
                </a:solidFill>
                <a:latin typeface="Arial" pitchFamily="34" charset="0"/>
              </a:rPr>
              <a:t>Life and Student Government President</a:t>
            </a:r>
            <a:endParaRPr lang="en-US" sz="3300" dirty="0">
              <a:solidFill>
                <a:srgbClr val="000000"/>
              </a:solidFill>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7169"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is the Budget Process?</a:t>
            </a:r>
          </a:p>
        </p:txBody>
      </p:sp>
      <p:sp>
        <p:nvSpPr>
          <p:cNvPr id="7170"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To move from Tier I to Tier II or from Tier II to Tier III a written appeal should be made to the Assistant Director for Campus Life Programs </a:t>
            </a:r>
            <a:endParaRPr lang="en-US" sz="3300" dirty="0" smtClean="0">
              <a:solidFill>
                <a:srgbClr val="000000"/>
              </a:solidFill>
              <a:latin typeface="Arial" pitchFamily="34" charset="0"/>
            </a:endParaRPr>
          </a:p>
          <a:p>
            <a:pPr lvl="1" indent="-342900" algn="l">
              <a:lnSpc>
                <a:spcPct val="95000"/>
              </a:lnSpc>
              <a:spcBef>
                <a:spcPct val="0"/>
              </a:spcBef>
              <a:buClr>
                <a:srgbClr val="000000"/>
              </a:buClr>
              <a:buFontTx/>
              <a:buChar char="•"/>
            </a:pPr>
            <a:r>
              <a:rPr lang="en-US" sz="3300" dirty="0" smtClean="0">
                <a:solidFill>
                  <a:srgbClr val="000000"/>
                </a:solidFill>
                <a:latin typeface="Arial" pitchFamily="34" charset="0"/>
              </a:rPr>
              <a:t>This appeal should be included with your club’s budget proposal</a:t>
            </a:r>
            <a:endParaRPr lang="en-US" sz="3300" dirty="0">
              <a:solidFill>
                <a:srgbClr val="000000"/>
              </a:solidFill>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9217"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is the Budget Process?</a:t>
            </a:r>
          </a:p>
        </p:txBody>
      </p:sp>
      <p:sp>
        <p:nvSpPr>
          <p:cNvPr id="9218" name="Rectangle 2"/>
          <p:cNvSpPr>
            <a:spLocks noGrp="1" noChangeArrowheads="1"/>
          </p:cNvSpPr>
          <p:nvPr>
            <p:ph type="subTitle" idx="1"/>
          </p:nvPr>
        </p:nvSpPr>
        <p:spPr>
          <a:xfrm>
            <a:off x="552450" y="1960563"/>
            <a:ext cx="9099550" cy="5659437"/>
          </a:xfrm>
        </p:spPr>
        <p:txBody>
          <a:bodyPr lIns="0" tIns="0" rIns="0" bIns="0"/>
          <a:lstStyle/>
          <a:p>
            <a:pPr lvl="1" indent="-342900" algn="l">
              <a:lnSpc>
                <a:spcPct val="95000"/>
              </a:lnSpc>
              <a:spcBef>
                <a:spcPct val="0"/>
              </a:spcBef>
              <a:buClr>
                <a:srgbClr val="000000"/>
              </a:buClr>
              <a:buFontTx/>
              <a:buChar char="•"/>
            </a:pPr>
            <a:r>
              <a:rPr lang="en-US" sz="2900" dirty="0">
                <a:solidFill>
                  <a:srgbClr val="000000"/>
                </a:solidFill>
                <a:latin typeface="Arial" pitchFamily="34" charset="0"/>
              </a:rPr>
              <a:t>The budget process begins during the Spring quarter and ends </a:t>
            </a:r>
            <a:r>
              <a:rPr lang="en-US" sz="2900" dirty="0" smtClean="0">
                <a:solidFill>
                  <a:srgbClr val="000000"/>
                </a:solidFill>
                <a:latin typeface="Arial" pitchFamily="34" charset="0"/>
              </a:rPr>
              <a:t>approximately the end of May</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All budget proposals submitted by the deadline will be reviewed and allocations </a:t>
            </a:r>
            <a:r>
              <a:rPr lang="en-US" sz="2900" dirty="0" smtClean="0">
                <a:solidFill>
                  <a:srgbClr val="000000"/>
                </a:solidFill>
                <a:latin typeface="Arial" pitchFamily="34" charset="0"/>
              </a:rPr>
              <a:t>decided</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Only </a:t>
            </a:r>
            <a:r>
              <a:rPr lang="en-US" sz="2900" u="sng" dirty="0" smtClean="0">
                <a:solidFill>
                  <a:srgbClr val="000000"/>
                </a:solidFill>
                <a:latin typeface="Arial" pitchFamily="34" charset="0"/>
              </a:rPr>
              <a:t>hard copies </a:t>
            </a:r>
            <a:r>
              <a:rPr lang="en-US" sz="2900" dirty="0" smtClean="0">
                <a:solidFill>
                  <a:srgbClr val="000000"/>
                </a:solidFill>
                <a:latin typeface="Arial" pitchFamily="34" charset="0"/>
              </a:rPr>
              <a:t>of budget </a:t>
            </a:r>
            <a:r>
              <a:rPr lang="en-US" sz="2900" dirty="0">
                <a:solidFill>
                  <a:srgbClr val="000000"/>
                </a:solidFill>
                <a:latin typeface="Arial" pitchFamily="34" charset="0"/>
              </a:rPr>
              <a:t>proposals submitted to the Assistant Director for Campus Life </a:t>
            </a:r>
            <a:r>
              <a:rPr lang="en-US" sz="2900" dirty="0" smtClean="0">
                <a:solidFill>
                  <a:srgbClr val="000000"/>
                </a:solidFill>
                <a:latin typeface="Arial" pitchFamily="34" charset="0"/>
              </a:rPr>
              <a:t>Programs and Merry Schading </a:t>
            </a:r>
            <a:r>
              <a:rPr lang="en-US" sz="2900" dirty="0">
                <a:solidFill>
                  <a:srgbClr val="000000"/>
                </a:solidFill>
                <a:latin typeface="Arial" pitchFamily="34" charset="0"/>
              </a:rPr>
              <a:t>by 4:30 pm April 1, </a:t>
            </a:r>
            <a:r>
              <a:rPr lang="en-US" sz="2900" dirty="0" smtClean="0">
                <a:solidFill>
                  <a:srgbClr val="000000"/>
                </a:solidFill>
                <a:latin typeface="Arial" pitchFamily="34" charset="0"/>
              </a:rPr>
              <a:t>2011 </a:t>
            </a:r>
            <a:r>
              <a:rPr lang="en-US" sz="2900" b="1" u="sng" dirty="0" smtClean="0">
                <a:solidFill>
                  <a:srgbClr val="000000"/>
                </a:solidFill>
                <a:latin typeface="Arial" pitchFamily="34" charset="0"/>
              </a:rPr>
              <a:t>AND</a:t>
            </a:r>
            <a:r>
              <a:rPr lang="en-US" sz="2900" dirty="0" smtClean="0">
                <a:solidFill>
                  <a:srgbClr val="000000"/>
                </a:solidFill>
                <a:latin typeface="Arial" pitchFamily="34" charset="0"/>
              </a:rPr>
              <a:t> an electronic copy of budget proposal emailed to Merry Schading, </a:t>
            </a:r>
            <a:r>
              <a:rPr lang="en-US" sz="2900" dirty="0">
                <a:solidFill>
                  <a:srgbClr val="000000"/>
                </a:solidFill>
                <a:latin typeface="Arial" pitchFamily="34" charset="0"/>
              </a:rPr>
              <a:t>will be eligible for full consideration by the SG Budget Review </a:t>
            </a:r>
            <a:r>
              <a:rPr lang="en-US" sz="2900" dirty="0" smtClean="0">
                <a:solidFill>
                  <a:srgbClr val="000000"/>
                </a:solidFill>
                <a:latin typeface="Arial" pitchFamily="34" charset="0"/>
              </a:rPr>
              <a:t>Committee</a:t>
            </a:r>
            <a:endParaRPr lang="en-US" dirty="0"/>
          </a:p>
          <a:p>
            <a:pPr lvl="1" indent="-342900" algn="l">
              <a:lnSpc>
                <a:spcPct val="95000"/>
              </a:lnSpc>
              <a:spcBef>
                <a:spcPct val="0"/>
              </a:spcBef>
              <a:buClr>
                <a:srgbClr val="000000"/>
              </a:buClr>
              <a:buFontTx/>
              <a:buChar char="•"/>
            </a:pPr>
            <a:r>
              <a:rPr lang="en-US" sz="2900" dirty="0">
                <a:solidFill>
                  <a:srgbClr val="000000"/>
                </a:solidFill>
                <a:latin typeface="Arial" pitchFamily="34" charset="0"/>
              </a:rPr>
              <a:t>Budget proposals submitted after the deadline date may be subject to penalty of limited </a:t>
            </a:r>
            <a:r>
              <a:rPr lang="en-US" sz="2900" dirty="0" smtClean="0">
                <a:solidFill>
                  <a:srgbClr val="000000"/>
                </a:solidFill>
                <a:latin typeface="Arial" pitchFamily="34" charset="0"/>
              </a:rPr>
              <a:t>funding or no funding at all</a:t>
            </a:r>
            <a:endParaRPr lang="en-US" dirty="0"/>
          </a:p>
          <a:p>
            <a:pPr algn="l">
              <a:lnSpc>
                <a:spcPct val="95000"/>
              </a:lnSpc>
              <a:spcBef>
                <a:spcPct val="0"/>
              </a:spcBef>
              <a:buClr>
                <a:srgbClr val="000000"/>
              </a:buClr>
            </a:pPr>
            <a:endParaRPr lang="en-US" sz="2900" dirty="0">
              <a:solidFill>
                <a:srgbClr val="000000"/>
              </a:solidFill>
              <a:latin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cstate="print"/>
          <a:srcRect/>
          <a:stretch>
            <a:fillRect/>
          </a:stretch>
        </p:blipFill>
        <p:spPr bwMode="auto">
          <a:xfrm>
            <a:off x="9058275" y="168275"/>
            <a:ext cx="890588" cy="1441450"/>
          </a:xfrm>
          <a:prstGeom prst="rect">
            <a:avLst/>
          </a:prstGeom>
          <a:noFill/>
        </p:spPr>
      </p:pic>
      <p:sp>
        <p:nvSpPr>
          <p:cNvPr id="10241" name="Rectangle 1"/>
          <p:cNvSpPr>
            <a:spLocks noGrp="1" noChangeArrowheads="1"/>
          </p:cNvSpPr>
          <p:nvPr>
            <p:ph type="ctrTitle"/>
          </p:nvPr>
        </p:nvSpPr>
        <p:spPr>
          <a:xfrm>
            <a:off x="552450" y="185738"/>
            <a:ext cx="8293100" cy="1339850"/>
          </a:xfrm>
        </p:spPr>
        <p:txBody>
          <a:bodyPr lIns="0" tIns="0" rIns="0" bIns="0" anchor="b"/>
          <a:lstStyle/>
          <a:p>
            <a:pPr algn="l">
              <a:lnSpc>
                <a:spcPct val="95000"/>
              </a:lnSpc>
            </a:pPr>
            <a:r>
              <a:rPr lang="en-US" sz="4300" b="1" dirty="0">
                <a:solidFill>
                  <a:srgbClr val="7C1302"/>
                </a:solidFill>
                <a:latin typeface="Arial" pitchFamily="34" charset="0"/>
              </a:rPr>
              <a:t>What is the SG Budget Review Committee ?</a:t>
            </a:r>
          </a:p>
        </p:txBody>
      </p:sp>
      <p:sp>
        <p:nvSpPr>
          <p:cNvPr id="10242" name="Rectangle 2"/>
          <p:cNvSpPr>
            <a:spLocks noGrp="1" noChangeArrowheads="1"/>
          </p:cNvSpPr>
          <p:nvPr>
            <p:ph type="subTitle" idx="1"/>
          </p:nvPr>
        </p:nvSpPr>
        <p:spPr>
          <a:xfrm>
            <a:off x="552450" y="1960563"/>
            <a:ext cx="9055100" cy="4802187"/>
          </a:xfrm>
        </p:spPr>
        <p:txBody>
          <a:bodyPr lIns="0" tIns="0" rIns="0" bIns="0"/>
          <a:lstStyle/>
          <a:p>
            <a:pPr lvl="1" indent="-342900" algn="l">
              <a:lnSpc>
                <a:spcPct val="95000"/>
              </a:lnSpc>
              <a:spcBef>
                <a:spcPct val="0"/>
              </a:spcBef>
              <a:buClr>
                <a:srgbClr val="000000"/>
              </a:buClr>
              <a:buFontTx/>
              <a:buChar char="•"/>
            </a:pPr>
            <a:r>
              <a:rPr lang="en-US" sz="3300" dirty="0">
                <a:solidFill>
                  <a:srgbClr val="000000"/>
                </a:solidFill>
                <a:latin typeface="Arial" pitchFamily="34" charset="0"/>
              </a:rPr>
              <a:t>The SG Budget Review Committee is made up of the following:</a:t>
            </a:r>
            <a:endParaRPr lang="en-US" dirty="0"/>
          </a:p>
          <a:p>
            <a:pPr marL="857250" lvl="2" indent="-285750" algn="l">
              <a:lnSpc>
                <a:spcPct val="95000"/>
              </a:lnSpc>
              <a:spcBef>
                <a:spcPct val="0"/>
              </a:spcBef>
              <a:buClr>
                <a:srgbClr val="000000"/>
              </a:buClr>
              <a:buSzPct val="80000"/>
            </a:pP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Assistant Director for Campus Life Programs</a:t>
            </a:r>
            <a:endParaRPr lang="en-US" dirty="0"/>
          </a:p>
          <a:p>
            <a:pPr marL="857250" lvl="2" indent="-285750" algn="l">
              <a:lnSpc>
                <a:spcPct val="95000"/>
              </a:lnSpc>
              <a:spcBef>
                <a:spcPct val="0"/>
              </a:spcBef>
              <a:buClr>
                <a:srgbClr val="000000"/>
              </a:buClr>
              <a:buSzPct val="80000"/>
              <a:buFont typeface="Courier New" pitchFamily="49" charset="0"/>
              <a:buChar char="o"/>
            </a:pPr>
            <a:r>
              <a:rPr lang="en-US" sz="2900" dirty="0">
                <a:solidFill>
                  <a:srgbClr val="000000"/>
                </a:solidFill>
                <a:latin typeface="Arial" pitchFamily="34" charset="0"/>
              </a:rPr>
              <a:t>Campus Life Financial </a:t>
            </a:r>
            <a:r>
              <a:rPr lang="en-US" sz="2900" dirty="0" smtClean="0">
                <a:solidFill>
                  <a:srgbClr val="000000"/>
                </a:solidFill>
                <a:latin typeface="Arial" pitchFamily="34" charset="0"/>
              </a:rPr>
              <a:t>Coordinator</a:t>
            </a:r>
          </a:p>
          <a:p>
            <a:pPr marL="857250" lvl="2" indent="-285750" algn="l">
              <a:lnSpc>
                <a:spcPct val="95000"/>
              </a:lnSpc>
              <a:spcBef>
                <a:spcPct val="0"/>
              </a:spcBef>
              <a:buClr>
                <a:srgbClr val="000000"/>
              </a:buClr>
              <a:buSzPct val="80000"/>
              <a:buFont typeface="Courier New" pitchFamily="49" charset="0"/>
              <a:buChar char="o"/>
            </a:pPr>
            <a:r>
              <a:rPr lang="en-US" sz="2900" dirty="0" smtClean="0">
                <a:solidFill>
                  <a:srgbClr val="000000"/>
                </a:solidFill>
                <a:latin typeface="Arial" pitchFamily="34" charset="0"/>
              </a:rPr>
              <a:t>Representative from Club Review Board</a:t>
            </a:r>
            <a:endParaRPr lang="en-US" sz="2900" dirty="0">
              <a:solidFill>
                <a:srgbClr val="000000"/>
              </a:solidFill>
              <a:latin typeface="Arial"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883</TotalTime>
  <Words>1372</Words>
  <Application>Microsoft Office PowerPoint</Application>
  <PresentationFormat>Custom</PresentationFormat>
  <Paragraphs>157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Club  Budget Process </vt:lpstr>
      <vt:lpstr>Club Budget Process   Schedule</vt:lpstr>
      <vt:lpstr>Club Budget Process  Schedule</vt:lpstr>
      <vt:lpstr>Typical Questions Asked</vt:lpstr>
      <vt:lpstr>What is the Budget Process?</vt:lpstr>
      <vt:lpstr>What is the Budget Process?</vt:lpstr>
      <vt:lpstr>What is the Budget Process?</vt:lpstr>
      <vt:lpstr>What is the Budget Process?</vt:lpstr>
      <vt:lpstr>What is the SG Budget Review Committee ?</vt:lpstr>
      <vt:lpstr>How Do I Develop My Budget?</vt:lpstr>
      <vt:lpstr>How Do I Develop My Budget?</vt:lpstr>
      <vt:lpstr>How Do I Develop My Budget? Step 1. Plan Ahead</vt:lpstr>
      <vt:lpstr>How Do I Develop My Budget?  Step 1. Plan Ahead</vt:lpstr>
      <vt:lpstr>How Do I Develop My Budget? Step 1. Plan Ahead</vt:lpstr>
      <vt:lpstr>How Do I Develop My Budget? Step 1. Plan Ahead</vt:lpstr>
      <vt:lpstr>How Do I Develop My Budget? Step 2. Research</vt:lpstr>
      <vt:lpstr>How Do I Develop My Budget? Step 3. Preparing the Budget Proposal</vt:lpstr>
      <vt:lpstr>How Do I Develop My Budget?</vt:lpstr>
      <vt:lpstr>What Happens After I Turn in the Club Budget Proposal?</vt:lpstr>
      <vt:lpstr>Criteria used by the Finance Committee to Review Budgets</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mlw0137</cp:lastModifiedBy>
  <cp:revision>45</cp:revision>
  <dcterms:created xsi:type="dcterms:W3CDTF">2004-05-06T09:28:21Z</dcterms:created>
  <dcterms:modified xsi:type="dcterms:W3CDTF">2011-03-07T21:57:42Z</dcterms:modified>
</cp:coreProperties>
</file>