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309" r:id="rId6"/>
    <p:sldId id="310" r:id="rId7"/>
    <p:sldId id="260" r:id="rId8"/>
    <p:sldId id="262" r:id="rId9"/>
    <p:sldId id="276" r:id="rId10"/>
    <p:sldId id="277" r:id="rId11"/>
    <p:sldId id="261" r:id="rId12"/>
    <p:sldId id="311" r:id="rId13"/>
    <p:sldId id="278" r:id="rId14"/>
    <p:sldId id="263" r:id="rId15"/>
    <p:sldId id="264" r:id="rId16"/>
    <p:sldId id="265" r:id="rId17"/>
    <p:sldId id="266" r:id="rId18"/>
    <p:sldId id="271" r:id="rId19"/>
    <p:sldId id="272" r:id="rId20"/>
    <p:sldId id="273" r:id="rId21"/>
    <p:sldId id="274" r:id="rId22"/>
  </p:sldIdLst>
  <p:sldSz cx="9144000" cy="6858000" type="screen4x3"/>
  <p:notesSz cx="7007225" cy="9293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9933"/>
    <a:srgbClr val="00CC66"/>
    <a:srgbClr val="FFFFFF"/>
    <a:srgbClr val="FFFF99"/>
    <a:srgbClr val="6600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3036" y="-108"/>
      </p:cViewPr>
      <p:guideLst>
        <p:guide orient="horz" pos="2927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650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650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3F24E97-AF40-49D5-AB27-13E2DAB1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8" tIns="46894" rIns="93788" bIns="46894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200">
                <a:latin typeface="Univers" pitchFamily="34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8" tIns="46894" rIns="93788" bIns="46894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200">
                <a:latin typeface="Univers" pitchFamily="34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371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8" tIns="46894" rIns="93788" bIns="46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8" tIns="46894" rIns="93788" bIns="46894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200">
                <a:latin typeface="Univers" pitchFamily="34" charset="0"/>
              </a:defRPr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8" tIns="46894" rIns="93788" bIns="46894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200">
                <a:latin typeface="Univers" pitchFamily="34" charset="0"/>
              </a:defRPr>
            </a:lvl1pPr>
          </a:lstStyle>
          <a:p>
            <a:fld id="{88A28D68-21FE-4EFC-ABEF-68FC0C4B606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BE171-8B56-45C9-B844-C1EC8522F520}" type="slidenum">
              <a:rPr lang="en-US"/>
              <a:pPr/>
              <a:t>1</a:t>
            </a:fld>
            <a:endParaRPr lang="en-US"/>
          </a:p>
        </p:txBody>
      </p:sp>
      <p:sp>
        <p:nvSpPr>
          <p:cNvPr id="696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851DE-BF51-4EDF-8380-3201C1BEF1D8}" type="slidenum">
              <a:rPr lang="en-US"/>
              <a:pPr/>
              <a:t>2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04585-942B-4D53-8C0D-B51FF4806274}" type="slidenum">
              <a:rPr lang="en-US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4B4172-D950-44D0-8F41-68AE08B483F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2324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23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3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56B89-E29A-464B-87D4-5361EDA81F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B6E9F-2307-48A8-B809-7E90680881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EA116B-7E68-48B5-8F92-259A7D00699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17C-AD41-4829-AE1D-7FE307BA9A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070F1-C124-44F2-9C42-A8A1C799E8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FC57DD-D994-4236-9F4B-48E57B6C50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D85CC-176B-4698-9977-DED14D3B3E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E58BD-9928-45EE-82A1-380FF620BA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4EF2C-315A-4334-A053-1F29C6CCD9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3BE92-9954-44B2-A423-2F3BFF5613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30416-77EE-4C39-BD60-1A231CE652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2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22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222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 smtClean="0"/>
              <a:t>‹#›</a:t>
            </a:r>
            <a:endParaRPr lang="en-US" altLang="en-US"/>
          </a:p>
        </p:txBody>
      </p:sp>
      <p:sp>
        <p:nvSpPr>
          <p:cNvPr id="222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7C53880-8D95-4E98-91F5-2FEBAAA1614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2221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222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2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Student Government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Club </a:t>
            </a:r>
            <a:r>
              <a:rPr lang="en-US" dirty="0"/>
              <a:t>Budget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2012 -2013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/>
          <a:lstStyle/>
          <a:p>
            <a:pPr algn="ctr"/>
            <a:r>
              <a:rPr lang="en-US" u="sng" dirty="0"/>
              <a:t>How Do I Develop My Budget?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It will be important for you to utilize the club recognition packet to develop your budget.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Purpose of your organization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Mission Statement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Goals &amp; Objectives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Step 1:	Plan Ahead</a:t>
            </a:r>
          </a:p>
          <a:p>
            <a:pPr>
              <a:lnSpc>
                <a:spcPct val="90000"/>
              </a:lnSpc>
            </a:pPr>
            <a:r>
              <a:rPr lang="en-US" dirty="0"/>
              <a:t> Step 2:	Research</a:t>
            </a:r>
          </a:p>
          <a:p>
            <a:pPr>
              <a:lnSpc>
                <a:spcPct val="90000"/>
              </a:lnSpc>
            </a:pPr>
            <a:r>
              <a:rPr lang="en-US" dirty="0"/>
              <a:t> Step 3:	Preparing the Budget 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How Do I Develop My Budget?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1. Plan Ahead</a:t>
            </a:r>
          </a:p>
          <a:p>
            <a:pPr lvl="1"/>
            <a:r>
              <a:rPr lang="en-US" dirty="0"/>
              <a:t>Think about what events, activities, and/or expenses your club will have for the upcoming year.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/>
          <a:lstStyle/>
          <a:p>
            <a:r>
              <a:rPr lang="en-US" u="sng" dirty="0"/>
              <a:t>How Do I Develop My Budget?</a:t>
            </a:r>
            <a:r>
              <a:rPr lang="en-US" dirty="0"/>
              <a:t/>
            </a:r>
            <a:br>
              <a:rPr lang="en-US" dirty="0"/>
            </a:br>
            <a:r>
              <a:rPr lang="en-US" sz="2800" u="sng" dirty="0" smtClean="0"/>
              <a:t>Step </a:t>
            </a:r>
            <a:r>
              <a:rPr lang="en-US" sz="2800" u="sng" dirty="0"/>
              <a:t>1. Plan Ahead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77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b="1" u="sng" dirty="0"/>
              <a:t>Expenses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Keep events within the purpose and mission of the club.  </a:t>
            </a:r>
          </a:p>
          <a:p>
            <a:pPr>
              <a:lnSpc>
                <a:spcPct val="80000"/>
              </a:lnSpc>
            </a:pPr>
            <a:r>
              <a:rPr lang="en-US" sz="2100" dirty="0" smtClean="0"/>
              <a:t>Basic operating expenses should be included that represent basic costs needed to run your club.</a:t>
            </a:r>
          </a:p>
          <a:p>
            <a:pPr>
              <a:lnSpc>
                <a:spcPct val="80000"/>
              </a:lnSpc>
            </a:pPr>
            <a:r>
              <a:rPr lang="en-US" sz="2100" dirty="0" smtClean="0"/>
              <a:t>Try to tie activities into your mission statement and goals.</a:t>
            </a: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100" dirty="0"/>
              <a:t>Look at activities sponsored in the past (or ask your club advisor) and see if they were successful.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 you want to repeat the activity?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</a:t>
            </a:r>
            <a:r>
              <a:rPr lang="en-US" sz="2000" dirty="0" smtClean="0"/>
              <a:t>not, </a:t>
            </a:r>
            <a:r>
              <a:rPr lang="en-US" sz="2000" dirty="0"/>
              <a:t>what else could you do?</a:t>
            </a:r>
          </a:p>
          <a:p>
            <a:pPr>
              <a:lnSpc>
                <a:spcPct val="80000"/>
              </a:lnSpc>
            </a:pPr>
            <a:r>
              <a:rPr lang="en-US" sz="2100" dirty="0"/>
              <a:t>Consider any new events for the club to </a:t>
            </a:r>
            <a:r>
              <a:rPr lang="en-US" sz="2100" dirty="0" smtClean="0"/>
              <a:t>attend/host/cosponsor</a:t>
            </a:r>
            <a:r>
              <a:rPr lang="en-US" sz="21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Is there a conference or speaker that will be in the area next year?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Is there an event that you could not attend last year that you would like to attend this year?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Is there an opportunity to co-host a speaker with another club and/or a similar club from another college?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Do I Develop My Budget? </a:t>
            </a:r>
            <a:r>
              <a:rPr lang="en-US" dirty="0"/>
              <a:t/>
            </a:r>
            <a:br>
              <a:rPr lang="en-US" dirty="0"/>
            </a:br>
            <a:r>
              <a:rPr lang="en-US" sz="2800" u="sng" dirty="0"/>
              <a:t>Step 1. Plan Ahead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u="sng" dirty="0"/>
              <a:t>Look at costs of these events</a:t>
            </a:r>
          </a:p>
          <a:p>
            <a:r>
              <a:rPr lang="en-US" dirty="0"/>
              <a:t>Did/will the cost of the event be justified by the benefit to your club and/or the RIT community?</a:t>
            </a:r>
          </a:p>
          <a:p>
            <a:r>
              <a:rPr lang="en-US" dirty="0"/>
              <a:t>Will the cost for the event(s) need to be increased?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Do I Develop My Budget?</a:t>
            </a:r>
            <a:br>
              <a:rPr lang="en-US" u="sng" dirty="0"/>
            </a:br>
            <a:r>
              <a:rPr lang="en-US" sz="2800" u="sng" dirty="0"/>
              <a:t>Step 1. Plan Ahead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u="sng" dirty="0"/>
              <a:t>Income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Think about the potential sources of income that your club may </a:t>
            </a:r>
            <a:r>
              <a:rPr lang="en-US" sz="2100" dirty="0" smtClean="0"/>
              <a:t>access</a:t>
            </a:r>
            <a:r>
              <a:rPr lang="en-US" sz="2100" dirty="0" smtClean="0"/>
              <a:t>.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Consider the following sources: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fund-raisers including vendors, bake sales, and raffles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donations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sponsorships from external groups, corporations or parent </a:t>
            </a:r>
            <a:r>
              <a:rPr lang="en-US" sz="2000" dirty="0" smtClean="0"/>
              <a:t>chapters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RIT Departmental Support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AFAF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co-sponsorship from other organizations at RIT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100" dirty="0"/>
              <a:t>Be sure income estimates are realistic as you will be held accountable for the income stated.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Do I Develop My Budget?</a:t>
            </a:r>
            <a:br>
              <a:rPr lang="en-US" u="sng" dirty="0"/>
            </a:br>
            <a:r>
              <a:rPr lang="en-US" sz="2800" u="sng" dirty="0"/>
              <a:t>Step 1. Plan Ahead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b="1" u="sng" dirty="0"/>
              <a:t>Final Review of Expenses &amp; Income</a:t>
            </a:r>
          </a:p>
          <a:p>
            <a:r>
              <a:rPr lang="en-US" sz="2600" b="1" dirty="0"/>
              <a:t>Rank order the expenses and incomes that you would like to propose in your budget.</a:t>
            </a:r>
          </a:p>
          <a:p>
            <a:r>
              <a:rPr lang="en-US" sz="2600" dirty="0"/>
              <a:t>Due to budgetary restrictions, the club may not be able to afford all the events or expenses. </a:t>
            </a:r>
          </a:p>
          <a:p>
            <a:r>
              <a:rPr lang="en-US" sz="2600" dirty="0"/>
              <a:t>Prioritize your request </a:t>
            </a:r>
            <a:r>
              <a:rPr lang="en-US" sz="2600" dirty="0" smtClean="0"/>
              <a:t>by: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200" dirty="0" smtClean="0"/>
              <a:t>Basic operating expenses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2200" dirty="0" smtClean="0"/>
              <a:t>Event expense/equipment expense/travel expense in case you are not allocated a budget to cover all your requests.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Do I Develop My Budget?</a:t>
            </a:r>
            <a:br>
              <a:rPr lang="en-US" u="sng" dirty="0"/>
            </a:br>
            <a:r>
              <a:rPr lang="en-US" sz="2800" u="sng" dirty="0"/>
              <a:t>Step 2. Research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9195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b="1" dirty="0"/>
              <a:t>Get estimates for the costs of all events or items to be purchased.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 u="sng" dirty="0"/>
              <a:t>The following resources can help you determine your costs: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Prior Year budget expenditures</a:t>
            </a:r>
            <a:r>
              <a:rPr lang="en-US" sz="2000" dirty="0"/>
              <a:t>				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Competitive shopping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Staples online site: </a:t>
            </a:r>
            <a:r>
              <a:rPr lang="en-US" sz="2000" u="sng" dirty="0" smtClean="0"/>
              <a:t>staples advantage.com</a:t>
            </a:r>
            <a:endParaRPr lang="en-US" sz="2000" u="sng" dirty="0"/>
          </a:p>
          <a:p>
            <a:pPr lvl="1">
              <a:lnSpc>
                <a:spcPct val="90000"/>
              </a:lnSpc>
            </a:pPr>
            <a:r>
              <a:rPr lang="en-US" sz="2000" dirty="0"/>
              <a:t>Newspapers/sale notices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Airline/ticket agencies </a:t>
            </a:r>
            <a:r>
              <a:rPr lang="en-US" sz="2000" dirty="0" smtClean="0"/>
              <a:t>or </a:t>
            </a:r>
            <a:r>
              <a:rPr lang="en-US" sz="2000" dirty="0"/>
              <a:t>online prices.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Conference registration (based on anticipated numbers attending and/or costs from prior year)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HUB for copying expense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SG for cost of Driver </a:t>
            </a:r>
            <a:r>
              <a:rPr lang="en-US" sz="2000" dirty="0" smtClean="0"/>
              <a:t>Certifications or Parking and Transportation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1143000"/>
          </a:xfrm>
        </p:spPr>
        <p:txBody>
          <a:bodyPr/>
          <a:lstStyle/>
          <a:p>
            <a:r>
              <a:rPr lang="en-US" u="sng" dirty="0"/>
              <a:t>How Do I Develop My Budget?</a:t>
            </a:r>
            <a:br>
              <a:rPr lang="en-US" u="sng" dirty="0"/>
            </a:br>
            <a:r>
              <a:rPr lang="en-US" sz="2800" u="sng" dirty="0"/>
              <a:t>Step 3. Preparing the Budget Proposal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57737"/>
          </a:xfrm>
        </p:spPr>
        <p:txBody>
          <a:bodyPr/>
          <a:lstStyle/>
          <a:p>
            <a:r>
              <a:rPr lang="en-US" b="1" dirty="0" smtClean="0"/>
              <a:t>The first page of your budget proposal should </a:t>
            </a:r>
            <a:r>
              <a:rPr lang="en-US" dirty="0" smtClean="0"/>
              <a:t>include your club’s mission statement and the goals for the next academic year. If you are appealing for a tier move, include your justification for the move within this first page.</a:t>
            </a:r>
          </a:p>
          <a:p>
            <a:r>
              <a:rPr lang="en-US" b="1" dirty="0" smtClean="0"/>
              <a:t>Your budget worksheet follows</a:t>
            </a:r>
          </a:p>
          <a:p>
            <a:pPr lvl="1"/>
            <a:r>
              <a:rPr lang="en-US" dirty="0" smtClean="0"/>
              <a:t>The budget worksheet can be found ONLY on-line at http://campuslife.rit.edu/main/clubs/resources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543800" cy="792162"/>
          </a:xfrm>
        </p:spPr>
        <p:txBody>
          <a:bodyPr/>
          <a:lstStyle/>
          <a:p>
            <a:pPr algn="ctr"/>
            <a:r>
              <a:rPr lang="en-US" u="sng" dirty="0"/>
              <a:t>How Do I Develop My Budget?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b="1" u="sng" dirty="0"/>
              <a:t>HELPFUL HINTS</a:t>
            </a:r>
          </a:p>
          <a:p>
            <a:r>
              <a:rPr lang="en-US" sz="2600" dirty="0"/>
              <a:t>Expenses should be approximately the same from year to year.</a:t>
            </a:r>
          </a:p>
          <a:p>
            <a:r>
              <a:rPr lang="en-US" sz="2600" dirty="0"/>
              <a:t>Be sure to check all figures for accuracy. </a:t>
            </a:r>
          </a:p>
          <a:p>
            <a:r>
              <a:rPr lang="en-US" sz="2600" dirty="0"/>
              <a:t>Include rationale for any changes of 10% or more from the previous year.	</a:t>
            </a:r>
            <a:endParaRPr lang="en-US" sz="2600" dirty="0" smtClean="0"/>
          </a:p>
          <a:p>
            <a:r>
              <a:rPr lang="en-US" sz="2600" dirty="0" smtClean="0"/>
              <a:t>Before printing out, please check page break preview on your budget worksheet to make sure documents print out horizontally on one page. </a:t>
            </a:r>
          </a:p>
          <a:p>
            <a:r>
              <a:rPr lang="en-US" sz="2600" dirty="0" smtClean="0"/>
              <a:t>See</a:t>
            </a:r>
            <a:r>
              <a:rPr lang="en-US" sz="2600" u="sng" dirty="0" smtClean="0"/>
              <a:t>: http;//campuslife.rit.edu/main/uploads/1new club budget process form.pdf </a:t>
            </a:r>
            <a:r>
              <a:rPr lang="en-US" sz="2600" dirty="0" smtClean="0"/>
              <a:t>for more information.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Happens After I Turn in the Club Budget Proposal?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u="sng" dirty="0"/>
              <a:t>The SG Budget Review Committee will</a:t>
            </a:r>
            <a:r>
              <a:rPr lang="en-US" sz="2400" b="1" u="sng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 b="1" u="sng" dirty="0"/>
          </a:p>
          <a:p>
            <a:pPr lvl="1">
              <a:lnSpc>
                <a:spcPct val="90000"/>
              </a:lnSpc>
            </a:pPr>
            <a:r>
              <a:rPr lang="en-US" sz="2400" dirty="0"/>
              <a:t>begin to review club budget proposals for form and basic content as they are submitted.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return those </a:t>
            </a:r>
            <a:r>
              <a:rPr lang="en-US" sz="2400" dirty="0" smtClean="0"/>
              <a:t>budget proposals </a:t>
            </a:r>
            <a:r>
              <a:rPr lang="en-US" sz="2400" dirty="0"/>
              <a:t>requiring additional information or clarification to the club contact person upon initial review.  Those groups will be asked to resubmit an updated budget within a week’s time.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notify the club contact person of the budget proposal’s status.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begin the process of allocating funds based on financial </a:t>
            </a:r>
            <a:r>
              <a:rPr lang="en-US" sz="2400" dirty="0" smtClean="0"/>
              <a:t>criteria</a:t>
            </a:r>
            <a:r>
              <a:rPr lang="en-US" sz="2400" dirty="0" smtClean="0"/>
              <a:t> beginning July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7543800" cy="1173162"/>
          </a:xfrm>
        </p:spPr>
        <p:txBody>
          <a:bodyPr/>
          <a:lstStyle/>
          <a:p>
            <a:pPr algn="ctr"/>
            <a:r>
              <a:rPr lang="en-US" u="sng" dirty="0"/>
              <a:t>Club Budget </a:t>
            </a:r>
            <a:r>
              <a:rPr lang="en-US" u="sng" dirty="0" smtClean="0"/>
              <a:t>Process Schedule</a:t>
            </a:r>
            <a:endParaRPr lang="en-US" u="sng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84338"/>
            <a:ext cx="8229600" cy="44116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u="sng" dirty="0" smtClean="0"/>
              <a:t>Club Budget Training – 2 Sessions</a:t>
            </a:r>
            <a:endParaRPr lang="en-US" sz="2000" b="1" u="sng" dirty="0"/>
          </a:p>
          <a:p>
            <a:pPr lvl="1">
              <a:lnSpc>
                <a:spcPct val="80000"/>
              </a:lnSpc>
            </a:pPr>
            <a:r>
              <a:rPr lang="en-US" sz="1900" dirty="0" smtClean="0"/>
              <a:t>Monday, March 12  6-7:30 Campus Center Rm2610 (Bamboo </a:t>
            </a:r>
            <a:r>
              <a:rPr lang="en-US" sz="1900" dirty="0" err="1" smtClean="0"/>
              <a:t>Rm</a:t>
            </a:r>
            <a:r>
              <a:rPr lang="en-US" sz="19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Tuesday, April 3 6-7:30 Campus Center Rm2650 (Bamboo </a:t>
            </a:r>
            <a:r>
              <a:rPr lang="en-US" sz="1900" dirty="0" err="1" smtClean="0"/>
              <a:t>Rm</a:t>
            </a:r>
            <a:r>
              <a:rPr lang="en-US" sz="1900" dirty="0" smtClean="0"/>
              <a:t>) </a:t>
            </a:r>
            <a:endParaRPr lang="en-US" sz="1900" dirty="0"/>
          </a:p>
          <a:p>
            <a:pPr>
              <a:lnSpc>
                <a:spcPct val="80000"/>
              </a:lnSpc>
            </a:pPr>
            <a:r>
              <a:rPr lang="en-US" sz="2000" b="1" u="sng" dirty="0"/>
              <a:t>Additional </a:t>
            </a:r>
            <a:r>
              <a:rPr lang="en-US" sz="2000" b="1" u="sng" dirty="0" smtClean="0"/>
              <a:t>club budget </a:t>
            </a:r>
            <a:r>
              <a:rPr lang="en-US" sz="2000" b="1" u="sng" dirty="0"/>
              <a:t>proposal assistance </a:t>
            </a:r>
            <a:r>
              <a:rPr lang="en-US" sz="2000" b="1" u="sng" dirty="0" smtClean="0"/>
              <a:t>is available </a:t>
            </a:r>
            <a:r>
              <a:rPr lang="en-US" sz="2000" b="1" u="sng" dirty="0"/>
              <a:t>by </a:t>
            </a:r>
            <a:r>
              <a:rPr lang="en-US" sz="2000" b="1" u="sng" dirty="0" smtClean="0"/>
              <a:t>appointment</a:t>
            </a:r>
            <a:endParaRPr lang="en-US" sz="2000" b="1" u="sng" dirty="0"/>
          </a:p>
          <a:p>
            <a:pPr lvl="1">
              <a:lnSpc>
                <a:spcPct val="80000"/>
              </a:lnSpc>
            </a:pPr>
            <a:r>
              <a:rPr lang="en-US" sz="1900" dirty="0"/>
              <a:t>Please </a:t>
            </a:r>
            <a:r>
              <a:rPr lang="en-US" sz="1900" dirty="0" smtClean="0"/>
              <a:t>book an appointment with Carol Giuliano by stopping at the Club Center Desk or calling 475-4111.</a:t>
            </a:r>
            <a:r>
              <a:rPr lang="en-US" sz="2300" dirty="0" smtClean="0"/>
              <a:t> 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000" b="1" u="sng" dirty="0" smtClean="0"/>
              <a:t>Friday, April 6, 2012</a:t>
            </a:r>
            <a:endParaRPr lang="en-US" sz="2000" b="1" u="sng" dirty="0"/>
          </a:p>
          <a:p>
            <a:pPr lvl="1">
              <a:lnSpc>
                <a:spcPct val="80000"/>
              </a:lnSpc>
            </a:pPr>
            <a:r>
              <a:rPr lang="en-US" sz="1900" b="1" dirty="0"/>
              <a:t>Budget proposals are due by 4:30 pm 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Before printing out your club budget proposal, please check page break preview on your budget worksheet to make sure documents print out horizontally on one page. </a:t>
            </a:r>
          </a:p>
          <a:p>
            <a:pPr lvl="1">
              <a:lnSpc>
                <a:spcPct val="80000"/>
              </a:lnSpc>
            </a:pPr>
            <a:r>
              <a:rPr lang="en-US" sz="1900" dirty="0" smtClean="0"/>
              <a:t>Print out a copy of completed budget for your club files.</a:t>
            </a:r>
            <a:r>
              <a:rPr lang="en-US" sz="1900" dirty="0"/>
              <a:t>	</a:t>
            </a:r>
          </a:p>
          <a:p>
            <a:pPr lvl="1">
              <a:lnSpc>
                <a:spcPct val="80000"/>
              </a:lnSpc>
            </a:pPr>
            <a:r>
              <a:rPr lang="en-US" sz="1900" b="1" dirty="0" smtClean="0"/>
              <a:t>Hard copies </a:t>
            </a:r>
            <a:r>
              <a:rPr lang="en-US" sz="1900" dirty="0" smtClean="0"/>
              <a:t>should be turned in for Sarah Griffith, Club </a:t>
            </a:r>
            <a:r>
              <a:rPr lang="en-US" sz="1900" dirty="0" err="1" smtClean="0"/>
              <a:t>Coorindator</a:t>
            </a:r>
            <a:r>
              <a:rPr lang="en-US" sz="1900" dirty="0" smtClean="0"/>
              <a:t> and Carol Giuliano, Club Budget Assistant. These will be date stamped and logged in order of receipt</a:t>
            </a:r>
            <a:endParaRPr lang="en-US" sz="1900" dirty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Criteria used by the Finance Committee to Review Budgets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Due to the growing number of clubs and demand </a:t>
            </a:r>
            <a:r>
              <a:rPr lang="en-US" sz="2600" b="1" dirty="0" smtClean="0"/>
              <a:t>for limited </a:t>
            </a:r>
            <a:r>
              <a:rPr lang="en-US" sz="2600" b="1" dirty="0"/>
              <a:t>budget money, </a:t>
            </a:r>
            <a:r>
              <a:rPr lang="en-US" sz="2600" dirty="0"/>
              <a:t>accounts will be looked </a:t>
            </a:r>
            <a:r>
              <a:rPr lang="en-US" sz="2600" u="sng" dirty="0"/>
              <a:t>at closely by the SG Budget Review Committee for: 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see what each club actually spent last year.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</a:t>
            </a:r>
            <a:r>
              <a:rPr lang="en-US" sz="2400" dirty="0"/>
              <a:t>make sure that the items listed in each budget </a:t>
            </a:r>
            <a:r>
              <a:rPr lang="en-US" sz="2400" dirty="0" smtClean="0"/>
              <a:t>proposal reflect </a:t>
            </a:r>
            <a:r>
              <a:rPr lang="en-US" sz="2400" dirty="0"/>
              <a:t>the purpose , mission statement, and goals &amp; objectives submitted by the club.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specific </a:t>
            </a:r>
            <a:r>
              <a:rPr lang="en-US" sz="2400" dirty="0" smtClean="0"/>
              <a:t>financial criteria.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smtClean="0"/>
              <a:t>basic budget for the club to operate on campus.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5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Although a budget proposal is only an estimate of expected expenses, the SG Budget Review Committee asks that all clubs please list their expenses fairly and with as much accuracy as possible.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73162"/>
          </a:xfrm>
        </p:spPr>
        <p:txBody>
          <a:bodyPr/>
          <a:lstStyle/>
          <a:p>
            <a:pPr algn="ctr"/>
            <a:r>
              <a:rPr lang="en-US" u="sng" dirty="0"/>
              <a:t>Club Budget </a:t>
            </a:r>
            <a:r>
              <a:rPr lang="en-US" u="sng" dirty="0" smtClean="0"/>
              <a:t>Process Schedule</a:t>
            </a:r>
            <a:endParaRPr lang="en-US" u="sng" dirty="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sz="2100" dirty="0"/>
              <a:t>(Mon. </a:t>
            </a:r>
            <a:r>
              <a:rPr lang="en-US" sz="2100" dirty="0" smtClean="0"/>
              <a:t>4/9/12 </a:t>
            </a:r>
            <a:r>
              <a:rPr lang="en-US" sz="2100" dirty="0"/>
              <a:t>– </a:t>
            </a:r>
            <a:r>
              <a:rPr lang="en-US" sz="2100" dirty="0" smtClean="0"/>
              <a:t>4/13/12)  </a:t>
            </a:r>
            <a:endParaRPr lang="en-US" sz="2100" dirty="0"/>
          </a:p>
          <a:p>
            <a:pPr lvl="1"/>
            <a:r>
              <a:rPr lang="en-US" sz="1900" dirty="0" smtClean="0"/>
              <a:t>Initial screening of budget proposals begin </a:t>
            </a:r>
            <a:r>
              <a:rPr lang="en-US" sz="1900" b="1" u="sng" dirty="0" smtClean="0"/>
              <a:t>NOTE:</a:t>
            </a:r>
            <a:r>
              <a:rPr lang="en-US" sz="1900" dirty="0" smtClean="0"/>
              <a:t> Budget proposals requiring further information or adjustment will be returned and an update will be due in a week’s time.</a:t>
            </a:r>
            <a:endParaRPr lang="en-US" sz="1900" dirty="0"/>
          </a:p>
          <a:p>
            <a:r>
              <a:rPr lang="en-US" sz="2100" dirty="0"/>
              <a:t>(Mon. </a:t>
            </a:r>
            <a:r>
              <a:rPr lang="en-US" sz="2100" dirty="0" smtClean="0"/>
              <a:t>4/16/12 </a:t>
            </a:r>
            <a:r>
              <a:rPr lang="en-US" sz="2100" dirty="0"/>
              <a:t>– </a:t>
            </a:r>
            <a:r>
              <a:rPr lang="en-US" sz="2100" dirty="0" smtClean="0"/>
              <a:t>4/20/12)  </a:t>
            </a:r>
            <a:endParaRPr lang="en-US" sz="2100" dirty="0"/>
          </a:p>
          <a:p>
            <a:pPr lvl="1"/>
            <a:r>
              <a:rPr lang="en-US" sz="1900" dirty="0"/>
              <a:t>Final budget review by the SG Budget Review Committee</a:t>
            </a:r>
          </a:p>
          <a:p>
            <a:pPr lvl="1"/>
            <a:r>
              <a:rPr lang="en-US" sz="1900" dirty="0"/>
              <a:t>Budget allocations will be made at this time.	</a:t>
            </a:r>
          </a:p>
          <a:p>
            <a:pPr lvl="1"/>
            <a:r>
              <a:rPr lang="en-US" sz="1900" dirty="0" smtClean="0"/>
              <a:t>Tier 3 Club </a:t>
            </a:r>
            <a:r>
              <a:rPr lang="en-US" sz="1900" dirty="0"/>
              <a:t>Representatives are invited to be present at their budget hearing.  Requests should be made on the budget proposal that you submit .</a:t>
            </a:r>
          </a:p>
          <a:p>
            <a:r>
              <a:rPr lang="en-US" sz="2100" dirty="0"/>
              <a:t>(Fri. </a:t>
            </a:r>
            <a:r>
              <a:rPr lang="en-US" sz="2100" dirty="0" smtClean="0"/>
              <a:t>5/4/12)  </a:t>
            </a:r>
            <a:endParaRPr lang="en-US" sz="2100" dirty="0"/>
          </a:p>
          <a:p>
            <a:pPr lvl="1"/>
            <a:r>
              <a:rPr lang="en-US" sz="1900" dirty="0"/>
              <a:t>SG Senate votes on club budgets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Final budget allocations available in Club mail folders as soon as process is complete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Typical Questions Asked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Budget Process?</a:t>
            </a:r>
          </a:p>
          <a:p>
            <a:r>
              <a:rPr lang="en-US" dirty="0"/>
              <a:t>What is the SG </a:t>
            </a:r>
            <a:r>
              <a:rPr lang="en-US" dirty="0" smtClean="0"/>
              <a:t>Budget Review Committee?</a:t>
            </a:r>
            <a:endParaRPr lang="en-US" dirty="0"/>
          </a:p>
          <a:p>
            <a:r>
              <a:rPr lang="en-US" dirty="0"/>
              <a:t>How Do I Develop My Budget?</a:t>
            </a:r>
          </a:p>
          <a:p>
            <a:r>
              <a:rPr lang="en-US" dirty="0"/>
              <a:t>What Happens After I Turn in the Club Budget Proposal?</a:t>
            </a:r>
          </a:p>
          <a:p>
            <a:r>
              <a:rPr lang="en-US" dirty="0"/>
              <a:t>Criteria used by the SG Budget Review Committee to Review Budgets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7543800" cy="868362"/>
          </a:xfrm>
        </p:spPr>
        <p:txBody>
          <a:bodyPr/>
          <a:lstStyle/>
          <a:p>
            <a:pPr algn="ctr"/>
            <a:r>
              <a:rPr lang="en-US" u="sng" dirty="0"/>
              <a:t>What is the Budget Process?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sz="2800" b="1" u="sng" dirty="0"/>
              <a:t>Tier I</a:t>
            </a:r>
          </a:p>
          <a:p>
            <a:pPr lvl="1"/>
            <a:r>
              <a:rPr lang="en-US" sz="2400" dirty="0"/>
              <a:t>Operates only from fundraising and </a:t>
            </a:r>
            <a:r>
              <a:rPr lang="en-US" sz="2400" dirty="0" smtClean="0"/>
              <a:t>AFAF’s     (Additional Funding Requests through SG)</a:t>
            </a:r>
          </a:p>
          <a:p>
            <a:pPr lvl="1"/>
            <a:r>
              <a:rPr lang="en-US" sz="2400" dirty="0" smtClean="0"/>
              <a:t>No budget proposal is created nor handed in unless club is trying to change status to Tier II</a:t>
            </a:r>
            <a:endParaRPr lang="en-US" sz="2400" dirty="0"/>
          </a:p>
          <a:p>
            <a:r>
              <a:rPr lang="en-US" sz="2800" b="1" u="sng" dirty="0"/>
              <a:t>Tier II</a:t>
            </a:r>
          </a:p>
          <a:p>
            <a:pPr lvl="1"/>
            <a:r>
              <a:rPr lang="en-US" sz="2400" dirty="0"/>
              <a:t>Maximum of $400 and AFAF’s</a:t>
            </a:r>
          </a:p>
          <a:p>
            <a:pPr lvl="1"/>
            <a:r>
              <a:rPr lang="en-US" sz="2400" dirty="0"/>
              <a:t>Needs to follow the budget process </a:t>
            </a:r>
            <a:r>
              <a:rPr lang="en-US" sz="2400" dirty="0" smtClean="0"/>
              <a:t>to </a:t>
            </a:r>
            <a:r>
              <a:rPr lang="en-US" sz="2400" dirty="0"/>
              <a:t>qualify for </a:t>
            </a:r>
            <a:r>
              <a:rPr lang="en-US" sz="2400" dirty="0" smtClean="0"/>
              <a:t>up to </a:t>
            </a:r>
            <a:r>
              <a:rPr lang="en-US" sz="2400" dirty="0"/>
              <a:t>$400</a:t>
            </a:r>
          </a:p>
          <a:p>
            <a:r>
              <a:rPr lang="en-US" sz="2800" b="1" u="sng" dirty="0"/>
              <a:t>Tier III</a:t>
            </a:r>
            <a:r>
              <a:rPr lang="en-US" sz="2800" dirty="0"/>
              <a:t>	</a:t>
            </a:r>
          </a:p>
          <a:p>
            <a:pPr lvl="1"/>
            <a:r>
              <a:rPr lang="en-US" sz="2400" dirty="0"/>
              <a:t>Needs to follow the budget process to qualify for their budget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543800" cy="944562"/>
          </a:xfrm>
        </p:spPr>
        <p:txBody>
          <a:bodyPr/>
          <a:lstStyle/>
          <a:p>
            <a:pPr algn="ctr"/>
            <a:r>
              <a:rPr lang="en-US" u="sng" dirty="0"/>
              <a:t>What is the Budget Process?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Student </a:t>
            </a:r>
            <a:r>
              <a:rPr lang="en-US" dirty="0" smtClean="0"/>
              <a:t>Government (SG) Budget Process allows RIT student organizations to request funds for their club’s operating costs for the upcoming </a:t>
            </a:r>
            <a:r>
              <a:rPr lang="en-US" dirty="0" smtClean="0"/>
              <a:t>year.</a:t>
            </a:r>
            <a:endParaRPr lang="en-US" dirty="0" smtClean="0"/>
          </a:p>
          <a:p>
            <a:r>
              <a:rPr lang="en-US" dirty="0" smtClean="0"/>
              <a:t>The SG Budget Review Committee reviews all club budget proposals under the direction of the Club </a:t>
            </a:r>
            <a:r>
              <a:rPr lang="en-US" dirty="0" smtClean="0"/>
              <a:t>Coordinator, Clubs Budget Assistant </a:t>
            </a:r>
            <a:r>
              <a:rPr lang="en-US" dirty="0" smtClean="0"/>
              <a:t>and Student Government </a:t>
            </a:r>
            <a:r>
              <a:rPr lang="en-US" dirty="0" smtClean="0"/>
              <a:t>President.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algn="ctr"/>
            <a:r>
              <a:rPr lang="en-US" u="sng" dirty="0"/>
              <a:t>What is the Budget Process?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60538"/>
            <a:ext cx="8229600" cy="4411662"/>
          </a:xfrm>
        </p:spPr>
        <p:txBody>
          <a:bodyPr/>
          <a:lstStyle/>
          <a:p>
            <a:r>
              <a:rPr lang="en-US" b="1" dirty="0" smtClean="0"/>
              <a:t>To move </a:t>
            </a:r>
            <a:r>
              <a:rPr lang="en-US" dirty="0" smtClean="0"/>
              <a:t>from Tier I to Tier II </a:t>
            </a:r>
            <a:r>
              <a:rPr lang="en-US" u="sng" dirty="0" smtClean="0"/>
              <a:t>or</a:t>
            </a:r>
            <a:r>
              <a:rPr lang="en-US" dirty="0" smtClean="0"/>
              <a:t> from Tier II to Tier III, a written appeal must be made to the Club Coordinator.</a:t>
            </a:r>
            <a:endParaRPr lang="en-US" dirty="0"/>
          </a:p>
          <a:p>
            <a:r>
              <a:rPr lang="en-US" b="1" dirty="0" smtClean="0"/>
              <a:t>This appeal </a:t>
            </a:r>
            <a:r>
              <a:rPr lang="en-US" dirty="0" smtClean="0"/>
              <a:t>needs to be included with your club’s budget proposal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is the Budget Process?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The budget process begins during the Spring quarter and ends </a:t>
            </a:r>
            <a:r>
              <a:rPr lang="en-US" sz="2600" dirty="0" smtClean="0"/>
              <a:t>approximately the end of May</a:t>
            </a:r>
            <a:r>
              <a:rPr lang="en-US" sz="26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All budget proposals submitted by the deadline will be reviewed and allocations </a:t>
            </a:r>
            <a:r>
              <a:rPr lang="en-US" sz="2600" dirty="0" smtClean="0"/>
              <a:t>decided.</a:t>
            </a: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Only </a:t>
            </a:r>
            <a:r>
              <a:rPr lang="en-US" sz="2600" u="sng" dirty="0" smtClean="0"/>
              <a:t>hard copies</a:t>
            </a:r>
            <a:r>
              <a:rPr lang="en-US" sz="2600" dirty="0" smtClean="0"/>
              <a:t> of budget proposals submitted to Sarah Griffith, Club Coordinator and Carol Giuliano, Clubs Budget Assistant by 4:30 </a:t>
            </a:r>
            <a:r>
              <a:rPr lang="en-US" sz="2600" dirty="0" smtClean="0"/>
              <a:t>pm, </a:t>
            </a:r>
            <a:r>
              <a:rPr lang="en-US" sz="2600" dirty="0" smtClean="0"/>
              <a:t>April 6, will be eligible for full consideration by the SG Budget Review Committee.</a:t>
            </a: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Budget proposals submitted after the deadline date may be subject to penalty of limited </a:t>
            </a:r>
            <a:r>
              <a:rPr lang="en-US" sz="2600" dirty="0" smtClean="0"/>
              <a:t>funding </a:t>
            </a:r>
            <a:r>
              <a:rPr lang="en-US" sz="2600" b="1" dirty="0" smtClean="0"/>
              <a:t>or</a:t>
            </a:r>
            <a:r>
              <a:rPr lang="en-US" sz="2600" dirty="0" smtClean="0"/>
              <a:t> no funding at all.</a:t>
            </a:r>
            <a:endParaRPr lang="en-US" sz="2600" dirty="0"/>
          </a:p>
          <a:p>
            <a:pPr>
              <a:lnSpc>
                <a:spcPct val="80000"/>
              </a:lnSpc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1295400"/>
          </a:xfrm>
        </p:spPr>
        <p:txBody>
          <a:bodyPr/>
          <a:lstStyle/>
          <a:p>
            <a:pPr algn="ctr"/>
            <a:r>
              <a:rPr lang="en-US" u="sng" dirty="0">
                <a:sym typeface="Wingdings" pitchFamily="2" charset="2"/>
              </a:rPr>
              <a:t>What is the SG Budget Review Committee ?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411662"/>
          </a:xfrm>
        </p:spPr>
        <p:txBody>
          <a:bodyPr/>
          <a:lstStyle/>
          <a:p>
            <a:r>
              <a:rPr lang="en-US" dirty="0"/>
              <a:t>The SG Budget Review Committee is made up of the following:</a:t>
            </a:r>
          </a:p>
          <a:p>
            <a:pPr lvl="1"/>
            <a:r>
              <a:rPr lang="en-US" dirty="0" smtClean="0"/>
              <a:t>Club </a:t>
            </a:r>
            <a:r>
              <a:rPr lang="en-US" dirty="0" smtClean="0"/>
              <a:t>Coordinator</a:t>
            </a:r>
          </a:p>
          <a:p>
            <a:pPr lvl="1"/>
            <a:r>
              <a:rPr lang="en-US" dirty="0" smtClean="0"/>
              <a:t>Campus Life Financial Coordinator</a:t>
            </a:r>
            <a:endParaRPr lang="en-US" dirty="0"/>
          </a:p>
          <a:p>
            <a:pPr lvl="1"/>
            <a:r>
              <a:rPr lang="en-US" dirty="0" smtClean="0"/>
              <a:t>Clubs Budget Assistant</a:t>
            </a:r>
            <a:endParaRPr lang="en-US" dirty="0"/>
          </a:p>
          <a:p>
            <a:pPr lvl="1"/>
            <a:r>
              <a:rPr lang="en-US" dirty="0" smtClean="0"/>
              <a:t>Representative from Club Review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17C-AD41-4829-AE1D-7FE307BA9A7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2306</TotalTime>
  <Words>1310</Words>
  <Application>Microsoft Office PowerPoint</Application>
  <PresentationFormat>On-screen Show (4:3)</PresentationFormat>
  <Paragraphs>163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Network</vt:lpstr>
      <vt:lpstr>Student Government </vt:lpstr>
      <vt:lpstr>Club Budget Process Schedule</vt:lpstr>
      <vt:lpstr>Club Budget Process Schedule</vt:lpstr>
      <vt:lpstr>Typical Questions Asked</vt:lpstr>
      <vt:lpstr>What is the Budget Process?</vt:lpstr>
      <vt:lpstr>What is the Budget Process?</vt:lpstr>
      <vt:lpstr>What is the Budget Process?</vt:lpstr>
      <vt:lpstr>What is the Budget Process?</vt:lpstr>
      <vt:lpstr>What is the SG Budget Review Committee ?</vt:lpstr>
      <vt:lpstr>How Do I Develop My Budget?</vt:lpstr>
      <vt:lpstr>How Do I Develop My Budget?</vt:lpstr>
      <vt:lpstr>How Do I Develop My Budget? Step 1. Plan Ahead</vt:lpstr>
      <vt:lpstr>How Do I Develop My Budget?  Step 1. Plan Ahead</vt:lpstr>
      <vt:lpstr>How Do I Develop My Budget? Step 1. Plan Ahead</vt:lpstr>
      <vt:lpstr>How Do I Develop My Budget? Step 1. Plan Ahead</vt:lpstr>
      <vt:lpstr>How Do I Develop My Budget? Step 2. Research</vt:lpstr>
      <vt:lpstr>How Do I Develop My Budget? Step 3. Preparing the Budget Proposal</vt:lpstr>
      <vt:lpstr>How Do I Develop My Budget?</vt:lpstr>
      <vt:lpstr>What Happens After I Turn in the Club Budget Proposal?</vt:lpstr>
      <vt:lpstr>Criteria used by the Finance Committee to Review Budgets</vt:lpstr>
      <vt:lpstr>Slide 21</vt:lpstr>
    </vt:vector>
  </TitlesOfParts>
  <Company>RIT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Government</dc:title>
  <dc:creator>budget</dc:creator>
  <cp:lastModifiedBy>cagccl</cp:lastModifiedBy>
  <cp:revision>75</cp:revision>
  <cp:lastPrinted>2002-02-04T23:00:17Z</cp:lastPrinted>
  <dcterms:created xsi:type="dcterms:W3CDTF">1999-01-29T14:24:41Z</dcterms:created>
  <dcterms:modified xsi:type="dcterms:W3CDTF">2012-03-09T18:33:48Z</dcterms:modified>
</cp:coreProperties>
</file>