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3"/>
          <p:cNvSpPr txBox="1"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 txBox="1"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742950" marR="0" indent="-285750" algn="l" rtl="0">
              <a:spcBef>
                <a:spcPts val="360"/>
              </a:spcBef>
              <a:spcAft>
                <a:spcPts val="0"/>
              </a:spcAft>
              <a:defRPr/>
            </a:lvl2pPr>
            <a:lvl3pPr marL="1143000" marR="0" indent="-228600" algn="l" rtl="0">
              <a:spcBef>
                <a:spcPts val="360"/>
              </a:spcBef>
              <a:spcAft>
                <a:spcPts val="0"/>
              </a:spcAft>
              <a:defRPr/>
            </a:lvl3pPr>
            <a:lvl4pPr marL="1600200" marR="0" indent="-228600" algn="l" rtl="0">
              <a:spcBef>
                <a:spcPts val="360"/>
              </a:spcBef>
              <a:spcAft>
                <a:spcPts val="0"/>
              </a:spcAft>
              <a:defRPr/>
            </a:lvl4pPr>
            <a:lvl5pPr marL="2057400" marR="0" indent="-22860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/>
          </a:p>
          <a:p>
            <a:pPr marL="742950" lvl="1" indent="-3746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143000" lvl="2" indent="-317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600200" lvl="3" indent="-3175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057400" lvl="4" indent="-3175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89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93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834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245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74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358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5869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8577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4106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0665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74531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380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9757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1031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7737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0224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8732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2302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8493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3415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Elasticsearch meetup group - http://www.meetup.com/ElasticSearch-User-Group-Belux-Belgium-Luxembourg/</a:t>
            </a: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066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489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601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783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377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108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279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99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05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5010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3501007"/>
            <a:ext cx="9144000" cy="2736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403648" y="3501007"/>
            <a:ext cx="6559051" cy="1143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403648" y="4644016"/>
            <a:ext cx="5487482" cy="1375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Tahoma"/>
              <a:buNone/>
              <a:defRPr/>
            </a:lvl1pPr>
            <a:lvl2pPr marL="4572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5004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629" cy="980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629" cy="980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763688" y="4592489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763688" y="404663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63688" y="5159226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629" cy="980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539750" y="1484312"/>
            <a:ext cx="6480174" cy="576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539552" y="2132856"/>
            <a:ext cx="6480174" cy="576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539552" y="2780927"/>
            <a:ext cx="6480174" cy="576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539552" y="3429000"/>
            <a:ext cx="6480174" cy="576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5"/>
          </p:nvPr>
        </p:nvSpPr>
        <p:spPr>
          <a:xfrm>
            <a:off x="539552" y="4077071"/>
            <a:ext cx="6480174" cy="576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629" cy="980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0911" cy="4824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15900" algn="l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/>
            </a:lvl1pPr>
            <a:lvl2pPr marL="742950" indent="-1714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2pPr>
            <a:lvl3pPr marL="1143000" indent="-127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marL="1600200" indent="-127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4pPr>
            <a:lvl5pPr marL="2057400" indent="-228600" algn="l" rtl="0">
              <a:spcBef>
                <a:spcPts val="80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80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80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80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8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 title two line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629" cy="692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0911" cy="4824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15900" algn="l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/>
            </a:lvl1pPr>
            <a:lvl2pPr marL="742950" indent="-1714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2pPr>
            <a:lvl3pPr marL="1143000" indent="-127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marL="1600200" indent="-127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4pPr>
            <a:lvl5pPr marL="2057400" indent="-228600" algn="l" rtl="0">
              <a:spcBef>
                <a:spcPts val="80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80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80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80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8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323850" y="548679"/>
            <a:ext cx="8569325" cy="4323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4F575A"/>
              </a:buClr>
              <a:buFont typeface="Tahom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4581128"/>
            <a:ext cx="9144000" cy="1494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327025" y="4775200"/>
            <a:ext cx="8816975" cy="603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327025" y="5329237"/>
            <a:ext cx="8816975" cy="6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Font typeface="Arial"/>
              <a:buNone/>
              <a:defRPr/>
            </a:lvl1pPr>
            <a:lvl2pPr marL="742950" marR="0" indent="-1714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2pPr>
            <a:lvl3pPr marL="1143000" marR="0" indent="-127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marL="1600200" marR="0" indent="-127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4pPr>
            <a:lvl5pPr marL="2057400" marR="0" indent="-228600" algn="l" rtl="0">
              <a:spcBef>
                <a:spcPts val="80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8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8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8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8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581524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Shape 38"/>
          <p:cNvSpPr txBox="1"/>
          <p:nvPr/>
        </p:nvSpPr>
        <p:spPr>
          <a:xfrm>
            <a:off x="4338228" y="6419182"/>
            <a:ext cx="46754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225999" y="5819868"/>
            <a:ext cx="233134" cy="142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6383844"/>
            <a:ext cx="1368151" cy="30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 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352606" cy="980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4208462" cy="4824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716016" y="1268759"/>
            <a:ext cx="4210049" cy="4824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8229600" cy="980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23528" y="1268759"/>
            <a:ext cx="417646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ahoma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23528" y="1908522"/>
            <a:ext cx="4176464" cy="4184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44007" y="1268759"/>
            <a:ext cx="416510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ahoma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55369" y="1908522"/>
            <a:ext cx="4165102" cy="4184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23850" y="260647"/>
            <a:ext cx="8569325" cy="720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Tahom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/>
          <p:nvPr/>
        </p:nvSpPr>
        <p:spPr>
          <a:xfrm rot="-5400000">
            <a:off x="1625361" y="1767126"/>
            <a:ext cx="1571636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</a:p>
        </p:txBody>
      </p:sp>
      <p:sp>
        <p:nvSpPr>
          <p:cNvPr id="57" name="Shape 57"/>
          <p:cNvSpPr txBox="1"/>
          <p:nvPr/>
        </p:nvSpPr>
        <p:spPr>
          <a:xfrm rot="-5400000">
            <a:off x="1625361" y="3351302"/>
            <a:ext cx="1571636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58" name="Shape 58"/>
          <p:cNvSpPr txBox="1"/>
          <p:nvPr/>
        </p:nvSpPr>
        <p:spPr>
          <a:xfrm rot="-5400000">
            <a:off x="1512240" y="5049760"/>
            <a:ext cx="1800199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>
                <a:solidFill>
                  <a:srgbClr val="AE62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2627783" y="1124744"/>
            <a:ext cx="6336703" cy="15716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91425" rIns="91425" bIns="91425" anchor="t" anchorCtr="0"/>
          <a:lstStyle>
            <a:lvl1pPr marL="176213" indent="-100013" rtl="0">
              <a:spcBef>
                <a:spcPts val="0"/>
              </a:spcBef>
              <a:buClr>
                <a:schemeClr val="dk1"/>
              </a:buClr>
              <a:buFont typeface="Arial"/>
              <a:buChar char="▪"/>
              <a:defRPr/>
            </a:lvl1pPr>
            <a:lvl2pPr marL="360363" indent="-207963"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buClr>
                <a:srgbClr val="005C72"/>
              </a:buClr>
              <a:buFont typeface="Arial"/>
              <a:buNone/>
              <a:defRPr/>
            </a:lvl3pPr>
            <a:lvl4pPr rtl="0">
              <a:spcBef>
                <a:spcPts val="0"/>
              </a:spcBef>
              <a:defRPr/>
            </a:lvl4pPr>
            <a:lvl5pPr marL="808038" indent="-274638" rtl="0">
              <a:spcBef>
                <a:spcPts val="0"/>
              </a:spcBef>
              <a:defRPr/>
            </a:lvl5pPr>
            <a:lvl6pPr marL="1617663" indent="-1084263"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51520" y="1196751"/>
            <a:ext cx="1944216" cy="10178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251520" y="2214555"/>
            <a:ext cx="1944216" cy="285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4F575A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251519" y="2500306"/>
            <a:ext cx="1944216" cy="285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4F575A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5"/>
          </p:nvPr>
        </p:nvSpPr>
        <p:spPr>
          <a:xfrm>
            <a:off x="2627783" y="2696380"/>
            <a:ext cx="6336703" cy="1571636"/>
          </a:xfrm>
          <a:prstGeom prst="rect">
            <a:avLst/>
          </a:prstGeom>
          <a:solidFill>
            <a:srgbClr val="FFE6C7"/>
          </a:solidFill>
          <a:ln>
            <a:noFill/>
          </a:ln>
        </p:spPr>
        <p:txBody>
          <a:bodyPr lIns="91425" tIns="91425" rIns="91425" bIns="91425" anchor="t" anchorCtr="0"/>
          <a:lstStyle>
            <a:lvl1pPr marL="268288" indent="-268288" algn="l" rtl="0">
              <a:spcBef>
                <a:spcPts val="0"/>
              </a:spcBef>
              <a:buClr>
                <a:srgbClr val="002356"/>
              </a:buClr>
              <a:buFont typeface="Arial"/>
              <a:buNone/>
              <a:defRPr/>
            </a:lvl1pPr>
            <a:lvl2pPr marL="360363" indent="-195263" rtl="0">
              <a:spcBef>
                <a:spcPts val="0"/>
              </a:spcBef>
              <a:defRPr/>
            </a:lvl2pPr>
            <a:lvl3pPr marL="542925" indent="-187325" algn="l" rtl="0">
              <a:spcBef>
                <a:spcPts val="280"/>
              </a:spcBef>
              <a:buClr>
                <a:srgbClr val="002356"/>
              </a:buClr>
              <a:buFont typeface="Arial"/>
              <a:buChar char="o"/>
              <a:defRPr/>
            </a:lvl3pPr>
            <a:lvl4pPr marL="533400" indent="-279400" rtl="0">
              <a:spcBef>
                <a:spcPts val="0"/>
              </a:spcBef>
              <a:defRPr/>
            </a:lvl4pPr>
            <a:lvl5pPr marL="808038" indent="-274638" rtl="0">
              <a:spcBef>
                <a:spcPts val="0"/>
              </a:spcBef>
              <a:defRPr/>
            </a:lvl5pPr>
            <a:lvl6pPr marL="1617663" indent="-1084263"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6"/>
          </p:nvPr>
        </p:nvSpPr>
        <p:spPr>
          <a:xfrm>
            <a:off x="2627783" y="4268016"/>
            <a:ext cx="6336703" cy="1897288"/>
          </a:xfrm>
          <a:prstGeom prst="rect">
            <a:avLst/>
          </a:prstGeom>
          <a:solidFill>
            <a:srgbClr val="FECE90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marL="808038" indent="-274638" rtl="0">
              <a:spcBef>
                <a:spcPts val="0"/>
              </a:spcBef>
              <a:defRPr/>
            </a:lvl5pPr>
            <a:lvl6pPr marL="1617663" indent="-1084263"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7"/>
          </p:nvPr>
        </p:nvSpPr>
        <p:spPr>
          <a:xfrm>
            <a:off x="251519" y="2924943"/>
            <a:ext cx="1727199" cy="43179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6" name="Shape 66"/>
          <p:cNvCxnSpPr/>
          <p:nvPr/>
        </p:nvCxnSpPr>
        <p:spPr>
          <a:xfrm rot="-5400000" flipH="1">
            <a:off x="1655675" y="1808820"/>
            <a:ext cx="1584175" cy="216023"/>
          </a:xfrm>
          <a:prstGeom prst="straightConnector1">
            <a:avLst/>
          </a:pr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hape 67"/>
          <p:cNvCxnSpPr/>
          <p:nvPr/>
        </p:nvCxnSpPr>
        <p:spPr>
          <a:xfrm rot="-5400000" flipH="1">
            <a:off x="1655675" y="3392995"/>
            <a:ext cx="1584175" cy="216023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hape 68"/>
          <p:cNvCxnSpPr/>
          <p:nvPr/>
        </p:nvCxnSpPr>
        <p:spPr>
          <a:xfrm rot="-5400000" flipH="1">
            <a:off x="1511659" y="5121188"/>
            <a:ext cx="1872207" cy="216023"/>
          </a:xfrm>
          <a:prstGeom prst="straightConnector1">
            <a:avLst/>
          </a:prstGeom>
          <a:noFill/>
          <a:ln w="28575" cap="flat">
            <a:solidFill>
              <a:srgbClr val="AE62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5400000">
            <a:off x="8225999" y="5819868"/>
            <a:ext cx="233134" cy="142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23528" y="6383844"/>
            <a:ext cx="1368151" cy="30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629" cy="980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0911" cy="4824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5900" algn="l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/>
            </a:lvl1pPr>
            <a:lvl2pPr marL="742950" marR="0" indent="-1714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2pPr>
            <a:lvl3pPr marL="1143000" marR="0" indent="-127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marL="1600200" marR="0" indent="-127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4pPr>
            <a:lvl5pPr marL="2057400" marR="0" indent="-228600" algn="l" rtl="0">
              <a:spcBef>
                <a:spcPts val="80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8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8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8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8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980728"/>
            <a:ext cx="9144000" cy="460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6237312"/>
            <a:ext cx="9144000" cy="1587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Shape 16"/>
          <p:cNvSpPr txBox="1"/>
          <p:nvPr/>
        </p:nvSpPr>
        <p:spPr>
          <a:xfrm>
            <a:off x="4338228" y="6403830"/>
            <a:ext cx="46754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vdbulck/cassandrainitiationsearch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agrantup.com/downloads.html" TargetMode="External"/><Relationship Id="rId5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://www.sourcetreeapp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403648" y="3501007"/>
            <a:ext cx="6559051" cy="30899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528220" y="4038600"/>
            <a:ext cx="5487482" cy="137575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Big Data</a:t>
            </a: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NoSQL Database Types: episode I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76200"/>
            <a:ext cx="5179527" cy="335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75" y="1199750"/>
            <a:ext cx="6784650" cy="49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Graph Database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50" y="1752237"/>
            <a:ext cx="55245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Graph Database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: playing around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Visualize your own linkedin network: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http://neo4j.com/blog/exploring-linkedin-in-neo4j/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Which to use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Often you will be using more then one, based on which one is the best fit for specific requirements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You could also use 1 for development - schemaless, pretty feature complete (document store) and when feature-complete choose more appropriate databases.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=&gt; a modular architecture will be important when you develop like this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Impossible for a distributed file system to simultaneously provide the following guarantees: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Consistency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: all nodes see the same data at the same time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Availability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: guarantee that every request receives a response about whether it succeeded or failed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Partition Tolerance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: the system continues to operate despite arbitrary message loss or failure of part of the system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Consistency: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When I ask the same question to any part of the system I should get the same answer.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2" y="2245250"/>
            <a:ext cx="67722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Consistency: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When I ask the same question to any part of the system I should get the same answer.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321450"/>
            <a:ext cx="67627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Consistency: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When I ask the same question to any part of the system I should get the same answer.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2" y="2302400"/>
            <a:ext cx="68103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Availability: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When I ask a question I will get an answer.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7" y="2302400"/>
            <a:ext cx="67913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Availability: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When I ask a question I will get an answer.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283350"/>
            <a:ext cx="68008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629" cy="98072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0911" cy="48245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Setup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Key/Value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Column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Partition Tolerance: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 can ask questions even if the system is having intra-system communication problems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50" y="2283350"/>
            <a:ext cx="67818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Partition Tolerance: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 can ask questions even if the system is having intra-system communication problems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302400"/>
            <a:ext cx="67627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78" y="1539650"/>
            <a:ext cx="6947534" cy="4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Consistent Available (CA):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have trouble with partitions and deal with it via replications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Examples: RDBMs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Consistent, Partition-Tolerant (CP):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have trouble with availability while keeping data consistent across partitioned nodes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Examples: MongoDB, HBase,BigTable, HyperTable, Redis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Available, Partition-Tolerant (AP)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achieve “eventual consistency” through replication and verification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Examples: CouchDB, Cassandra, Voldemort, Riak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Key/Value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Column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Key/Value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300" y="2190750"/>
            <a:ext cx="29337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Column Store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975" y="2952750"/>
            <a:ext cx="476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327025" y="4775200"/>
            <a:ext cx="8816975" cy="60324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or</a:t>
            </a:r>
            <a:r>
              <a:rPr lang="en-US" sz="3200" b="1">
                <a:solidFill>
                  <a:schemeClr val="dk1"/>
                </a:solidFill>
              </a:rPr>
              <a:t> Suggestions</a:t>
            </a: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327025" y="5329237"/>
            <a:ext cx="8816975" cy="6730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31" b="16630"/>
          <a:stretch/>
        </p:blipFill>
        <p:spPr>
          <a:xfrm>
            <a:off x="0" y="0"/>
            <a:ext cx="9138285" cy="457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Setup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23850" y="980700"/>
            <a:ext cx="8571000" cy="52107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57200" indent="-317500">
              <a:lnSpc>
                <a:spcPct val="160000"/>
              </a:lnSpc>
              <a:spcBef>
                <a:spcPts val="100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200" dirty="0">
                <a:solidFill>
                  <a:srgbClr val="333333"/>
                </a:solidFill>
              </a:rPr>
              <a:t>Go to </a:t>
            </a:r>
            <a:r>
              <a:rPr lang="en-US" sz="1200" dirty="0">
                <a:solidFill>
                  <a:srgbClr val="333333"/>
                </a:solidFill>
                <a:hlinkClick r:id="rId3"/>
              </a:rPr>
              <a:t>https://github.com/tomvdbulck/cassandrainitiationsearchworkshop</a:t>
            </a:r>
            <a:r>
              <a:rPr lang="en-US" sz="1200" dirty="0">
                <a:solidFill>
                  <a:srgbClr val="333333"/>
                </a:solidFill>
              </a:rPr>
              <a:t/>
            </a:r>
            <a:br>
              <a:rPr lang="en-US" sz="1200" dirty="0">
                <a:solidFill>
                  <a:srgbClr val="333333"/>
                </a:solidFill>
              </a:rPr>
            </a:br>
            <a:r>
              <a:rPr lang="en-US" sz="1200" dirty="0">
                <a:solidFill>
                  <a:srgbClr val="333333"/>
                </a:solidFill>
              </a:rPr>
              <a:t>And  https://github.com/tomvdbulck/redisinitiationsearchworkshop</a:t>
            </a:r>
          </a:p>
          <a:p>
            <a:pPr marL="457200" indent="-317500">
              <a:lnSpc>
                <a:spcPct val="160000"/>
              </a:lnSpc>
              <a:spcBef>
                <a:spcPts val="100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200" dirty="0">
                <a:solidFill>
                  <a:srgbClr val="333333"/>
                </a:solidFill>
              </a:rPr>
              <a:t>Make </a:t>
            </a:r>
            <a:r>
              <a:rPr lang="en-US" sz="1200" dirty="0">
                <a:solidFill>
                  <a:srgbClr val="333333"/>
                </a:solidFill>
              </a:rPr>
              <a:t>sure the following items have been installed on your </a:t>
            </a:r>
            <a:r>
              <a:rPr lang="en-US" sz="1200" dirty="0" smtClean="0">
                <a:solidFill>
                  <a:srgbClr val="333333"/>
                </a:solidFill>
              </a:rPr>
              <a:t>machine:</a:t>
            </a:r>
          </a:p>
          <a:p>
            <a:pPr marL="139700" indent="0">
              <a:lnSpc>
                <a:spcPct val="160000"/>
              </a:lnSpc>
              <a:spcBef>
                <a:spcPts val="500"/>
              </a:spcBef>
              <a:buClr>
                <a:srgbClr val="333333"/>
              </a:buClr>
              <a:buSzPct val="100000"/>
              <a:buNone/>
            </a:pPr>
            <a:r>
              <a:rPr lang="en-US" sz="1200" dirty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Java </a:t>
            </a:r>
            <a:r>
              <a:rPr lang="en-US" sz="1200" dirty="0">
                <a:solidFill>
                  <a:srgbClr val="333333"/>
                </a:solidFill>
              </a:rPr>
              <a:t>7 or </a:t>
            </a:r>
            <a:r>
              <a:rPr lang="en-US" sz="1200" dirty="0" smtClean="0">
                <a:solidFill>
                  <a:srgbClr val="333333"/>
                </a:solidFill>
              </a:rPr>
              <a:t>higher</a:t>
            </a:r>
          </a:p>
          <a:p>
            <a:pPr marL="139700" indent="0">
              <a:lnSpc>
                <a:spcPct val="160000"/>
              </a:lnSpc>
              <a:spcBef>
                <a:spcPts val="500"/>
              </a:spcBef>
              <a:buClr>
                <a:srgbClr val="333333"/>
              </a:buClr>
              <a:buSzPct val="100000"/>
              <a:buNone/>
            </a:pPr>
            <a:r>
              <a:rPr lang="en-US" sz="1200" dirty="0">
                <a:solidFill>
                  <a:srgbClr val="333333"/>
                </a:solidFill>
              </a:rPr>
              <a:t>	</a:t>
            </a:r>
            <a:r>
              <a:rPr lang="en-US" sz="1200" dirty="0" err="1" smtClean="0">
                <a:solidFill>
                  <a:srgbClr val="333333"/>
                </a:solidFill>
              </a:rPr>
              <a:t>Git</a:t>
            </a:r>
            <a:r>
              <a:rPr lang="en-US" sz="1200" dirty="0" smtClean="0">
                <a:solidFill>
                  <a:srgbClr val="333333"/>
                </a:solidFill>
              </a:rPr>
              <a:t> </a:t>
            </a:r>
            <a:r>
              <a:rPr lang="en-US" sz="1200" dirty="0">
                <a:solidFill>
                  <a:srgbClr val="333333"/>
                </a:solidFill>
              </a:rPr>
              <a:t>(if you like a pretty interface to deal with </a:t>
            </a:r>
            <a:r>
              <a:rPr lang="en-US" sz="1200" dirty="0" err="1">
                <a:solidFill>
                  <a:srgbClr val="333333"/>
                </a:solidFill>
              </a:rPr>
              <a:t>git</a:t>
            </a:r>
            <a:r>
              <a:rPr lang="en-US" sz="1200" dirty="0">
                <a:solidFill>
                  <a:srgbClr val="333333"/>
                </a:solidFill>
              </a:rPr>
              <a:t>, try </a:t>
            </a:r>
            <a:r>
              <a:rPr lang="en-US" sz="1200" dirty="0" err="1" smtClean="0">
                <a:solidFill>
                  <a:srgbClr val="333333"/>
                </a:solidFill>
                <a:hlinkClick r:id="rId4"/>
              </a:rPr>
              <a:t>SourceTree</a:t>
            </a:r>
            <a:r>
              <a:rPr lang="en-US" sz="1200" dirty="0" smtClean="0">
                <a:solidFill>
                  <a:srgbClr val="333333"/>
                </a:solidFill>
              </a:rPr>
              <a:t>)</a:t>
            </a:r>
          </a:p>
          <a:p>
            <a:pPr marL="139700" indent="0">
              <a:lnSpc>
                <a:spcPct val="160000"/>
              </a:lnSpc>
              <a:spcBef>
                <a:spcPts val="500"/>
              </a:spcBef>
              <a:buClr>
                <a:srgbClr val="333333"/>
              </a:buClr>
              <a:buSzPct val="100000"/>
              <a:buNone/>
            </a:pPr>
            <a:r>
              <a:rPr lang="en-US" sz="1200" dirty="0">
                <a:solidFill>
                  <a:srgbClr val="333333"/>
                </a:solidFill>
              </a:rPr>
              <a:t>	</a:t>
            </a:r>
            <a:r>
              <a:rPr lang="en-US" sz="1200" dirty="0" smtClean="0">
                <a:solidFill>
                  <a:srgbClr val="333333"/>
                </a:solidFill>
              </a:rPr>
              <a:t>Maven</a:t>
            </a:r>
            <a:endParaRPr lang="en-US" sz="1200" dirty="0">
              <a:solidFill>
                <a:srgbClr val="333333"/>
              </a:solidFill>
            </a:endParaRPr>
          </a:p>
          <a:p>
            <a:pPr marL="457200" lvl="0" indent="-317500">
              <a:lnSpc>
                <a:spcPct val="160000"/>
              </a:lnSpc>
              <a:spcBef>
                <a:spcPts val="100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200" dirty="0">
                <a:solidFill>
                  <a:srgbClr val="333333"/>
                </a:solidFill>
              </a:rPr>
              <a:t>Install </a:t>
            </a:r>
            <a:r>
              <a:rPr lang="en-US" sz="1200" dirty="0" err="1">
                <a:solidFill>
                  <a:srgbClr val="333333"/>
                </a:solidFill>
              </a:rPr>
              <a:t>VirtualBox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en-US" sz="1200" dirty="0">
                <a:solidFill>
                  <a:srgbClr val="333333"/>
                </a:solidFill>
                <a:hlinkClick r:id="rId5"/>
              </a:rPr>
              <a:t>https://</a:t>
            </a:r>
            <a:r>
              <a:rPr lang="en-US" sz="1200" dirty="0">
                <a:solidFill>
                  <a:srgbClr val="333333"/>
                </a:solidFill>
                <a:hlinkClick r:id="rId5"/>
              </a:rPr>
              <a:t>www.virtualbox.org/wiki/Downloads</a:t>
            </a:r>
            <a:endParaRPr lang="en-US" sz="1200" dirty="0">
              <a:solidFill>
                <a:srgbClr val="333333"/>
              </a:solidFill>
            </a:endParaRPr>
          </a:p>
          <a:p>
            <a:pPr marL="457200" lvl="0" indent="-317500">
              <a:lnSpc>
                <a:spcPct val="160000"/>
              </a:lnSpc>
              <a:spcBef>
                <a:spcPts val="100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200" dirty="0">
                <a:solidFill>
                  <a:srgbClr val="333333"/>
                </a:solidFill>
              </a:rPr>
              <a:t>Install </a:t>
            </a:r>
            <a:r>
              <a:rPr lang="en-US" sz="1200" dirty="0">
                <a:solidFill>
                  <a:srgbClr val="333333"/>
                </a:solidFill>
              </a:rPr>
              <a:t>Vagrant </a:t>
            </a:r>
            <a:r>
              <a:rPr lang="en-US" sz="1200" dirty="0">
                <a:solidFill>
                  <a:srgbClr val="333333"/>
                </a:solidFill>
                <a:hlinkClick r:id="rId6"/>
              </a:rPr>
              <a:t>https://www.vagrantup.com/downloads.html</a:t>
            </a:r>
          </a:p>
          <a:p>
            <a:pPr marL="457200" lvl="0" indent="-317500">
              <a:lnSpc>
                <a:spcPct val="160000"/>
              </a:lnSpc>
              <a:spcBef>
                <a:spcPts val="100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200" dirty="0">
                <a:solidFill>
                  <a:srgbClr val="333333"/>
                </a:solidFill>
              </a:rPr>
              <a:t>Clone the repository into your workspace</a:t>
            </a:r>
          </a:p>
          <a:p>
            <a:pPr marL="457200" lvl="0" indent="-317500">
              <a:lnSpc>
                <a:spcPct val="160000"/>
              </a:lnSpc>
              <a:spcBef>
                <a:spcPts val="100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200" dirty="0">
                <a:solidFill>
                  <a:srgbClr val="333333"/>
                </a:solidFill>
              </a:rPr>
              <a:t>Open a command prompt, go to the vagrant folder and run</a:t>
            </a:r>
            <a:br>
              <a:rPr lang="en-US" sz="1200" dirty="0">
                <a:solidFill>
                  <a:srgbClr val="333333"/>
                </a:solidFill>
              </a:rPr>
            </a:br>
            <a:r>
              <a:rPr lang="en-US" sz="1200" dirty="0">
                <a:solidFill>
                  <a:srgbClr val="333333"/>
                </a:solidFill>
                <a:sym typeface="Consolas"/>
              </a:rPr>
              <a:t>vagrant up</a:t>
            </a:r>
          </a:p>
          <a:p>
            <a:pPr marL="457200" lvl="0" indent="-317500">
              <a:lnSpc>
                <a:spcPct val="160000"/>
              </a:lnSpc>
              <a:spcBef>
                <a:spcPts val="100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200" dirty="0">
                <a:solidFill>
                  <a:srgbClr val="333333"/>
                </a:solidFill>
              </a:rPr>
              <a:t>This will start up the vagrant box. The first time will take a while (approx. 5 min) as it has to download the OS image, </a:t>
            </a:r>
            <a:r>
              <a:rPr lang="en-US" sz="1200" dirty="0" err="1">
                <a:solidFill>
                  <a:srgbClr val="333333"/>
                </a:solidFill>
              </a:rPr>
              <a:t>elasticsearch</a:t>
            </a:r>
            <a:r>
              <a:rPr lang="en-US" sz="1200" dirty="0">
                <a:solidFill>
                  <a:srgbClr val="333333"/>
                </a:solidFill>
              </a:rPr>
              <a:t> and other dependencies.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Introduction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4 Types of NoSQL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CAP Theorem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Following 4 types exist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Key/Value Store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Column Store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Document Store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Graph Database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Key/Value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key/value 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are often “in-memory”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Strength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simple to implement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fast lookup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Weakness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querying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stored data has no schema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Use Case: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Caching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Top 10 list of facebook games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Column Store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Stores everything in columns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Strength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fast lookup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distributed storage of data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better querying then key/value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Weakness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low-level api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cumbersome to do more complex queryies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Use Case: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Distributed file system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(twitter, netflix)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Document Store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collections of key/value collections (documents)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Strength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Tolerant of incomplete data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Easier to do more complex queries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Weakness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Query performance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Use Case</a:t>
            </a:r>
          </a:p>
          <a:p>
            <a: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standard web applications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23850" y="0"/>
            <a:ext cx="8568599" cy="980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NoSQL data stores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23850" y="1268759"/>
            <a:ext cx="8571000" cy="482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Graph Database</a:t>
            </a: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store everything in a graph - use of nodes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nodes have relations to adjacent nodes - no index lookup required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Strength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graph algorithms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visualize relations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Weakness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has to traverse entire graph to get answer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not easy to cluster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 sz="2000" b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Use Case: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Social Networking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lang="en-US" sz="2000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Recommendations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corporate template 200612">
  <a:themeElements>
    <a:clrScheme name="Ordina Belgium Connectivate">
      <a:dk1>
        <a:srgbClr val="000000"/>
      </a:dk1>
      <a:lt1>
        <a:srgbClr val="FFFFFF"/>
      </a:lt1>
      <a:dk2>
        <a:srgbClr val="000000"/>
      </a:dk2>
      <a:lt2>
        <a:srgbClr val="A5ACAF"/>
      </a:lt2>
      <a:accent1>
        <a:srgbClr val="BB133E"/>
      </a:accent1>
      <a:accent2>
        <a:srgbClr val="0046AD"/>
      </a:accent2>
      <a:accent3>
        <a:srgbClr val="E98300"/>
      </a:accent3>
      <a:accent4>
        <a:srgbClr val="000000"/>
      </a:accent4>
      <a:accent5>
        <a:srgbClr val="00B9E4"/>
      </a:accent5>
      <a:accent6>
        <a:srgbClr val="7AB800"/>
      </a:accent6>
      <a:hlink>
        <a:srgbClr val="0046AD"/>
      </a:hlink>
      <a:folHlink>
        <a:srgbClr val="565A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On-screen Show (4:3)</PresentationFormat>
  <Paragraphs>150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Consolas</vt:lpstr>
      <vt:lpstr>Courier New</vt:lpstr>
      <vt:lpstr>Tahoma</vt:lpstr>
      <vt:lpstr>Times New Roman</vt:lpstr>
      <vt:lpstr>Wingdings</vt:lpstr>
      <vt:lpstr>Ordina corporate template 200612</vt:lpstr>
      <vt:lpstr> </vt:lpstr>
      <vt:lpstr>Content</vt:lpstr>
      <vt:lpstr>Setup</vt:lpstr>
      <vt:lpstr>Introduction</vt:lpstr>
      <vt:lpstr>Types of NoSQL data stores</vt:lpstr>
      <vt:lpstr>Types of NoSQL data stores</vt:lpstr>
      <vt:lpstr>Types of NoSQL data stores</vt:lpstr>
      <vt:lpstr>Types of NoSQL data stores</vt:lpstr>
      <vt:lpstr>Types of NoSQL data stores</vt:lpstr>
      <vt:lpstr>Types of NoSQL data stores</vt:lpstr>
      <vt:lpstr>Types of NoSQL data stores</vt:lpstr>
      <vt:lpstr>Types of NoSQL data stores</vt:lpstr>
      <vt:lpstr>Types of NoSQL data stores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Content</vt:lpstr>
      <vt:lpstr>Key/Value</vt:lpstr>
      <vt:lpstr>Column Store</vt:lpstr>
      <vt:lpstr>Questions or Suggestions?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Philips</cp:lastModifiedBy>
  <cp:revision>1</cp:revision>
  <dcterms:modified xsi:type="dcterms:W3CDTF">2015-04-02T11:05:43Z</dcterms:modified>
</cp:coreProperties>
</file>