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/>
        </p:nvSpPr>
        <p:spPr>
          <a:xfrm>
            <a:off y="0" x="0"/>
            <a:ext cy="9144000" cx="6858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3"/>
          <p:cNvSpPr txBox="1"/>
          <p:nvPr/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 txBox="1"/>
          <p:nvPr/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y="685800" x="1143000"/>
            <a:ext cy="3427412" cx="4570412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343400" x="685800"/>
            <a:ext cy="4113212" cx="54848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360"/>
              </a:spcBef>
              <a:spcAft>
                <a:spcPts val="0"/>
              </a:spcAft>
              <a:defRPr/>
            </a:lvl1pPr>
            <a:lvl2pPr algn="l" rtl="0" marR="0" indent="-285750" marL="742950">
              <a:spcBef>
                <a:spcPts val="360"/>
              </a:spcBef>
              <a:spcAft>
                <a:spcPts val="0"/>
              </a:spcAft>
              <a:defRPr/>
            </a:lvl2pPr>
            <a:lvl3pPr algn="l" rtl="0" marR="0" indent="-228600" marL="1143000">
              <a:spcBef>
                <a:spcPts val="360"/>
              </a:spcBef>
              <a:spcAft>
                <a:spcPts val="0"/>
              </a:spcAft>
              <a:defRPr/>
            </a:lvl3pPr>
            <a:lvl4pPr algn="l" rtl="0" marR="0" indent="-228600" marL="1600200">
              <a:spcBef>
                <a:spcPts val="360"/>
              </a:spcBef>
              <a:spcAft>
                <a:spcPts val="0"/>
              </a:spcAft>
              <a:defRPr/>
            </a:lvl4pPr>
            <a:lvl5pPr algn="l" rtl="0" marR="0" indent="-228600" marL="2057400">
              <a:spcBef>
                <a:spcPts val="360"/>
              </a:spcBef>
              <a:spcAft>
                <a:spcPts val="0"/>
              </a:spcAft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/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8685213" x="3884612"/>
            <a:ext cy="455612" cx="29702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3212" cx="548481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y="685800" x="1143000"/>
            <a:ext cy="3427412" cx="4570412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Transport client vs node client - http://www.elasticsearch.org/guide/en/elasticsearch/guide/current/_transport_client_versus_node_client.html</a:t>
            </a: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y="8685213" x="3884612"/>
            <a:ext cy="455699" cx="2970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Times New Roman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3212" cx="548481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85800" x="1143000"/>
            <a:ext cy="3427412" cx="4570412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3212" cx="548481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Elasticsearch meetup group - http://www.meetup.com/ElasticSearch-User-Group-Belux-Belgium-Luxembourg/</a:t>
            </a:r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y="685800" x="1143000"/>
            <a:ext cy="3427412" cx="4570412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3299" cx="548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y="685800" x="1143000"/>
            <a:ext cy="3427500" cx="45704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jpg" Type="http://schemas.openxmlformats.org/officeDocument/2006/relationships/image" Id="rId3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3501008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y="3501007" x="0"/>
            <a:ext cy="2736303" cx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900" i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y="3501007" x="1403648"/>
            <a:ext cy="1143007" cx="655905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29718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34290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38862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y="4644016" x="1403648"/>
            <a:ext cy="1375752" cx="548748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Tahoma"/>
              <a:buNone/>
              <a:defRPr/>
            </a:lvl1pPr>
            <a:lvl2pPr algn="ctr" rtl="0" marR="0" indent="0" marL="457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/>
          <p:nvPr>
            <p:ph idx="2" type="pic"/>
          </p:nvPr>
        </p:nvSpPr>
        <p:spPr>
          <a:xfrm>
            <a:off y="0" x="0"/>
            <a:ext cy="3500437" cx="914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0" x="323850"/>
            <a:ext cy="980728" cx="85686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indent="-228600" marL="2514600">
              <a:spcBef>
                <a:spcPts val="0"/>
              </a:spcBef>
              <a:spcAft>
                <a:spcPts val="0"/>
              </a:spcAft>
              <a:defRPr/>
            </a:lvl6pPr>
            <a:lvl7pPr algn="l" rtl="0" indent="-228600" marL="2971800">
              <a:spcBef>
                <a:spcPts val="0"/>
              </a:spcBef>
              <a:spcAft>
                <a:spcPts val="0"/>
              </a:spcAft>
              <a:defRPr/>
            </a:lvl7pPr>
            <a:lvl8pPr algn="l" rtl="0" indent="-228600" marL="3429000">
              <a:spcBef>
                <a:spcPts val="0"/>
              </a:spcBef>
              <a:spcAft>
                <a:spcPts val="0"/>
              </a:spcAft>
              <a:defRPr/>
            </a:lvl8pPr>
            <a:lvl9pPr algn="l" rtl="0" indent="-228600" marL="38862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0" x="323850"/>
            <a:ext cy="980728" cx="85686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indent="-228600" marL="2514600">
              <a:spcBef>
                <a:spcPts val="0"/>
              </a:spcBef>
              <a:spcAft>
                <a:spcPts val="0"/>
              </a:spcAft>
              <a:defRPr/>
            </a:lvl6pPr>
            <a:lvl7pPr algn="l" rtl="0" indent="-228600" marL="2971800">
              <a:spcBef>
                <a:spcPts val="0"/>
              </a:spcBef>
              <a:spcAft>
                <a:spcPts val="0"/>
              </a:spcAft>
              <a:defRPr/>
            </a:lvl7pPr>
            <a:lvl8pPr algn="l" rtl="0" indent="-228600" marL="3429000">
              <a:spcBef>
                <a:spcPts val="0"/>
              </a:spcBef>
              <a:spcAft>
                <a:spcPts val="0"/>
              </a:spcAft>
              <a:defRPr/>
            </a:lvl8pPr>
            <a:lvl9pPr algn="l" rtl="0" indent="-228600" marL="38862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pty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4592489" x="17636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y="404663" x="17636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5159226" x="17636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0" x="323850"/>
            <a:ext cy="980728" cx="85686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indent="-228600" marL="2514600">
              <a:spcBef>
                <a:spcPts val="0"/>
              </a:spcBef>
              <a:spcAft>
                <a:spcPts val="0"/>
              </a:spcAft>
              <a:defRPr/>
            </a:lvl6pPr>
            <a:lvl7pPr algn="l" rtl="0" indent="-228600" marL="2971800">
              <a:spcBef>
                <a:spcPts val="0"/>
              </a:spcBef>
              <a:spcAft>
                <a:spcPts val="0"/>
              </a:spcAft>
              <a:defRPr/>
            </a:lvl7pPr>
            <a:lvl8pPr algn="l" rtl="0" indent="-228600" marL="3429000">
              <a:spcBef>
                <a:spcPts val="0"/>
              </a:spcBef>
              <a:spcAft>
                <a:spcPts val="0"/>
              </a:spcAft>
              <a:defRPr/>
            </a:lvl8pPr>
            <a:lvl9pPr algn="l" rtl="0" indent="-228600" marL="38862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484312" x="539750"/>
            <a:ext cy="576535" cx="6480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y="2132856" x="539552"/>
            <a:ext cy="576535" cx="6480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y="2780927" x="539552"/>
            <a:ext cy="576535" cx="6480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4" type="body"/>
          </p:nvPr>
        </p:nvSpPr>
        <p:spPr>
          <a:xfrm>
            <a:off y="3429000" x="539552"/>
            <a:ext cy="576535" cx="6480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5" type="body"/>
          </p:nvPr>
        </p:nvSpPr>
        <p:spPr>
          <a:xfrm>
            <a:off y="4077071" x="539552"/>
            <a:ext cy="576535" cx="6480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Standard slide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0" x="323850"/>
            <a:ext cy="980728" cx="85686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268759" x="323850"/>
            <a:ext cy="4824535" cx="8570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15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Char char="▪"/>
              <a:defRPr/>
            </a:lvl1pPr>
            <a:lvl2pPr algn="l" rtl="0" indent="-171450" marL="74295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2pPr>
            <a:lvl3pPr algn="l" rtl="0" indent="-127000" marL="1143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3pPr>
            <a:lvl4pPr algn="l" rtl="0" indent="-127000" marL="1600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4pPr>
            <a:lvl5pPr algn="l" rtl="0" indent="-228600" marL="2057400">
              <a:spcBef>
                <a:spcPts val="800"/>
              </a:spcBef>
              <a:spcAft>
                <a:spcPts val="0"/>
              </a:spcAft>
              <a:defRPr/>
            </a:lvl5pPr>
            <a:lvl6pPr algn="l" rtl="0" indent="-228600" marL="2514600">
              <a:spcBef>
                <a:spcPts val="800"/>
              </a:spcBef>
              <a:spcAft>
                <a:spcPts val="0"/>
              </a:spcAft>
              <a:defRPr/>
            </a:lvl6pPr>
            <a:lvl7pPr algn="l" rtl="0" indent="-228600" marL="2971800">
              <a:spcBef>
                <a:spcPts val="800"/>
              </a:spcBef>
              <a:spcAft>
                <a:spcPts val="0"/>
              </a:spcAft>
              <a:defRPr/>
            </a:lvl7pPr>
            <a:lvl8pPr algn="l" rtl="0" indent="-228600" marL="3429000">
              <a:spcBef>
                <a:spcPts val="800"/>
              </a:spcBef>
              <a:spcAft>
                <a:spcPts val="0"/>
              </a:spcAft>
              <a:defRPr/>
            </a:lvl8pPr>
            <a:lvl9pPr algn="l" rtl="0" indent="-228600" marL="3886200">
              <a:spcBef>
                <a:spcPts val="80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andard slide title two lines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0" x="323850"/>
            <a:ext cy="692695" cx="85686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1268759" x="323850"/>
            <a:ext cy="4824535" cx="8570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15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Char char="▪"/>
              <a:defRPr/>
            </a:lvl1pPr>
            <a:lvl2pPr algn="l" rtl="0" indent="-171450" marL="74295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2pPr>
            <a:lvl3pPr algn="l" rtl="0" indent="-127000" marL="1143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3pPr>
            <a:lvl4pPr algn="l" rtl="0" indent="-127000" marL="1600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4pPr>
            <a:lvl5pPr algn="l" rtl="0" indent="-228600" marL="2057400">
              <a:spcBef>
                <a:spcPts val="800"/>
              </a:spcBef>
              <a:spcAft>
                <a:spcPts val="0"/>
              </a:spcAft>
              <a:defRPr/>
            </a:lvl5pPr>
            <a:lvl6pPr algn="l" rtl="0" indent="-228600" marL="2514600">
              <a:spcBef>
                <a:spcPts val="800"/>
              </a:spcBef>
              <a:spcAft>
                <a:spcPts val="0"/>
              </a:spcAft>
              <a:defRPr/>
            </a:lvl6pPr>
            <a:lvl7pPr algn="l" rtl="0" indent="-228600" marL="2971800">
              <a:spcBef>
                <a:spcPts val="800"/>
              </a:spcBef>
              <a:spcAft>
                <a:spcPts val="0"/>
              </a:spcAft>
              <a:defRPr/>
            </a:lvl7pPr>
            <a:lvl8pPr algn="l" rtl="0" indent="-228600" marL="3429000">
              <a:spcBef>
                <a:spcPts val="800"/>
              </a:spcBef>
              <a:spcAft>
                <a:spcPts val="0"/>
              </a:spcAft>
              <a:defRPr/>
            </a:lvl8pPr>
            <a:lvl9pPr algn="l" rtl="0" indent="-228600" marL="3886200">
              <a:spcBef>
                <a:spcPts val="8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y="548679" x="323850"/>
            <a:ext cy="432394" cx="85693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rgbClr val="4F575A"/>
              </a:buClr>
              <a:buFont typeface="Tahom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ection header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29718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34290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38862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2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4581128" x="0"/>
            <a:ext cy="1494235" cx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>
            <p:ph type="ctrTitle"/>
          </p:nvPr>
        </p:nvSpPr>
        <p:spPr>
          <a:xfrm>
            <a:off y="4775200" x="327025"/>
            <a:ext cy="603249" cx="88169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29718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34290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38862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y="5329237" x="327025"/>
            <a:ext cy="673099" cx="88169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Font typeface="Arial"/>
              <a:buNone/>
              <a:defRPr/>
            </a:lvl1pPr>
            <a:lvl2pPr algn="l" rtl="0" marR="0" indent="-171450" marL="74295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2pPr>
            <a:lvl3pPr algn="l" rtl="0" marR="0" indent="-127000" marL="1143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3pPr>
            <a:lvl4pPr algn="l" rtl="0" marR="0" indent="-127000" marL="1600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4pPr>
            <a:lvl5pPr algn="l" rtl="0" marR="0" indent="-228600" marL="2057400">
              <a:spcBef>
                <a:spcPts val="800"/>
              </a:spcBef>
              <a:spcAft>
                <a:spcPts val="0"/>
              </a:spcAft>
              <a:defRPr/>
            </a:lvl5pPr>
            <a:lvl6pPr algn="l" rtl="0" marR="0" indent="-228600" marL="2514600">
              <a:spcBef>
                <a:spcPts val="800"/>
              </a:spcBef>
              <a:spcAft>
                <a:spcPts val="0"/>
              </a:spcAft>
              <a:defRPr/>
            </a:lvl6pPr>
            <a:lvl7pPr algn="l" rtl="0" marR="0" indent="-228600" marL="2971800">
              <a:spcBef>
                <a:spcPts val="800"/>
              </a:spcBef>
              <a:spcAft>
                <a:spcPts val="0"/>
              </a:spcAft>
              <a:defRPr/>
            </a:lvl7pPr>
            <a:lvl8pPr algn="l" rtl="0" marR="0" indent="-228600" marL="3429000">
              <a:spcBef>
                <a:spcPts val="800"/>
              </a:spcBef>
              <a:spcAft>
                <a:spcPts val="0"/>
              </a:spcAft>
              <a:defRPr/>
            </a:lvl8pPr>
            <a:lvl9pPr algn="l" rtl="0" marR="0" indent="-228600" marL="3886200">
              <a:spcBef>
                <a:spcPts val="8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y="0" x="0"/>
            <a:ext cy="4581524" cx="91440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Shape 38"/>
          <p:cNvSpPr txBox="1"/>
          <p:nvPr/>
        </p:nvSpPr>
        <p:spPr>
          <a:xfrm>
            <a:off y="6419182" x="4338228"/>
            <a:ext cy="261609" cx="46754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 rot="5400000">
            <a:off y="5819868" x="8225999"/>
            <a:ext cy="1429533" cx="2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383844" x="323528"/>
            <a:ext cy="301581" cx="13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 3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0" x="323850"/>
            <a:ext cy="980728" cx="835260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indent="-228600" marL="2514600">
              <a:spcBef>
                <a:spcPts val="0"/>
              </a:spcBef>
              <a:spcAft>
                <a:spcPts val="0"/>
              </a:spcAft>
              <a:defRPr/>
            </a:lvl6pPr>
            <a:lvl7pPr algn="l" rtl="0" indent="-228600" marL="2971800">
              <a:spcBef>
                <a:spcPts val="0"/>
              </a:spcBef>
              <a:spcAft>
                <a:spcPts val="0"/>
              </a:spcAft>
              <a:defRPr/>
            </a:lvl7pPr>
            <a:lvl8pPr algn="l" rtl="0" indent="-228600" marL="3429000">
              <a:spcBef>
                <a:spcPts val="0"/>
              </a:spcBef>
              <a:spcAft>
                <a:spcPts val="0"/>
              </a:spcAft>
              <a:defRPr/>
            </a:lvl8pPr>
            <a:lvl9pPr algn="l" rtl="0" indent="-228600" marL="38862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68759" x="323850"/>
            <a:ext cy="4824535" cx="42084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y="1268759" x="4716016"/>
            <a:ext cy="4824535" cx="4210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0" x="323528"/>
            <a:ext cy="98072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68759" x="323528"/>
            <a:ext cy="639762" cx="41764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Tahoma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y="1908522" x="323528"/>
            <a:ext cy="4184773" cx="41764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y="1268759" x="4644007"/>
            <a:ext cy="639762" cx="416510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Tahoma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y="1908522" x="4655369"/>
            <a:ext cy="4184773" cx="416510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eference description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260647" x="323850"/>
            <a:ext cy="720426" cx="85693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Tahom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/>
        </p:nvSpPr>
        <p:spPr>
          <a:xfrm rot="-5400000">
            <a:off y="1767126" x="1625361"/>
            <a:ext cy="430886" cx="15716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</a:p>
        </p:txBody>
      </p:sp>
      <p:sp>
        <p:nvSpPr>
          <p:cNvPr id="57" name="Shape 57"/>
          <p:cNvSpPr txBox="1"/>
          <p:nvPr/>
        </p:nvSpPr>
        <p:spPr>
          <a:xfrm rot="-5400000">
            <a:off y="3351302" x="1625361"/>
            <a:ext cy="430886" cx="15716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58" name="Shape 58"/>
          <p:cNvSpPr txBox="1"/>
          <p:nvPr/>
        </p:nvSpPr>
        <p:spPr>
          <a:xfrm rot="-5400000">
            <a:off y="5049760" x="1512240"/>
            <a:ext cy="430886" cx="18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rgbClr val="AE62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</a:p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124744" x="2627783"/>
            <a:ext cy="1571636" cx="63367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bIns="91425" rIns="91425" lIns="91425" tIns="91425" anchor="t" anchorCtr="0"/>
          <a:lstStyle>
            <a:lvl1pPr rtl="0" indent="-100013" marL="176213">
              <a:spcBef>
                <a:spcPts val="0"/>
              </a:spcBef>
              <a:buClr>
                <a:schemeClr val="dk1"/>
              </a:buClr>
              <a:buFont typeface="Arial"/>
              <a:buChar char="▪"/>
              <a:defRPr/>
            </a:lvl1pPr>
            <a:lvl2pPr rtl="0" indent="-207963" marL="360363">
              <a:spcBef>
                <a:spcPts val="0"/>
              </a:spcBef>
              <a:defRPr/>
            </a:lvl2pPr>
            <a:lvl3pPr rtl="0">
              <a:spcBef>
                <a:spcPts val="0"/>
              </a:spcBef>
              <a:buClr>
                <a:srgbClr val="005C72"/>
              </a:buClr>
              <a:buFont typeface="Arial"/>
              <a:buNone/>
              <a:defRPr/>
            </a:lvl3pPr>
            <a:lvl4pPr rtl="0">
              <a:spcBef>
                <a:spcPts val="0"/>
              </a:spcBef>
              <a:defRPr/>
            </a:lvl4pPr>
            <a:lvl5pPr rtl="0" indent="-274638" marL="808038">
              <a:spcBef>
                <a:spcPts val="0"/>
              </a:spcBef>
              <a:defRPr/>
            </a:lvl5pPr>
            <a:lvl6pPr rtl="0" indent="-1084263" marL="1617663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1196751" x="251520"/>
            <a:ext cy="1017802" cx="194421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y="2214555" x="251520"/>
            <a:ext cy="285750" cx="194421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4F575A"/>
              </a:buClr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y="2500306" x="251519"/>
            <a:ext cy="285750" cx="194421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4F575A"/>
              </a:buClr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5" type="body"/>
          </p:nvPr>
        </p:nvSpPr>
        <p:spPr>
          <a:xfrm>
            <a:off y="2696380" x="2627783"/>
            <a:ext cy="1571636" cx="6336703"/>
          </a:xfrm>
          <a:prstGeom prst="rect">
            <a:avLst/>
          </a:prstGeom>
          <a:solidFill>
            <a:srgbClr val="FFE6C7"/>
          </a:solidFill>
          <a:ln>
            <a:noFill/>
          </a:ln>
        </p:spPr>
        <p:txBody>
          <a:bodyPr bIns="91425" rIns="91425" lIns="91425" tIns="91425" anchor="t" anchorCtr="0"/>
          <a:lstStyle>
            <a:lvl1pPr algn="l" rtl="0" indent="-268288" marL="268288">
              <a:spcBef>
                <a:spcPts val="0"/>
              </a:spcBef>
              <a:buClr>
                <a:srgbClr val="002356"/>
              </a:buClr>
              <a:buFont typeface="Arial"/>
              <a:buNone/>
              <a:defRPr/>
            </a:lvl1pPr>
            <a:lvl2pPr rtl="0" indent="-195263" marL="360363">
              <a:spcBef>
                <a:spcPts val="0"/>
              </a:spcBef>
              <a:defRPr/>
            </a:lvl2pPr>
            <a:lvl3pPr algn="l" rtl="0" indent="-187325" marL="542925">
              <a:spcBef>
                <a:spcPts val="280"/>
              </a:spcBef>
              <a:buClr>
                <a:srgbClr val="002356"/>
              </a:buClr>
              <a:buFont typeface="Arial"/>
              <a:buChar char="o"/>
              <a:defRPr/>
            </a:lvl3pPr>
            <a:lvl4pPr rtl="0" indent="-279400" marL="533400">
              <a:spcBef>
                <a:spcPts val="0"/>
              </a:spcBef>
              <a:defRPr/>
            </a:lvl4pPr>
            <a:lvl5pPr rtl="0" indent="-274638" marL="808038">
              <a:spcBef>
                <a:spcPts val="0"/>
              </a:spcBef>
              <a:defRPr/>
            </a:lvl5pPr>
            <a:lvl6pPr rtl="0" indent="-1084263" marL="1617663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6" type="body"/>
          </p:nvPr>
        </p:nvSpPr>
        <p:spPr>
          <a:xfrm>
            <a:off y="4268016" x="2627783"/>
            <a:ext cy="1897288" cx="6336703"/>
          </a:xfrm>
          <a:prstGeom prst="rect">
            <a:avLst/>
          </a:prstGeom>
          <a:solidFill>
            <a:srgbClr val="FECE90"/>
          </a:solidFill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 indent="-274638" marL="808038">
              <a:spcBef>
                <a:spcPts val="0"/>
              </a:spcBef>
              <a:defRPr/>
            </a:lvl5pPr>
            <a:lvl6pPr rtl="0" indent="-1084263" marL="1617663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/>
          <p:nvPr>
            <p:ph idx="7" type="pic"/>
          </p:nvPr>
        </p:nvSpPr>
        <p:spPr>
          <a:xfrm>
            <a:off y="2924943" x="251519"/>
            <a:ext cy="431799" cx="172719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6" name="Shape 66"/>
          <p:cNvCxnSpPr/>
          <p:nvPr/>
        </p:nvCxnSpPr>
        <p:spPr>
          <a:xfrm rot="-5400000" flipH="1">
            <a:off y="1808820" x="1655675"/>
            <a:ext cy="216023" cx="1584175"/>
          </a:xfrm>
          <a:prstGeom prst="straightConnector1">
            <a:avLst/>
          </a:prstGeom>
          <a:noFill/>
          <a:ln w="28575" cap="flat">
            <a:solidFill>
              <a:srgbClr val="7F7F7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7" name="Shape 67"/>
          <p:cNvCxnSpPr/>
          <p:nvPr/>
        </p:nvCxnSpPr>
        <p:spPr>
          <a:xfrm rot="-5400000" flipH="1">
            <a:off y="3392995" x="1655675"/>
            <a:ext cy="216023" cx="1584175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8" name="Shape 68"/>
          <p:cNvCxnSpPr/>
          <p:nvPr/>
        </p:nvCxnSpPr>
        <p:spPr>
          <a:xfrm rot="-5400000" flipH="1">
            <a:off y="5121188" x="1511659"/>
            <a:ext cy="216023" cx="1872207"/>
          </a:xfrm>
          <a:prstGeom prst="straightConnector1">
            <a:avLst/>
          </a:prstGeom>
          <a:noFill/>
          <a:ln w="28575" cap="flat">
            <a:solidFill>
              <a:srgbClr val="AE6200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8"/><Relationship Target="../slideLayouts/slideLayout15.xml" Type="http://schemas.openxmlformats.org/officeDocument/2006/relationships/slideLayout" Id="rId17"/><Relationship Target="../slideLayouts/slideLayout14.xml" Type="http://schemas.openxmlformats.org/officeDocument/2006/relationships/slideLayout" Id="rId16"/><Relationship Target="../slideLayouts/slideLayout13.xml" Type="http://schemas.openxmlformats.org/officeDocument/2006/relationships/slideLayout" Id="rId15"/><Relationship Target="../slideLayouts/slideLayout12.xml" Type="http://schemas.openxmlformats.org/officeDocument/2006/relationships/slideLayout" Id="rId14"/><Relationship Target="../media/image01.jpg" Type="http://schemas.openxmlformats.org/officeDocument/2006/relationships/image" Id="rId2"/><Relationship Target="../slideLayouts/slideLayout10.xml" Type="http://schemas.openxmlformats.org/officeDocument/2006/relationships/slideLayout" Id="rId12"/><Relationship Target="../slideLayouts/slideLayout11.xml" Type="http://schemas.openxmlformats.org/officeDocument/2006/relationships/slideLayout" Id="rId13"/><Relationship Target="../media/image00.jpg" Type="http://schemas.openxmlformats.org/officeDocument/2006/relationships/image" Id="rId1"/><Relationship Target="../slideLayouts/slideLayout2.xml" Type="http://schemas.openxmlformats.org/officeDocument/2006/relationships/slideLayout" Id="rId4"/><Relationship Target="../slideLayouts/slideLayout8.xml" Type="http://schemas.openxmlformats.org/officeDocument/2006/relationships/slideLayout" Id="rId10"/><Relationship Target="../slideLayouts/slideLayout1.xml" Type="http://schemas.openxmlformats.org/officeDocument/2006/relationships/slideLayout" Id="rId3"/><Relationship Target="../slideLayouts/slideLayout9.xml" Type="http://schemas.openxmlformats.org/officeDocument/2006/relationships/slideLayout" Id="rId11"/><Relationship Target="../slideLayouts/slideLayout7.xml" Type="http://schemas.openxmlformats.org/officeDocument/2006/relationships/slideLayout" Id="rId9"/><Relationship Target="../slideLayouts/slideLayout4.xml" Type="http://schemas.openxmlformats.org/officeDocument/2006/relationships/slideLayout" Id="rId6"/><Relationship Target="../slideLayouts/slideLayout3.xml" Type="http://schemas.openxmlformats.org/officeDocument/2006/relationships/slideLayout" Id="rId5"/><Relationship Target="../slideLayouts/slideLayout6.xml" Type="http://schemas.openxmlformats.org/officeDocument/2006/relationships/slideLayout" Id="rId8"/><Relationship Target="../slideLayouts/slideLayout5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t="0" b="0" r="0" l="0"/>
          <a:stretch/>
        </p:blipFill>
        <p:spPr>
          <a:xfrm rot="5400000">
            <a:off y="5819868" x="8225999"/>
            <a:ext cy="1429533" cx="2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6383844" x="323528"/>
            <a:ext cy="301581" cx="13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y="0" x="323850"/>
            <a:ext cy="980728" cx="856862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29718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34290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38862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268759" x="323850"/>
            <a:ext cy="4824535" cx="8570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15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Font typeface="Arial"/>
              <a:buChar char="▪"/>
              <a:defRPr/>
            </a:lvl1pPr>
            <a:lvl2pPr algn="l" rtl="0" marR="0" indent="-171450" marL="74295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2pPr>
            <a:lvl3pPr algn="l" rtl="0" marR="0" indent="-127000" marL="11430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3pPr>
            <a:lvl4pPr algn="l" rtl="0" marR="0" indent="-127000" marL="16002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lvl4pPr>
            <a:lvl5pPr algn="l" rtl="0" marR="0" indent="-228600" marL="2057400">
              <a:spcBef>
                <a:spcPts val="800"/>
              </a:spcBef>
              <a:spcAft>
                <a:spcPts val="0"/>
              </a:spcAft>
              <a:defRPr/>
            </a:lvl5pPr>
            <a:lvl6pPr algn="l" rtl="0" marR="0" indent="-228600" marL="2514600">
              <a:spcBef>
                <a:spcPts val="800"/>
              </a:spcBef>
              <a:spcAft>
                <a:spcPts val="0"/>
              </a:spcAft>
              <a:defRPr/>
            </a:lvl6pPr>
            <a:lvl7pPr algn="l" rtl="0" marR="0" indent="-228600" marL="2971800">
              <a:spcBef>
                <a:spcPts val="800"/>
              </a:spcBef>
              <a:spcAft>
                <a:spcPts val="0"/>
              </a:spcAft>
              <a:defRPr/>
            </a:lvl7pPr>
            <a:lvl8pPr algn="l" rtl="0" marR="0" indent="-228600" marL="3429000">
              <a:spcBef>
                <a:spcPts val="800"/>
              </a:spcBef>
              <a:spcAft>
                <a:spcPts val="0"/>
              </a:spcAft>
              <a:defRPr/>
            </a:lvl8pPr>
            <a:lvl9pPr algn="l" rtl="0" marR="0" indent="-228600" marL="3886200">
              <a:spcBef>
                <a:spcPts val="8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y="980728" x="0"/>
            <a:ext cy="46036" cx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y="6237312" x="0"/>
            <a:ext cy="1587" cx="914400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6" name="Shape 16"/>
          <p:cNvSpPr txBox="1"/>
          <p:nvPr/>
        </p:nvSpPr>
        <p:spPr>
          <a:xfrm>
            <a:off y="6403830" x="4338228"/>
            <a:ext cy="261609" cx="46754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6.png" Type="http://schemas.openxmlformats.org/officeDocument/2006/relationships/image" Id="rId3"/><Relationship Target="../media/image09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6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ocalhost:9200/_plugin/marvel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19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ourcetreeapp.com/" Type="http://schemas.openxmlformats.org/officeDocument/2006/relationships/hyperlink" TargetMode="External" Id="rId4"/><Relationship Target="https://github.com/tomvdbulck/elasticsearchworkshop" Type="http://schemas.openxmlformats.org/officeDocument/2006/relationships/hyperlink" TargetMode="External" Id="rId3"/><Relationship Target="https://www.vagrantup.com/downloads.html" Type="http://schemas.openxmlformats.org/officeDocument/2006/relationships/hyperlink" TargetMode="External" Id="rId6"/><Relationship Target="https://www.virtualbox.org/wiki/Downloads" Type="http://schemas.openxmlformats.org/officeDocument/2006/relationships/hyperlink" TargetMode="External" Id="rId5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0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31.png" Type="http://schemas.openxmlformats.org/officeDocument/2006/relationships/image" Id="rId4"/><Relationship Target="../media/image2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y="3501007" x="1403648"/>
            <a:ext cy="308991" cx="6559051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y="4038600" x="1528220"/>
            <a:ext cy="1375752" cx="548748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25000"/>
              <a:buFont typeface="Tahoma"/>
              <a:buNone/>
            </a:pPr>
            <a:r>
              <a:rPr sz="2000" lang="en-US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Big Data</a:t>
            </a:r>
          </a:p>
          <a:p>
            <a:pPr algn="ctr" rtl="0" lvl="0" marR="0" indent="0" mar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25000"/>
              <a:buFont typeface="Tahoma"/>
              <a:buNone/>
            </a:pPr>
            <a:r>
              <a:rPr sz="2000" lang="en-US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Elasticsearch Practical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200" x="1828800"/>
            <a:ext cy="3359330" cx="517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Introduction: Shards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Shard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Single Lucene instance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Low-level worker unit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Elasticsearch distributes shards among nodes automatically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Primary Shard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Each document is stored in a single primary shard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1st indexed on primary shard (by default 5 shards per index)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Then on all replicas of the primary shard (by default 1 replica per shard)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Replica Shard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Each primary can have 0 or more replicas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Has 2 functions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- high availability (failover) - can be promoted to primary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- increase performance - can handle get and search requests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Introduction: Filter vs Query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Although we refer to the query DSL there are 2 DSL’s, the filter DSL and the query DSL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Filter DSL 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 filter ask a yes/no question of every document and is used for fields that contain exact values</a:t>
            </a:r>
          </a:p>
          <a:p>
            <a:pPr rtl="0" lvl="0" indent="0" marL="457200">
              <a:lnSpc>
                <a:spcPct val="128571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>
                <a:solidFill>
                  <a:srgbClr val="555555"/>
                </a:solidFill>
              </a:rPr>
              <a:t>Is the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created</a:t>
            </a:r>
            <a:r>
              <a:rPr lang="en-US">
                <a:solidFill>
                  <a:srgbClr val="555555"/>
                </a:solidFill>
              </a:rPr>
              <a:t> date in the range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2013</a:t>
            </a:r>
            <a:r>
              <a:rPr lang="en-US">
                <a:solidFill>
                  <a:srgbClr val="555555"/>
                </a:solidFill>
              </a:rPr>
              <a:t> -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solidFill>
                  <a:srgbClr val="555555"/>
                </a:solidFill>
              </a:rPr>
              <a:t>?</a:t>
            </a:r>
            <a:br>
              <a:rPr lang="en-US">
                <a:solidFill>
                  <a:srgbClr val="555555"/>
                </a:solidFill>
              </a:rPr>
            </a:br>
            <a:r>
              <a:rPr lang="en-US">
                <a:solidFill>
                  <a:srgbClr val="555555"/>
                </a:solidFill>
              </a:rPr>
              <a:t>Does the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>
                <a:solidFill>
                  <a:srgbClr val="555555"/>
                </a:solidFill>
              </a:rPr>
              <a:t> field contain the term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published</a:t>
            </a:r>
            <a:r>
              <a:rPr lang="en-US">
                <a:solidFill>
                  <a:srgbClr val="555555"/>
                </a:solidFill>
              </a:rPr>
              <a:t>?</a:t>
            </a:r>
            <a:br>
              <a:rPr lang="en-US">
                <a:solidFill>
                  <a:srgbClr val="555555"/>
                </a:solidFill>
              </a:rPr>
            </a:br>
            <a:r>
              <a:rPr lang="en-US">
                <a:solidFill>
                  <a:srgbClr val="555555"/>
                </a:solidFill>
              </a:rPr>
              <a:t>Is the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lat_lon</a:t>
            </a:r>
            <a:r>
              <a:rPr lang="en-US">
                <a:solidFill>
                  <a:srgbClr val="555555"/>
                </a:solidFill>
              </a:rPr>
              <a:t> field within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10km</a:t>
            </a:r>
            <a:r>
              <a:rPr lang="en-US">
                <a:solidFill>
                  <a:srgbClr val="555555"/>
                </a:solidFill>
              </a:rPr>
              <a:t> of a specified point?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Query DSL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Similar to a filter but also asks the question, “how well does this document match?”</a:t>
            </a:r>
          </a:p>
          <a:p>
            <a:pPr rtl="0" lvl="0" indent="0" marL="685800">
              <a:lnSpc>
                <a:spcPct val="128571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>
                <a:solidFill>
                  <a:srgbClr val="555555"/>
                </a:solidFill>
              </a:rPr>
              <a:t>Best matching the words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full text search</a:t>
            </a:r>
            <a:b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555555"/>
                </a:solidFill>
              </a:rPr>
              <a:t>Containing the word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>
                <a:solidFill>
                  <a:srgbClr val="555555"/>
                </a:solidFill>
              </a:rPr>
              <a:t>, but maybe also matching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runs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jog</a:t>
            </a:r>
            <a:r>
              <a:rPr lang="en-US">
                <a:solidFill>
                  <a:srgbClr val="555555"/>
                </a:solidFill>
              </a:rPr>
              <a:t>, or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sprint</a:t>
            </a:r>
            <a:b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555555"/>
                </a:solidFill>
              </a:rPr>
              <a:t>Containing the words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-US">
                <a:solidFill>
                  <a:srgbClr val="555555"/>
                </a:solidFill>
              </a:rPr>
              <a:t>, and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-US">
                <a:solidFill>
                  <a:srgbClr val="555555"/>
                </a:solidFill>
              </a:rPr>
              <a:t>—the closer together they are, the more relevant the document</a:t>
            </a:r>
          </a:p>
          <a:p>
            <a:pPr rtl="0" lvl="0" indent="-311150" marL="457200">
              <a:lnSpc>
                <a:spcPct val="128571"/>
              </a:lnSpc>
              <a:spcBef>
                <a:spcPts val="0"/>
              </a:spcBef>
              <a:spcAft>
                <a:spcPts val="1500"/>
              </a:spcAft>
              <a:buClr>
                <a:srgbClr val="555555"/>
              </a:buClr>
              <a:buFont typeface="Arial"/>
              <a:buChar char="●"/>
            </a:pPr>
            <a:r>
              <a:t/>
            </a:r>
            <a:endParaRPr sz="13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indent="457200" marL="0">
              <a:lnSpc>
                <a:spcPct val="128571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 indent="457200" marL="0">
              <a:lnSpc>
                <a:spcPct val="128571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Introduction: Filter vs Query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Differences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Filter is quicker, as a query must calculate the relevance score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Goal of a filter is to reduce the amount of documents which need to be examined by a query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When to use: query for </a:t>
            </a:r>
            <a:r>
              <a:rPr sz="2000" lang="en-US" i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full text search</a:t>
            </a: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 or anytime you need a </a:t>
            </a:r>
            <a:r>
              <a:rPr sz="2000" lang="en-US" i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relevance </a:t>
            </a: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score.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Filters for everything else.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Basics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Connection to ElasticSearch</a:t>
            </a: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Inserting data</a:t>
            </a: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Searching data</a:t>
            </a: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Updating data</a:t>
            </a: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Deleting Data</a:t>
            </a: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Parent - Child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Basics: Connecting to Elasticsearch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Node Client and Transport Client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Node Client: acts as a node which joins the cluster (same as the data nodes) - all nodes are aware of each other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Better query performance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Bigger memory footprint and slower start up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Less secure (application tied to the cluster)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Transport client: connects every time to the cluster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 lucene dependencies in your project (unless you use spring boot ;-)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Starts up faster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Application decoupled from the cluster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Less efficient to access index and execute queries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Basics: Connecting to Elasticsearch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Node Client </a:t>
            </a: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(if we would use this - we would all form 1 big cluster)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Transport Client </a:t>
            </a: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(we use this one in the exercises)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37675" x="1237500"/>
            <a:ext cy="1219200" cx="65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84400" x="1237500"/>
            <a:ext cy="752475" cx="67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942300" x="1160350"/>
            <a:ext cy="1828800" cx="67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Basics: Inserting Data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97550" x="862000"/>
            <a:ext cy="2606774" cx="64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04325" x="789900"/>
            <a:ext cy="2205947" cx="65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Basics: Searching Data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Get API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Retrieve document based on its id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Search  API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Returns a single page of results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26850" x="866775"/>
            <a:ext cy="904875" cx="74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84826" x="866775"/>
            <a:ext cy="1392224" cx="7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Basics: Updating Data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8750" x="512850"/>
            <a:ext cy="2333625" cx="7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Basics: Deleting Data 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Delete a document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Delete an index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For performing operations on index, use admin client =&gt; client.admin()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0450" x="485825"/>
            <a:ext cy="981075" cx="74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88576" x="485825"/>
            <a:ext cy="895350" cx="735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99725" x="398525"/>
            <a:ext cy="2552700" cx="85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Basics: Exercises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Time for Exercises</a:t>
            </a:r>
          </a:p>
          <a:p>
            <a:pPr rtl="0" lvl="1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Begin with exercises in package: </a:t>
            </a:r>
            <a:r>
              <a:rPr b="1"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be.ordina.wes.exercises.basics</a:t>
            </a: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Some hints</a:t>
            </a:r>
          </a:p>
          <a:p>
            <a:pPr rtl="0" lvl="1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Go to </a:t>
            </a:r>
            <a:r>
              <a:rPr u="sng" sz="2000" lang="en-US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http://localhost:9200/_plugin/marvel</a:t>
            </a:r>
          </a:p>
          <a:p>
            <a:pPr rtl="0" lvl="1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Choose “sense” in the upper right corner under “Dashboards”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Sense:</a:t>
            </a:r>
          </a:p>
          <a:p>
            <a:pPr rtl="0" lvl="1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You can see how an index has been created</a:t>
            </a:r>
          </a:p>
          <a:p>
            <a:pPr rtl="0" lvl="1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You can analyze -&gt; what will the index do with your search query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Search in Depth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Filters</a:t>
            </a:r>
          </a:p>
          <a:p>
            <a:pPr algn="l" rtl="0" lvl="1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very important as they are very fast</a:t>
            </a:r>
          </a:p>
          <a:p>
            <a:pPr algn="l" rtl="0" lvl="2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do not calculate relevance</a:t>
            </a:r>
          </a:p>
          <a:p>
            <a:pPr algn="l" rtl="0" lvl="2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are easily cached</a:t>
            </a:r>
          </a:p>
          <a:p>
            <a:pPr algn="l" rtl="0" lvl="0" marR="0" indent="0" marL="91440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Multi-Field Search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Search in Depth: Filters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Range Filter</a:t>
            </a: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you also have queries, please note that a query is slower than a filter</a:t>
            </a: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58325" x="521900"/>
            <a:ext cy="1562100" cx="73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14362" x="584975"/>
            <a:ext cy="2552700" cx="74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Search in Depth: Filters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Term Filter</a:t>
            </a:r>
          </a:p>
          <a:p>
            <a:pPr algn="l" rtl="0" lvl="1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Filters on a term (</a:t>
            </a:r>
            <a:r>
              <a:rPr b="1"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not analyzed</a:t>
            </a: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algn="l" rtl="0" lvl="2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so you must pass the exact term as it exists in the index </a:t>
            </a:r>
          </a:p>
          <a:p>
            <a:pPr algn="l" rtl="0" lvl="2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 automatic conversion of lower - and uppercase</a:t>
            </a: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2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The result is automatically cached</a:t>
            </a:r>
          </a:p>
          <a:p>
            <a:pPr algn="l" rtl="0" lvl="0" marR="0" indent="0" marL="45720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1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Some filters are automatically cached, if so, this can be overridden</a:t>
            </a:r>
          </a:p>
          <a:p>
            <a:pPr algn="l" rtl="0" lvl="0" marR="0" indent="0" marL="457200">
              <a:spcBef>
                <a:spcPts val="80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76587" x="894600"/>
            <a:ext cy="504825" cx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235050" x="894600"/>
            <a:ext cy="361950" cx="76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Search in Depth: Multi-Field Search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fields can be boosted</a:t>
            </a:r>
          </a:p>
          <a:p>
            <a:pPr algn="l" rtl="0" lvl="1" marR="0" indent="-317500" marL="9144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in the example below </a:t>
            </a:r>
            <a:r>
              <a:rPr lang="en-US" i="1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subject</a:t>
            </a:r>
            <a:r>
              <a:rPr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  field is boosted by a factor of 3</a:t>
            </a: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2925" x="795337"/>
            <a:ext cy="1152525" cx="74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21650" x="842962"/>
            <a:ext cy="1609725" cx="73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Search in Depth: Exercises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Time for Exercises</a:t>
            </a:r>
          </a:p>
          <a:p>
            <a:pPr rtl="0" lvl="1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Begin with exercises in package: </a:t>
            </a:r>
            <a:r>
              <a:rPr b="1"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be.ordina.wes.exercises.advanced_search</a:t>
            </a: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Use default Analyzers</a:t>
            </a: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Inserting stop words</a:t>
            </a: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Synonyms</a:t>
            </a: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Normalizing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Default Analyzers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Ships with a collection of analyzers for most common languages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Have 4 functions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Tokenize text in individual words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The quick brown foxes</a:t>
            </a:r>
            <a:r>
              <a:rPr lang="en-US">
                <a:solidFill>
                  <a:srgbClr val="555555"/>
                </a:solidFill>
              </a:rPr>
              <a:t> → [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foxes</a:t>
            </a:r>
            <a:r>
              <a:rPr lang="en-US">
                <a:solidFill>
                  <a:srgbClr val="555555"/>
                </a:solidFill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Lowercase tokens</a:t>
            </a: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-US">
                <a:solidFill>
                  <a:srgbClr val="555555"/>
                </a:solidFill>
              </a:rPr>
              <a:t> →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Remove common stopwords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</a:rPr>
              <a:t>[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foxes</a:t>
            </a:r>
            <a:r>
              <a:rPr lang="en-US">
                <a:solidFill>
                  <a:srgbClr val="555555"/>
                </a:solidFill>
              </a:rPr>
              <a:t>] → [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-US">
                <a:solidFill>
                  <a:srgbClr val="555555"/>
                </a:solidFill>
              </a:rPr>
              <a:t>,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foxes</a:t>
            </a:r>
            <a:r>
              <a:rPr lang="en-US">
                <a:solidFill>
                  <a:srgbClr val="555555"/>
                </a:solidFill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Stem tokens to their root form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foxes</a:t>
            </a:r>
            <a:r>
              <a:rPr lang="en-US">
                <a:solidFill>
                  <a:srgbClr val="555555"/>
                </a:solidFill>
              </a:rPr>
              <a:t> →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fox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Default Analyzers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Can also apply transformations specific to a language to make words more searchable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The english analyzer removes the possessive ‘s</a:t>
            </a: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John's</a:t>
            </a:r>
            <a:r>
              <a:rPr lang="en-US">
                <a:solidFill>
                  <a:srgbClr val="555555"/>
                </a:solidFill>
              </a:rPr>
              <a:t> →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john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The french analyzer removes elisions and diacritics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l'église</a:t>
            </a:r>
            <a:r>
              <a:rPr lang="en-US">
                <a:solidFill>
                  <a:srgbClr val="555555"/>
                </a:solidFill>
              </a:rPr>
              <a:t> →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eglis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The german analyzer normalizers terms</a:t>
            </a: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äußerst</a:t>
            </a:r>
            <a:r>
              <a:rPr lang="en-US">
                <a:solidFill>
                  <a:srgbClr val="555555"/>
                </a:solidFill>
              </a:rPr>
              <a:t> → </a:t>
            </a:r>
            <a:r>
              <a:rPr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ausserst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Default Analyzers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4587" x="1035575"/>
            <a:ext cy="3019425" cx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0" x="323850"/>
            <a:ext cy="980728" cx="856862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2400" lang="en-US" i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68759" x="323850"/>
            <a:ext cy="4824535" cx="8570911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Setup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Basics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Search in Depth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Human Language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Aggregations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Inserting Stop Words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Words which are common to a language but add little to no value for a search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default english stopwords</a:t>
            </a:r>
          </a:p>
          <a:p>
            <a:pPr rtl="0" indent="0" marL="914400">
              <a:lnSpc>
                <a:spcPct val="128571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a, an, and, are, as, at, be, but, by, for, if, in, into, is, it,</a:t>
            </a:r>
            <a:br>
              <a:rPr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no, not, of, on, or, such, that, the, their, then, there, these,</a:t>
            </a:r>
            <a:br>
              <a:rPr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they, this, to, was, will, with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Pros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Performance (disk space is no longer an argument)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Cons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Reduce our ability to perform certain searches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distinguish happy from ‘not happy’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search for the band ‘The The’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finding Shakespeare’s quotation ‘To be, or not to be’</a:t>
            </a:r>
          </a:p>
          <a:p>
            <a:pPr algn="l" rtl="0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Using the country code for Norway ‘No’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Inserting Stop Words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default stopwords can be used via the _lang_ annotation  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8750" x="1161700"/>
            <a:ext cy="2981325" cx="66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226050" x="1161700"/>
            <a:ext cy="323850" cx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Synonyms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Broaden the scope, not narrow 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 document matches “English queen”, but documents containing “British monarch” would still be considered a good match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Using the synonym token filter at both index and search time is redundant.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At index time a word is replaced by the synonyms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At search time a query would be converted from “English” to “english” or “british”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Synonyms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56925" x="990500"/>
            <a:ext cy="5048250" cx="69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Normalizing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Removes ‘insignificant’ differences between otherwise identical words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uppercase vs lowercase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é to e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Default filters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lowercase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asciifolding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remove diacritics (like ^)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Normalizing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Retaining meaning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When you normalize, you lose meaning (spanish example)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For that reason it is best to index twice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1 time - normalized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1 time the original form 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(this is also a good practice and will generate better results with a multi-match query)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98925" x="1500175"/>
            <a:ext cy="1666875" cx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Human Language: Normalizing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For the exercises not important - but pay attention to the sequence of the filters as they are applied sequentially.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87025" x="981475"/>
            <a:ext cy="3105150" cx="6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Languages: Exercises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Time for Exercises</a:t>
            </a:r>
          </a:p>
          <a:p>
            <a:pPr rtl="0" lvl="1">
              <a:spcBef>
                <a:spcPts val="0"/>
              </a:spcBef>
              <a:buClr>
                <a:srgbClr val="000000"/>
              </a:buClr>
              <a:buSzPct val="70000"/>
              <a:buFont typeface="Arial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Begin with exercises in package: </a:t>
            </a:r>
            <a:r>
              <a:rPr b="1"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be.ordina.wes.exercises.language</a:t>
            </a: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Aggregations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Not like search - now we zoom out to get an overview of the data</a:t>
            </a: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Allows use to ask sophisticated questions of our data</a:t>
            </a: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Uses the same data structures =&gt; almost as fast as search</a:t>
            </a: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Operates alongside search - so you can do both search and analyze simultaneously </a:t>
            </a: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Aggregations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Buckets</a:t>
            </a:r>
          </a:p>
          <a:p>
            <a:pPr algn="l" rtl="0" lvl="1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collection of documents matching criteria</a:t>
            </a:r>
          </a:p>
          <a:p>
            <a:pPr algn="l" rtl="0" lvl="1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can be nested</a:t>
            </a:r>
          </a:p>
          <a:p>
            <a:pPr algn="l" rtl="0" lvl="0" marR="0" indent="-342900" marL="34290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Metrics</a:t>
            </a:r>
          </a:p>
          <a:p>
            <a:pPr algn="l" rtl="0" lvl="1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statistics calculated on the documents in a bucket</a:t>
            </a:r>
          </a:p>
          <a:p>
            <a:pPr algn="l" rtl="0" lvl="0" marR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translation in rough sql terms:</a:t>
            </a: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10325" x="981375"/>
            <a:ext cy="2143125" cx="7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Setup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 indent="-317500" marL="457200">
              <a:lnSpc>
                <a:spcPct val="160000"/>
              </a:lnSpc>
              <a:spcBef>
                <a:spcPts val="1200"/>
              </a:spcBef>
              <a:spcAft>
                <a:spcPts val="24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333333"/>
                </a:solidFill>
              </a:rPr>
              <a:t>Go to </a:t>
            </a:r>
            <a:r>
              <a:rPr lang="en-US">
                <a:solidFill>
                  <a:schemeClr val="hlink"/>
                </a:solidFill>
                <a:hlinkClick r:id="rId3"/>
              </a:rPr>
              <a:t>https://github.com/tomvdbulck/elasticsearchworkshop</a:t>
            </a:r>
          </a:p>
          <a:p>
            <a:pPr rtl="0" lvl="0" indent="-317500" marL="457200">
              <a:lnSpc>
                <a:spcPct val="160000"/>
              </a:lnSpc>
              <a:spcBef>
                <a:spcPts val="1200"/>
              </a:spcBef>
              <a:spcAft>
                <a:spcPts val="24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333333"/>
                </a:solidFill>
              </a:rPr>
              <a:t>Make sure the following items have been installed on your machine: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Courier New"/>
              <a:buChar char="o"/>
            </a:pPr>
            <a:r>
              <a:rPr lang="en-US">
                <a:solidFill>
                  <a:srgbClr val="333333"/>
                </a:solidFill>
              </a:rPr>
              <a:t>Java 7 or higher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Courier New"/>
              <a:buChar char="o"/>
            </a:pPr>
            <a:r>
              <a:rPr lang="en-US">
                <a:solidFill>
                  <a:srgbClr val="333333"/>
                </a:solidFill>
              </a:rPr>
              <a:t>Git </a:t>
            </a:r>
            <a:r>
              <a:rPr lang="en-US" i="1">
                <a:solidFill>
                  <a:srgbClr val="333333"/>
                </a:solidFill>
              </a:rPr>
              <a:t>(if you like a pretty interface to deal with git, try </a:t>
            </a:r>
            <a:r>
              <a:rPr lang="en-US" i="1">
                <a:solidFill>
                  <a:srgbClr val="4183C4"/>
                </a:solidFill>
                <a:hlinkClick r:id="rId4"/>
              </a:rPr>
              <a:t>SourceTree</a:t>
            </a:r>
            <a:r>
              <a:rPr lang="en-US" i="1">
                <a:solidFill>
                  <a:srgbClr val="333333"/>
                </a:solidFill>
              </a:rPr>
              <a:t>)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Courier New"/>
              <a:buChar char="o"/>
            </a:pPr>
            <a:r>
              <a:rPr lang="en-US">
                <a:solidFill>
                  <a:srgbClr val="333333"/>
                </a:solidFill>
              </a:rPr>
              <a:t>Maven</a:t>
            </a:r>
          </a:p>
          <a:p>
            <a:pPr rtl="0" lvl="0" indent="-317500" marL="457200">
              <a:lnSpc>
                <a:spcPct val="160000"/>
              </a:lnSpc>
              <a:spcBef>
                <a:spcPts val="1200"/>
              </a:spcBef>
              <a:spcAft>
                <a:spcPts val="24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333333"/>
                </a:solidFill>
              </a:rPr>
              <a:t>Install VirtualBox </a:t>
            </a:r>
            <a:r>
              <a:rPr lang="en-US">
                <a:solidFill>
                  <a:srgbClr val="4183C4"/>
                </a:solidFill>
                <a:hlinkClick r:id="rId5"/>
              </a:rPr>
              <a:t>https://www.virtualbox.org/wiki/Downloads</a:t>
            </a:r>
          </a:p>
          <a:p>
            <a:pPr rtl="0" lvl="0" indent="-317500" marL="457200">
              <a:lnSpc>
                <a:spcPct val="160000"/>
              </a:lnSpc>
              <a:spcBef>
                <a:spcPts val="1200"/>
              </a:spcBef>
              <a:spcAft>
                <a:spcPts val="24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333333"/>
                </a:solidFill>
              </a:rPr>
              <a:t>Install Vagrant </a:t>
            </a:r>
            <a:r>
              <a:rPr lang="en-US">
                <a:solidFill>
                  <a:srgbClr val="4183C4"/>
                </a:solidFill>
                <a:hlinkClick r:id="rId6"/>
              </a:rPr>
              <a:t>https://www.vagrantup.com/downloads.html</a:t>
            </a:r>
          </a:p>
          <a:p>
            <a:pPr rtl="0" lvl="0" indent="-317500" marL="457200">
              <a:lnSpc>
                <a:spcPct val="160000"/>
              </a:lnSpc>
              <a:spcBef>
                <a:spcPts val="1200"/>
              </a:spcBef>
              <a:spcAft>
                <a:spcPts val="24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333333"/>
                </a:solidFill>
              </a:rPr>
              <a:t>Clone the repository into your workspace</a:t>
            </a:r>
          </a:p>
          <a:p>
            <a:pPr rtl="0" lvl="0" indent="-317500" marL="457200">
              <a:lnSpc>
                <a:spcPct val="160000"/>
              </a:lnSpc>
              <a:spcBef>
                <a:spcPts val="1200"/>
              </a:spcBef>
              <a:spcAft>
                <a:spcPts val="24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333333"/>
                </a:solidFill>
              </a:rPr>
              <a:t>Open a command prompt, go to the elasticsearchworkshop folder and run</a:t>
            </a:r>
            <a:br>
              <a:rPr lang="en-US">
                <a:solidFill>
                  <a:srgbClr val="333333"/>
                </a:solidFill>
              </a:rPr>
            </a:b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vagrant up</a:t>
            </a:r>
          </a:p>
          <a:p>
            <a:pPr rtl="0" lvl="0" indent="-317500" marL="457200">
              <a:lnSpc>
                <a:spcPct val="160000"/>
              </a:lnSpc>
              <a:spcBef>
                <a:spcPts val="1200"/>
              </a:spcBef>
              <a:spcAft>
                <a:spcPts val="24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333333"/>
                </a:solidFill>
              </a:rPr>
              <a:t>This will start up the vagrant box. The first time will take a while (approx. 5 min) as it has to download the OS image, elasticsearch and other dependencies.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Aggregations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5037" x="936425"/>
            <a:ext cy="4772025" cx="76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Aggregations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indent="0" marL="0">
              <a:lnSpc>
                <a:spcPct val="123214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555555"/>
                </a:solidFill>
              </a:rPr>
              <a:t>We add a new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aggs</a:t>
            </a:r>
            <a:r>
              <a:rPr lang="en-US">
                <a:solidFill>
                  <a:srgbClr val="555555"/>
                </a:solidFill>
              </a:rPr>
              <a:t> level to hold the metric.</a:t>
            </a:r>
            <a:br>
              <a:rPr lang="en-US">
                <a:solidFill>
                  <a:srgbClr val="555555"/>
                </a:solidFill>
              </a:rPr>
            </a:br>
            <a:r>
              <a:rPr lang="en-US">
                <a:solidFill>
                  <a:srgbClr val="555555"/>
                </a:solidFill>
              </a:rPr>
              <a:t>We then give the metric a name: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avg_price</a:t>
            </a:r>
            <a:r>
              <a:rPr lang="en-US">
                <a:solidFill>
                  <a:srgbClr val="555555"/>
                </a:solidFill>
              </a:rPr>
              <a:t>.</a:t>
            </a:r>
            <a:br>
              <a:rPr lang="en-US">
                <a:solidFill>
                  <a:srgbClr val="555555"/>
                </a:solidFill>
              </a:rPr>
            </a:br>
            <a:r>
              <a:rPr lang="en-US">
                <a:solidFill>
                  <a:srgbClr val="555555"/>
                </a:solidFill>
              </a:rPr>
              <a:t>And finally, we define it as an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>
                <a:solidFill>
                  <a:srgbClr val="555555"/>
                </a:solidFill>
              </a:rPr>
              <a:t> metric over the </a:t>
            </a:r>
            <a:r>
              <a:rPr sz="1300" lang="en-US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>
                <a:solidFill>
                  <a:srgbClr val="555555"/>
                </a:solidFill>
              </a:rPr>
              <a:t> field.</a:t>
            </a:r>
          </a:p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80625" x="323850"/>
            <a:ext cy="4152900" cx="81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Aggregations: Exercises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Time for Exercises</a:t>
            </a:r>
          </a:p>
          <a:p>
            <a:pPr rtl="0" lvl="1">
              <a:spcBef>
                <a:spcPts val="0"/>
              </a:spcBef>
              <a:buClr>
                <a:srgbClr val="000000"/>
              </a:buClr>
              <a:buSzPct val="70000"/>
              <a:buFont typeface="Arial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Begin with exercises in package: </a:t>
            </a:r>
            <a:r>
              <a:rPr b="1"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be.ordina.wes.exercises.aggregations</a:t>
            </a: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 txBox="1"/>
          <p:nvPr>
            <p:ph type="ctrTitle"/>
          </p:nvPr>
        </p:nvSpPr>
        <p:spPr>
          <a:xfrm>
            <a:off y="4775200" x="327025"/>
            <a:ext cy="603249" cx="881697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or</a:t>
            </a:r>
            <a:r>
              <a:rPr b="1" sz="3200" lang="en-US">
                <a:solidFill>
                  <a:schemeClr val="dk1"/>
                </a:solidFill>
              </a:rPr>
              <a:t> Suggestions</a:t>
            </a:r>
            <a:r>
              <a:rPr strike="noStrike" u="none" b="1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370" name="Shape 370"/>
          <p:cNvSpPr txBox="1"/>
          <p:nvPr>
            <p:ph idx="1" type="subTitle"/>
          </p:nvPr>
        </p:nvSpPr>
        <p:spPr>
          <a:xfrm>
            <a:off y="5329237" x="327025"/>
            <a:ext cy="673099" cx="881697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Shape 37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t="16631" b="16630" r="0" l="0"/>
          <a:stretch/>
        </p:blipFill>
        <p:spPr>
          <a:xfrm>
            <a:off y="0" x="0"/>
            <a:ext cy="4574041" cx="913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150" x="1720268"/>
            <a:ext cy="4495748" cx="569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Introduction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b="1"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Distributed restful search </a:t>
            </a: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1"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analytics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Distributed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Built to scale horizontally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Based on Apache Lucene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High Availability (automatic failover and data replication)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Restful</a:t>
            </a:r>
          </a:p>
          <a:p>
            <a:pPr algn="l" rtl="0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-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RESTful api using JSON over HTTP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Full text </a:t>
            </a:r>
            <a:r>
              <a:rPr b="1"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search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SzPct val="100000"/>
              <a:buFont typeface="Tahoma"/>
              <a:buChar char="▪"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Document Oriented and Schema free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Introduction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ElasticSearch</a:t>
            </a: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	=&gt;  		</a:t>
            </a:r>
            <a:r>
              <a:rPr b="1"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Relational DB</a:t>
            </a:r>
          </a:p>
          <a:p>
            <a:pPr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Index				=&gt;			Database</a:t>
            </a: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Type				=&gt;			Table</a:t>
            </a: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Document			=&gt;			Row	</a:t>
            </a: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Field				=&gt;			Column</a:t>
            </a: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Mapping			=&gt;			Schema</a:t>
            </a: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Shard				=&gt;			Partition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Introduction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68750" x="189250"/>
            <a:ext cy="4824599" cx="87057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Index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Like a database in relational database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It has a mapping which defines multiple types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Logical namespace which maps to 1 or more primary shards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Like a table, has list of fields which can be attributed to documents of that type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Document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JSON document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Like a row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Is stored in an index, has a type and an id.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575A"/>
              </a:buClr>
              <a:buFont typeface="Tahoma"/>
              <a:buChar char="▪"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Introduction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68750" x="189250"/>
            <a:ext cy="4824599" cx="87057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Field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A document contains a list of fields, key/value pairs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Each field has a field ‘type’ which indicates type of data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Mapping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Is like a schema definition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Each index has a mapping which defines each type within the index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Can be defined explicitly or generated automatically when a document is indexed.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0" x="323850"/>
            <a:ext cy="980700" cx="85685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2400" lang="en-US">
                <a:latin typeface="Tahoma"/>
                <a:ea typeface="Tahoma"/>
                <a:cs typeface="Tahoma"/>
                <a:sym typeface="Tahoma"/>
              </a:rPr>
              <a:t>Introduction: Cluster, Nodes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68759" x="323850"/>
            <a:ext cy="4824599" cx="85710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Cluster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Consists of one or more nodes sharing the same cluster name.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Each cluster has 1 master node which is elected automatically 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575A"/>
              </a:solidFill>
              <a:latin typeface="Tahoma"/>
              <a:ea typeface="Tahoma"/>
              <a:cs typeface="Tahoma"/>
              <a:sym typeface="Tahoma"/>
            </a:endParaRPr>
          </a:p>
          <a:p>
            <a:pPr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Node</a:t>
            </a:r>
          </a:p>
          <a:p>
            <a:pPr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Running instance of elasticsearch</a:t>
            </a:r>
          </a:p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4F575A"/>
                </a:solidFill>
                <a:latin typeface="Tahoma"/>
                <a:ea typeface="Tahoma"/>
                <a:cs typeface="Tahoma"/>
                <a:sym typeface="Tahoma"/>
              </a:rPr>
              <a:t>@startup will automatically search for a cluster with the same cluster name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23925" x="936425"/>
            <a:ext cy="2143125" cx="71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rdina corporate template 200612">
  <a:themeElements>
    <a:clrScheme name="Ordina Belgium Connectivate">
      <a:dk1>
        <a:srgbClr val="000000"/>
      </a:dk1>
      <a:lt1>
        <a:srgbClr val="FFFFFF"/>
      </a:lt1>
      <a:dk2>
        <a:srgbClr val="000000"/>
      </a:dk2>
      <a:lt2>
        <a:srgbClr val="A5ACAF"/>
      </a:lt2>
      <a:accent1>
        <a:srgbClr val="BB133E"/>
      </a:accent1>
      <a:accent2>
        <a:srgbClr val="0046AD"/>
      </a:accent2>
      <a:accent3>
        <a:srgbClr val="E98300"/>
      </a:accent3>
      <a:accent4>
        <a:srgbClr val="000000"/>
      </a:accent4>
      <a:accent5>
        <a:srgbClr val="00B9E4"/>
      </a:accent5>
      <a:accent6>
        <a:srgbClr val="7AB800"/>
      </a:accent6>
      <a:hlink>
        <a:srgbClr val="0046AD"/>
      </a:hlink>
      <a:folHlink>
        <a:srgbClr val="565A5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