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5" r:id="rId13"/>
    <p:sldId id="264" r:id="rId14"/>
    <p:sldId id="266" r:id="rId15"/>
  </p:sldIdLst>
  <p:sldSz cx="9144000" cy="6858000" type="screen4x3"/>
  <p:notesSz cx="6858000" cy="9144000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pitchFamily="34" charset="0"/>
        <a:ea typeface="SimSun" pitchFamily="2" charset="-122"/>
        <a:cs typeface="+mn-cs"/>
      </a:defRPr>
    </a:lvl1pPr>
    <a:lvl2pPr marL="742950" indent="-28575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pitchFamily="34" charset="0"/>
        <a:ea typeface="SimSun" pitchFamily="2" charset="-122"/>
        <a:cs typeface="+mn-cs"/>
      </a:defRPr>
    </a:lvl2pPr>
    <a:lvl3pPr marL="11430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pitchFamily="34" charset="0"/>
        <a:ea typeface="SimSun" pitchFamily="2" charset="-122"/>
        <a:cs typeface="+mn-cs"/>
      </a:defRPr>
    </a:lvl3pPr>
    <a:lvl4pPr marL="16002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pitchFamily="34" charset="0"/>
        <a:ea typeface="SimSun" pitchFamily="2" charset="-122"/>
        <a:cs typeface="+mn-cs"/>
      </a:defRPr>
    </a:lvl4pPr>
    <a:lvl5pPr marL="20574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pitchFamily="34" charset="0"/>
        <a:ea typeface="SimSun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SimSun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SimSun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SimSun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SimSun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6AD"/>
    <a:srgbClr val="001896"/>
    <a:srgbClr val="B2B2B2"/>
    <a:srgbClr val="AFB3FF"/>
    <a:srgbClr val="00349E"/>
    <a:srgbClr val="3366CC"/>
    <a:srgbClr val="2828B2"/>
    <a:srgbClr val="3447F8"/>
    <a:srgbClr val="003399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1" autoAdjust="0"/>
    <p:restoredTop sz="80914" autoAdjust="0"/>
  </p:normalViewPr>
  <p:slideViewPr>
    <p:cSldViewPr>
      <p:cViewPr varScale="1">
        <p:scale>
          <a:sx n="94" d="100"/>
          <a:sy n="94" d="100"/>
        </p:scale>
        <p:origin x="-2124" y="-10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buFont typeface="Times New Roman" pitchFamily="16" charset="0"/>
              <a:buNone/>
              <a:defRPr sz="1200">
                <a:latin typeface="Arial" charset="0"/>
                <a:ea typeface="SimSun" charset="-122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buFont typeface="Times New Roman" pitchFamily="16" charset="0"/>
              <a:buNone/>
              <a:defRPr sz="1200">
                <a:latin typeface="Arial" charset="0"/>
                <a:ea typeface="SimSun" charset="-122"/>
              </a:defRPr>
            </a:lvl1pPr>
          </a:lstStyle>
          <a:p>
            <a:pPr>
              <a:defRPr/>
            </a:pPr>
            <a:fld id="{E972F952-0AA7-4B34-9364-D14552A7AA20}" type="datetimeFigureOut">
              <a:rPr lang="nl-NL"/>
              <a:pPr>
                <a:defRPr/>
              </a:pPr>
              <a:t>19-2-2015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buFont typeface="Times New Roman" pitchFamily="16" charset="0"/>
              <a:buNone/>
              <a:defRPr sz="1200">
                <a:latin typeface="Arial" charset="0"/>
                <a:ea typeface="SimSun" charset="-122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buFont typeface="Times New Roman" pitchFamily="16" charset="0"/>
              <a:buNone/>
              <a:defRPr sz="1200">
                <a:latin typeface="Arial" charset="0"/>
                <a:ea typeface="SimSun" charset="-122"/>
              </a:defRPr>
            </a:lvl1pPr>
          </a:lstStyle>
          <a:p>
            <a:pPr>
              <a:defRPr/>
            </a:pPr>
            <a:fld id="{86E45635-91DE-4F27-B7D7-9905D6A14AF7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68672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nl-NL"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nl-NL"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nl-NL"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55301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0413" cy="3427413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nl-NL" noProof="0" smtClean="0"/>
          </a:p>
        </p:txBody>
      </p:sp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nl-NL"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  <a:ea typeface="+mn-ea"/>
                <a:cs typeface="Lucida Sans Unicode" charset="0"/>
              </a:defRPr>
            </a:lvl1pPr>
          </a:lstStyle>
          <a:p>
            <a:pPr>
              <a:defRPr/>
            </a:pPr>
            <a:fld id="{207F4200-82FD-4511-817F-06FB427217E6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722392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smtClean="0"/>
              <a:t>Schema is</a:t>
            </a:r>
            <a:r>
              <a:rPr lang="en-US" baseline="0" noProof="0" dirty="0" smtClean="0"/>
              <a:t> just key-value, you can structure your data however it suits you best.</a:t>
            </a:r>
          </a:p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207F4200-82FD-4511-817F-06FB427217E6}" type="slidenum">
              <a:rPr lang="nl-NL" smtClean="0"/>
              <a:pPr>
                <a:defRPr/>
              </a:pPr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00610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Change the </a:t>
            </a:r>
            <a:r>
              <a:rPr lang="nl-BE" dirty="0" err="1" smtClean="0"/>
              <a:t>direction</a:t>
            </a:r>
            <a:r>
              <a:rPr lang="nl-BE" dirty="0" smtClean="0"/>
              <a:t> of the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207F4200-82FD-4511-817F-06FB427217E6}" type="slidenum">
              <a:rPr lang="nl-NL" smtClean="0"/>
              <a:pPr>
                <a:defRPr/>
              </a:pPr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988961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 smtClean="0"/>
              <a:t>Why</a:t>
            </a:r>
            <a:r>
              <a:rPr lang="nl-BE" dirty="0" smtClean="0"/>
              <a:t> </a:t>
            </a:r>
            <a:r>
              <a:rPr lang="nl-BE" dirty="0" err="1" smtClean="0"/>
              <a:t>did</a:t>
            </a:r>
            <a:r>
              <a:rPr lang="nl-BE" dirty="0" smtClean="0"/>
              <a:t> I</a:t>
            </a:r>
            <a:r>
              <a:rPr lang="nl-BE" baseline="0" dirty="0" smtClean="0"/>
              <a:t> </a:t>
            </a:r>
            <a:r>
              <a:rPr lang="nl-BE" baseline="0" dirty="0" err="1" smtClean="0"/>
              <a:t>choose</a:t>
            </a:r>
            <a:r>
              <a:rPr lang="nl-BE" baseline="0" dirty="0" smtClean="0"/>
              <a:t> </a:t>
            </a:r>
            <a:r>
              <a:rPr lang="nl-BE" baseline="0" dirty="0" err="1" smtClean="0"/>
              <a:t>to</a:t>
            </a:r>
            <a:r>
              <a:rPr lang="nl-BE" baseline="0" dirty="0" smtClean="0"/>
              <a:t> </a:t>
            </a:r>
            <a:r>
              <a:rPr lang="nl-BE" baseline="0" dirty="0" err="1" smtClean="0"/>
              <a:t>for</a:t>
            </a:r>
            <a:r>
              <a:rPr lang="nl-BE" baseline="0" dirty="0" smtClean="0"/>
              <a:t> </a:t>
            </a:r>
            <a:r>
              <a:rPr lang="nl-BE" baseline="0" dirty="0" err="1" smtClean="0"/>
              <a:t>Redis</a:t>
            </a:r>
            <a:r>
              <a:rPr lang="nl-BE" baseline="0" dirty="0" smtClean="0"/>
              <a:t>?</a:t>
            </a:r>
          </a:p>
          <a:p>
            <a:r>
              <a:rPr lang="nl-BE" baseline="0" dirty="0" err="1" smtClean="0"/>
              <a:t>All</a:t>
            </a:r>
            <a:r>
              <a:rPr lang="nl-BE" baseline="0" dirty="0" smtClean="0"/>
              <a:t> of these databases </a:t>
            </a:r>
            <a:r>
              <a:rPr lang="nl-BE" baseline="0" dirty="0" err="1" smtClean="0"/>
              <a:t>probably</a:t>
            </a:r>
            <a:r>
              <a:rPr lang="nl-BE" baseline="0" dirty="0" smtClean="0"/>
              <a:t> have </a:t>
            </a:r>
            <a:r>
              <a:rPr lang="nl-BE" baseline="0" dirty="0" err="1" smtClean="0"/>
              <a:t>some</a:t>
            </a:r>
            <a:r>
              <a:rPr lang="nl-BE" baseline="0" dirty="0" smtClean="0"/>
              <a:t> advantage.</a:t>
            </a:r>
          </a:p>
          <a:p>
            <a:r>
              <a:rPr lang="nl-BE" baseline="0" dirty="0" err="1" smtClean="0"/>
              <a:t>Not</a:t>
            </a:r>
            <a:r>
              <a:rPr lang="nl-BE" baseline="0" dirty="0" smtClean="0"/>
              <a:t> </a:t>
            </a:r>
            <a:r>
              <a:rPr lang="nl-BE" baseline="0" dirty="0" err="1" smtClean="0"/>
              <a:t>all</a:t>
            </a:r>
            <a:r>
              <a:rPr lang="nl-BE" baseline="0" dirty="0" smtClean="0"/>
              <a:t> are as </a:t>
            </a:r>
            <a:r>
              <a:rPr lang="nl-BE" baseline="0" dirty="0" err="1" smtClean="0"/>
              <a:t>mature</a:t>
            </a:r>
            <a:r>
              <a:rPr lang="nl-BE" baseline="0" dirty="0" smtClean="0"/>
              <a:t> as </a:t>
            </a:r>
            <a:r>
              <a:rPr lang="nl-BE" baseline="0" dirty="0" err="1" smtClean="0"/>
              <a:t>Redis</a:t>
            </a:r>
            <a:r>
              <a:rPr lang="nl-BE" baseline="0" dirty="0" smtClean="0"/>
              <a:t>.</a:t>
            </a:r>
          </a:p>
          <a:p>
            <a:r>
              <a:rPr lang="nl-BE" baseline="0" dirty="0" err="1" smtClean="0"/>
              <a:t>Redis</a:t>
            </a:r>
            <a:r>
              <a:rPr lang="nl-BE" baseline="0" dirty="0" smtClean="0"/>
              <a:t> is </a:t>
            </a:r>
            <a:r>
              <a:rPr lang="nl-BE" baseline="0" dirty="0" err="1" smtClean="0"/>
              <a:t>widely</a:t>
            </a:r>
            <a:r>
              <a:rPr lang="nl-BE" baseline="0" dirty="0" smtClean="0"/>
              <a:t> </a:t>
            </a:r>
            <a:r>
              <a:rPr lang="nl-BE" baseline="0" dirty="0" err="1" smtClean="0"/>
              <a:t>used</a:t>
            </a:r>
            <a:r>
              <a:rPr lang="nl-BE" baseline="0" dirty="0" smtClean="0"/>
              <a:t>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207F4200-82FD-4511-817F-06FB427217E6}" type="slidenum">
              <a:rPr lang="nl-NL" smtClean="0"/>
              <a:pPr>
                <a:defRPr/>
              </a:pPr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641154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I </a:t>
            </a:r>
            <a:r>
              <a:rPr lang="nl-BE" dirty="0" err="1" smtClean="0"/>
              <a:t>looked</a:t>
            </a:r>
            <a:r>
              <a:rPr lang="nl-BE" dirty="0" smtClean="0"/>
              <a:t> </a:t>
            </a:r>
            <a:r>
              <a:rPr lang="nl-BE" dirty="0" err="1" smtClean="0"/>
              <a:t>it</a:t>
            </a:r>
            <a:r>
              <a:rPr lang="nl-BE" dirty="0" smtClean="0"/>
              <a:t> up </a:t>
            </a:r>
            <a:r>
              <a:rPr lang="nl-BE" dirty="0" err="1" smtClean="0"/>
              <a:t>and</a:t>
            </a:r>
            <a:r>
              <a:rPr lang="nl-BE" dirty="0" smtClean="0"/>
              <a:t> </a:t>
            </a:r>
            <a:r>
              <a:rPr lang="nl-BE" dirty="0" err="1" smtClean="0"/>
              <a:t>here</a:t>
            </a:r>
            <a:r>
              <a:rPr lang="nl-BE" dirty="0" smtClean="0"/>
              <a:t> are the </a:t>
            </a:r>
            <a:r>
              <a:rPr lang="nl-BE" dirty="0" err="1" smtClean="0"/>
              <a:t>results</a:t>
            </a:r>
            <a:r>
              <a:rPr lang="nl-BE" dirty="0" smtClean="0"/>
              <a:t>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207F4200-82FD-4511-817F-06FB427217E6}" type="slidenum">
              <a:rPr lang="nl-NL" smtClean="0"/>
              <a:pPr>
                <a:defRPr/>
              </a:pPr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898094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 smtClean="0"/>
              <a:t>Compared</a:t>
            </a:r>
            <a:r>
              <a:rPr lang="nl-BE" dirty="0" smtClean="0"/>
              <a:t> </a:t>
            </a:r>
            <a:r>
              <a:rPr lang="nl-BE" dirty="0" err="1" smtClean="0"/>
              <a:t>to</a:t>
            </a:r>
            <a:r>
              <a:rPr lang="nl-BE" dirty="0" smtClean="0"/>
              <a:t> the </a:t>
            </a:r>
            <a:r>
              <a:rPr lang="nl-BE" dirty="0" err="1" smtClean="0"/>
              <a:t>other</a:t>
            </a:r>
            <a:r>
              <a:rPr lang="nl-BE" dirty="0" smtClean="0"/>
              <a:t> </a:t>
            </a:r>
            <a:r>
              <a:rPr lang="nl-BE" dirty="0" err="1" smtClean="0"/>
              <a:t>Key</a:t>
            </a:r>
            <a:r>
              <a:rPr lang="nl-BE" dirty="0" smtClean="0"/>
              <a:t>-Value datastores, </a:t>
            </a:r>
            <a:r>
              <a:rPr lang="nl-BE" dirty="0" err="1" smtClean="0"/>
              <a:t>there</a:t>
            </a:r>
            <a:r>
              <a:rPr lang="nl-BE" dirty="0" smtClean="0"/>
              <a:t> is a </a:t>
            </a:r>
            <a:r>
              <a:rPr lang="nl-BE" dirty="0" err="1" smtClean="0"/>
              <a:t>huge</a:t>
            </a:r>
            <a:r>
              <a:rPr lang="nl-BE" dirty="0" smtClean="0"/>
              <a:t> gap.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207F4200-82FD-4511-817F-06FB427217E6}" type="slidenum">
              <a:rPr lang="nl-NL" smtClean="0"/>
              <a:pPr>
                <a:defRPr/>
              </a:pPr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484554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It runs </a:t>
            </a:r>
            <a:r>
              <a:rPr lang="nl-BE" dirty="0" err="1" smtClean="0"/>
              <a:t>completely</a:t>
            </a:r>
            <a:r>
              <a:rPr lang="nl-BE" dirty="0" smtClean="0"/>
              <a:t> </a:t>
            </a:r>
            <a:r>
              <a:rPr lang="nl-BE" dirty="0" err="1" smtClean="0"/>
              <a:t>from</a:t>
            </a:r>
            <a:r>
              <a:rPr lang="nl-BE" dirty="0" smtClean="0"/>
              <a:t> memory.</a:t>
            </a:r>
          </a:p>
          <a:p>
            <a:r>
              <a:rPr lang="nl-BE" dirty="0" err="1" smtClean="0"/>
              <a:t>There</a:t>
            </a:r>
            <a:r>
              <a:rPr lang="nl-BE" dirty="0" smtClean="0"/>
              <a:t> are</a:t>
            </a:r>
            <a:r>
              <a:rPr lang="nl-BE" baseline="0" dirty="0" smtClean="0"/>
              <a:t> </a:t>
            </a:r>
            <a:r>
              <a:rPr lang="nl-BE" baseline="0" dirty="0" err="1" smtClean="0"/>
              <a:t>backup</a:t>
            </a:r>
            <a:r>
              <a:rPr lang="nl-BE" baseline="0" dirty="0" smtClean="0"/>
              <a:t>-systems </a:t>
            </a:r>
            <a:r>
              <a:rPr lang="nl-BE" baseline="0" dirty="0" err="1" smtClean="0"/>
              <a:t>for</a:t>
            </a:r>
            <a:r>
              <a:rPr lang="nl-BE" baseline="0" dirty="0" smtClean="0"/>
              <a:t> </a:t>
            </a:r>
            <a:r>
              <a:rPr lang="nl-BE" baseline="0" dirty="0" err="1" smtClean="0"/>
              <a:t>not</a:t>
            </a:r>
            <a:r>
              <a:rPr lang="nl-BE" baseline="0" dirty="0" smtClean="0"/>
              <a:t> </a:t>
            </a:r>
            <a:r>
              <a:rPr lang="nl-BE" baseline="0" dirty="0" err="1" smtClean="0"/>
              <a:t>loosing</a:t>
            </a:r>
            <a:r>
              <a:rPr lang="nl-BE" baseline="0" dirty="0" smtClean="0"/>
              <a:t> data on </a:t>
            </a:r>
            <a:r>
              <a:rPr lang="nl-BE" baseline="0" dirty="0" err="1" smtClean="0"/>
              <a:t>shutdown</a:t>
            </a:r>
            <a:r>
              <a:rPr lang="nl-BE" baseline="0" dirty="0" smtClean="0"/>
              <a:t>/</a:t>
            </a:r>
            <a:r>
              <a:rPr lang="nl-BE" baseline="0" dirty="0" err="1" smtClean="0"/>
              <a:t>restart</a:t>
            </a:r>
            <a:r>
              <a:rPr lang="nl-BE" baseline="0" dirty="0" smtClean="0"/>
              <a:t>/</a:t>
            </a:r>
            <a:r>
              <a:rPr lang="nl-BE" baseline="0" dirty="0" err="1" smtClean="0"/>
              <a:t>etc</a:t>
            </a:r>
            <a:endParaRPr lang="nl-BE" baseline="0" dirty="0" smtClean="0"/>
          </a:p>
          <a:p>
            <a:pPr marL="171450" marR="0" indent="-17145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Char char="-"/>
              <a:tabLst/>
              <a:defRPr/>
            </a:pPr>
            <a:r>
              <a:rPr lang="nl-BE" sz="1200" b="0" i="0" kern="1200" dirty="0" err="1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Snapshotting</a:t>
            </a:r>
            <a:r>
              <a:rPr lang="nl-BE" sz="1200" b="0" i="0" kern="1200" dirty="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:</a:t>
            </a:r>
            <a:r>
              <a:rPr lang="nl-BE" sz="1200" b="0" i="0" kern="1200" baseline="0" dirty="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 </a:t>
            </a:r>
            <a:r>
              <a:rPr lang="nl-BE" sz="1200" b="0" i="0" kern="1200" baseline="0" dirty="0" err="1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writes</a:t>
            </a:r>
            <a:r>
              <a:rPr lang="nl-BE" sz="1200" b="0" i="0" kern="1200" baseline="0" dirty="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 the data </a:t>
            </a:r>
            <a:r>
              <a:rPr lang="nl-BE" sz="1200" b="0" i="0" kern="1200" baseline="0" dirty="0" err="1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to</a:t>
            </a:r>
            <a:r>
              <a:rPr lang="nl-BE" sz="1200" b="0" i="0" kern="1200" baseline="0" dirty="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 </a:t>
            </a:r>
            <a:r>
              <a:rPr lang="nl-BE" sz="1200" b="0" i="0" kern="1200" baseline="0" dirty="0" err="1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an</a:t>
            </a:r>
            <a:r>
              <a:rPr lang="nl-BE" sz="1200" b="0" i="0" kern="1200" baseline="0" dirty="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 RDB file</a:t>
            </a: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lang="nl-BE" sz="1200" b="0" i="0" kern="1200" baseline="0" dirty="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    - </a:t>
            </a:r>
            <a:r>
              <a:rPr lang="nl-BE" sz="1200" b="0" i="0" kern="1200" baseline="0" dirty="0" err="1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Your</a:t>
            </a:r>
            <a:r>
              <a:rPr lang="nl-BE" sz="1200" b="0" i="0" kern="1200" baseline="0" dirty="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 last </a:t>
            </a:r>
            <a:r>
              <a:rPr lang="nl-BE" sz="1200" b="0" i="0" kern="1200" baseline="0" dirty="0" err="1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written</a:t>
            </a:r>
            <a:r>
              <a:rPr lang="nl-BE" sz="1200" b="0" i="0" kern="1200" baseline="0" dirty="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 data is lost </a:t>
            </a:r>
            <a:r>
              <a:rPr lang="nl-BE" sz="1200" b="0" i="0" kern="1200" baseline="0" dirty="0" err="1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when</a:t>
            </a:r>
            <a:r>
              <a:rPr lang="nl-BE" sz="1200" b="0" i="0" kern="1200" baseline="0" dirty="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 </a:t>
            </a:r>
            <a:r>
              <a:rPr lang="nl-BE" sz="1200" b="0" i="0" kern="1200" baseline="0" dirty="0" err="1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your</a:t>
            </a:r>
            <a:r>
              <a:rPr lang="nl-BE" sz="1200" b="0" i="0" kern="1200" baseline="0" dirty="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 server </a:t>
            </a:r>
            <a:r>
              <a:rPr lang="nl-BE" sz="1200" b="0" i="0" kern="1200" baseline="0" dirty="0" err="1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unexpectedly</a:t>
            </a:r>
            <a:r>
              <a:rPr lang="nl-BE" sz="1200" b="0" i="0" kern="1200" baseline="0" dirty="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 </a:t>
            </a:r>
            <a:r>
              <a:rPr lang="nl-BE" sz="1200" b="0" i="0" kern="1200" baseline="0" dirty="0" err="1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stops</a:t>
            </a:r>
            <a:endParaRPr lang="nl-BE" sz="1200" b="0" i="0" kern="1200" baseline="0" dirty="0" smtClean="0">
              <a:solidFill>
                <a:srgbClr val="000000"/>
              </a:solidFill>
              <a:effectLst/>
              <a:latin typeface="Times New Roman" pitchFamily="16" charset="0"/>
              <a:ea typeface="+mn-ea"/>
              <a:cs typeface="+mn-cs"/>
            </a:endParaRPr>
          </a:p>
          <a:p>
            <a:pPr marL="171450" marR="0" indent="-17145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Char char="-"/>
              <a:tabLst/>
              <a:defRPr/>
            </a:pPr>
            <a:r>
              <a:rPr lang="nl-BE" sz="1200" b="0" i="0" kern="1200" dirty="0" err="1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Append-only</a:t>
            </a:r>
            <a:r>
              <a:rPr lang="nl-BE" sz="1200" b="0" i="0" kern="1200" dirty="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 file:</a:t>
            </a:r>
            <a:r>
              <a:rPr lang="nl-BE" sz="1200" b="0" i="0" kern="1200" baseline="0" dirty="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 </a:t>
            </a:r>
            <a:r>
              <a:rPr lang="nl-BE" sz="1200" b="0" i="0" kern="1200" dirty="0" err="1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fully-durable</a:t>
            </a:r>
            <a:r>
              <a:rPr lang="nl-BE" sz="1200" b="0" i="0" kern="1200" dirty="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 </a:t>
            </a:r>
            <a:r>
              <a:rPr lang="nl-BE" sz="1200" b="0" i="0" kern="1200" dirty="0" err="1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strategy</a:t>
            </a:r>
            <a:r>
              <a:rPr lang="nl-BE" sz="1200" b="0" i="0" kern="1200" dirty="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, </a:t>
            </a:r>
            <a:r>
              <a:rPr lang="nl-BE" sz="1200" b="0" i="0" kern="1200" dirty="0" err="1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every</a:t>
            </a:r>
            <a:r>
              <a:rPr lang="nl-BE" sz="1200" b="0" i="0" kern="1200" dirty="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 set is </a:t>
            </a:r>
            <a:r>
              <a:rPr lang="nl-BE" sz="1200" b="0" i="0" kern="1200" dirty="0" err="1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appended</a:t>
            </a:r>
            <a:r>
              <a:rPr lang="nl-BE" sz="1200" b="0" i="0" kern="1200" dirty="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 </a:t>
            </a:r>
            <a:r>
              <a:rPr lang="nl-BE" sz="1200" b="0" i="0" kern="1200" dirty="0" err="1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to</a:t>
            </a:r>
            <a:r>
              <a:rPr lang="nl-BE" sz="1200" b="0" i="0" kern="1200" dirty="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 </a:t>
            </a:r>
            <a:r>
              <a:rPr lang="nl-BE" sz="1200" b="0" i="0" kern="1200" dirty="0" err="1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an</a:t>
            </a:r>
            <a:r>
              <a:rPr lang="nl-BE" sz="1200" b="0" i="0" kern="1200" dirty="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 AOF file</a:t>
            </a:r>
          </a:p>
          <a:p>
            <a:pPr marL="171450" marR="0" indent="-17145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Char char="-"/>
              <a:tabLst/>
              <a:defRPr/>
            </a:pPr>
            <a:endParaRPr lang="nl-BE" sz="1200" b="0" i="0" kern="1200" dirty="0" smtClean="0">
              <a:solidFill>
                <a:srgbClr val="000000"/>
              </a:solidFill>
              <a:effectLst/>
              <a:latin typeface="Times New Roman" pitchFamily="16" charset="0"/>
              <a:ea typeface="+mn-ea"/>
              <a:cs typeface="+mn-cs"/>
            </a:endParaRP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lang="nl-BE" sz="1200" b="0" i="0" kern="1200" dirty="0" err="1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Very</a:t>
            </a:r>
            <a:r>
              <a:rPr lang="nl-BE" sz="1200" b="0" i="0" kern="1200" dirty="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 </a:t>
            </a:r>
            <a:r>
              <a:rPr lang="nl-BE" sz="1200" b="0" i="0" kern="1200" dirty="0" err="1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fast</a:t>
            </a:r>
            <a:r>
              <a:rPr lang="nl-BE" sz="1200" b="0" i="0" kern="1200" dirty="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 operations on </a:t>
            </a:r>
            <a:r>
              <a:rPr lang="nl-BE" sz="1200" b="0" i="0" kern="1200" dirty="0" err="1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supported</a:t>
            </a:r>
            <a:r>
              <a:rPr lang="nl-BE" sz="1200" b="0" i="0" kern="120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 data types.</a:t>
            </a:r>
            <a:endParaRPr lang="nl-BE" sz="1200" b="0" i="0" kern="1200" dirty="0" smtClean="0">
              <a:solidFill>
                <a:srgbClr val="000000"/>
              </a:solidFill>
              <a:effectLst/>
              <a:latin typeface="Times New Roman" pitchFamily="16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207F4200-82FD-4511-817F-06FB427217E6}" type="slidenum">
              <a:rPr lang="nl-NL" smtClean="0"/>
              <a:pPr>
                <a:defRPr/>
              </a:pPr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19723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 bwMode="auto">
          <a:xfrm>
            <a:off x="0" y="0"/>
            <a:ext cx="9144000" cy="350100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2" name="Rectangle 21"/>
          <p:cNvSpPr/>
          <p:nvPr userDrawn="1"/>
        </p:nvSpPr>
        <p:spPr bwMode="auto">
          <a:xfrm>
            <a:off x="0" y="3501008"/>
            <a:ext cx="9144000" cy="2736304"/>
          </a:xfrm>
          <a:prstGeom prst="rect">
            <a:avLst/>
          </a:prstGeom>
          <a:solidFill>
            <a:schemeClr val="accent3"/>
          </a:solidFill>
          <a:ln w="19050" algn="ctr">
            <a:noFill/>
            <a:round/>
            <a:headEnd/>
            <a:tailEnd/>
          </a:ln>
        </p:spPr>
        <p:txBody>
          <a:bodyPr wrap="square" rtlCol="0" anchor="ctr"/>
          <a:lstStyle/>
          <a:p>
            <a:pPr lvl="0" algn="ctr"/>
            <a:endParaRPr lang="en-US" sz="900" b="1" dirty="0">
              <a:solidFill>
                <a:schemeClr val="bg1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03648" y="3501008"/>
            <a:ext cx="6559051" cy="1143008"/>
          </a:xfrm>
        </p:spPr>
        <p:txBody>
          <a:bodyPr anchor="b"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noProof="0" dirty="0" smtClean="0"/>
              <a:t>Click to edit title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403648" y="4644016"/>
            <a:ext cx="5487482" cy="1375752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  <a:latin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subtitle</a:t>
            </a:r>
            <a:endParaRPr lang="en-GB" noProof="0" dirty="0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3500438"/>
          </a:xfr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336248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63688" y="4592489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63688" y="404664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nl-NL" noProof="0" dirty="0" smtClean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63688" y="5159227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39750" y="1484313"/>
            <a:ext cx="6480175" cy="576535"/>
          </a:xfrm>
        </p:spPr>
        <p:txBody>
          <a:bodyPr/>
          <a:lstStyle>
            <a:lvl1pPr>
              <a:defRPr>
                <a:latin typeface="Futura" pitchFamily="2" charset="0"/>
              </a:defRPr>
            </a:lvl1pPr>
          </a:lstStyle>
          <a:p>
            <a:pPr lvl="0"/>
            <a:r>
              <a:rPr lang="en-US" dirty="0" smtClean="0"/>
              <a:t>This is </a:t>
            </a:r>
            <a:r>
              <a:rPr lang="en-US" dirty="0" err="1" smtClean="0"/>
              <a:t>Futura</a:t>
            </a:r>
            <a:endParaRPr lang="en-US" dirty="0" smtClean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39552" y="2132856"/>
            <a:ext cx="6480175" cy="576535"/>
          </a:xfrm>
        </p:spPr>
        <p:txBody>
          <a:bodyPr/>
          <a:lstStyle>
            <a:lvl1pPr>
              <a:defRPr>
                <a:latin typeface="Futura Hv BT" pitchFamily="34" charset="0"/>
              </a:defRPr>
            </a:lvl1pPr>
          </a:lstStyle>
          <a:p>
            <a:pPr lvl="0"/>
            <a:r>
              <a:rPr lang="en-US" dirty="0" smtClean="0"/>
              <a:t>This is </a:t>
            </a:r>
            <a:r>
              <a:rPr lang="en-US" dirty="0" err="1" smtClean="0"/>
              <a:t>Futura</a:t>
            </a:r>
            <a:r>
              <a:rPr lang="en-US" dirty="0" smtClean="0"/>
              <a:t> </a:t>
            </a:r>
            <a:r>
              <a:rPr lang="en-US" dirty="0" err="1" smtClean="0"/>
              <a:t>Hv</a:t>
            </a:r>
            <a:r>
              <a:rPr lang="en-US" dirty="0" smtClean="0"/>
              <a:t> BT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539552" y="2780928"/>
            <a:ext cx="6480175" cy="576535"/>
          </a:xfrm>
        </p:spPr>
        <p:txBody>
          <a:bodyPr/>
          <a:lstStyle>
            <a:lvl1pPr>
              <a:defRPr>
                <a:latin typeface="Futura Lt BT" pitchFamily="34" charset="0"/>
              </a:defRPr>
            </a:lvl1pPr>
          </a:lstStyle>
          <a:p>
            <a:pPr lvl="0"/>
            <a:r>
              <a:rPr lang="en-US" dirty="0" smtClean="0"/>
              <a:t>This is </a:t>
            </a:r>
            <a:r>
              <a:rPr lang="en-US" dirty="0" err="1" smtClean="0"/>
              <a:t>Futura</a:t>
            </a:r>
            <a:r>
              <a:rPr lang="en-US" dirty="0" smtClean="0"/>
              <a:t> Lt BT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539552" y="3429000"/>
            <a:ext cx="6480175" cy="576535"/>
          </a:xfrm>
        </p:spPr>
        <p:txBody>
          <a:bodyPr/>
          <a:lstStyle>
            <a:lvl1pPr>
              <a:defRPr>
                <a:latin typeface="Futura Md BT" pitchFamily="34" charset="0"/>
              </a:defRPr>
            </a:lvl1pPr>
          </a:lstStyle>
          <a:p>
            <a:pPr lvl="0"/>
            <a:r>
              <a:rPr lang="en-US" dirty="0" smtClean="0"/>
              <a:t>This is </a:t>
            </a:r>
            <a:r>
              <a:rPr lang="en-US" dirty="0" err="1" smtClean="0"/>
              <a:t>Futura</a:t>
            </a:r>
            <a:r>
              <a:rPr lang="en-US" dirty="0" smtClean="0"/>
              <a:t> </a:t>
            </a:r>
            <a:r>
              <a:rPr lang="en-US" dirty="0" err="1" smtClean="0"/>
              <a:t>Md</a:t>
            </a:r>
            <a:r>
              <a:rPr lang="en-US" dirty="0" smtClean="0"/>
              <a:t> BT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539552" y="4077072"/>
            <a:ext cx="6480175" cy="576535"/>
          </a:xfrm>
        </p:spPr>
        <p:txBody>
          <a:bodyPr/>
          <a:lstStyle>
            <a:lvl1pPr>
              <a:defRPr>
                <a:latin typeface="Neutra Text Alt" pitchFamily="2" charset="0"/>
              </a:defRPr>
            </a:lvl1pPr>
          </a:lstStyle>
          <a:p>
            <a:pPr lvl="0"/>
            <a:r>
              <a:rPr lang="en-US" dirty="0" smtClean="0"/>
              <a:t>THIS IS </a:t>
            </a:r>
            <a:r>
              <a:rPr lang="en-US" dirty="0" err="1" smtClean="0"/>
              <a:t>Neutra</a:t>
            </a:r>
            <a:r>
              <a:rPr lang="en-US" dirty="0" smtClean="0"/>
              <a:t> Text Alt</a:t>
            </a: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 smtClean="0"/>
              <a:t>Click to </a:t>
            </a:r>
            <a:r>
              <a:rPr lang="nl-NL" dirty="0" err="1" smtClean="0"/>
              <a:t>edit</a:t>
            </a:r>
            <a:r>
              <a:rPr lang="nl-NL" dirty="0" smtClean="0"/>
              <a:t> </a:t>
            </a:r>
            <a:r>
              <a:rPr lang="nl-NL" dirty="0" err="1" smtClean="0"/>
              <a:t>title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slide title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23850" y="0"/>
            <a:ext cx="8568630" cy="692696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 smtClean="0"/>
              <a:t>Click to </a:t>
            </a:r>
            <a:r>
              <a:rPr lang="nl-NL" dirty="0" err="1" smtClean="0"/>
              <a:t>edit</a:t>
            </a:r>
            <a:r>
              <a:rPr lang="nl-NL" dirty="0" smtClean="0"/>
              <a:t> </a:t>
            </a:r>
            <a:r>
              <a:rPr lang="nl-NL" dirty="0" err="1" smtClean="0"/>
              <a:t>title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548680"/>
            <a:ext cx="8569325" cy="432395"/>
          </a:xfrm>
        </p:spPr>
        <p:txBody>
          <a:bodyPr/>
          <a:lstStyle>
            <a:lvl1pPr>
              <a:buFontTx/>
              <a:buNone/>
              <a:defRPr lang="en-US" sz="2000" b="1" dirty="0" smtClean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dirty="0" smtClean="0"/>
              <a:t>Click to edit subtitle</a:t>
            </a: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title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subtitle</a:t>
            </a:r>
            <a:endParaRPr lang="nl-NL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9" name="Rectangle 117"/>
          <p:cNvSpPr>
            <a:spLocks noChangeArrowheads="1"/>
          </p:cNvSpPr>
          <p:nvPr userDrawn="1"/>
        </p:nvSpPr>
        <p:spPr bwMode="auto">
          <a:xfrm>
            <a:off x="0" y="4581128"/>
            <a:ext cx="9144000" cy="1494235"/>
          </a:xfrm>
          <a:prstGeom prst="rect">
            <a:avLst/>
          </a:prstGeom>
          <a:solidFill>
            <a:schemeClr val="accent3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nl-NL"/>
          </a:p>
        </p:txBody>
      </p:sp>
      <p:sp>
        <p:nvSpPr>
          <p:cNvPr id="3074" name="Rectangle 2"/>
          <p:cNvSpPr>
            <a:spLocks noGrp="1" noChangeAspect="1" noChangeArrowheads="1"/>
          </p:cNvSpPr>
          <p:nvPr>
            <p:ph type="ctrTitle" hasCustomPrompt="1"/>
          </p:nvPr>
        </p:nvSpPr>
        <p:spPr>
          <a:xfrm>
            <a:off x="327025" y="4775200"/>
            <a:ext cx="8816975" cy="603250"/>
          </a:xfrm>
        </p:spPr>
        <p:txBody>
          <a:bodyPr anchor="t"/>
          <a:lstStyle>
            <a:lvl1pPr>
              <a:defRPr sz="3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title</a:t>
            </a:r>
            <a:endParaRPr lang="nl-NL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7025" y="5329238"/>
            <a:ext cx="8816975" cy="673100"/>
          </a:xfrm>
        </p:spPr>
        <p:txBody>
          <a:bodyPr/>
          <a:lstStyle>
            <a:lvl1pPr marL="0" indent="0">
              <a:spcBef>
                <a:spcPct val="0"/>
              </a:spcBef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nl-NL" dirty="0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4581525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7" name="TextBox 16"/>
          <p:cNvSpPr txBox="1"/>
          <p:nvPr userDrawn="1"/>
        </p:nvSpPr>
        <p:spPr>
          <a:xfrm>
            <a:off x="4338228" y="6419182"/>
            <a:ext cx="4675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355666D-5A08-4ED3-A6EE-A7FB621F6554}" type="slidenum">
              <a:rPr lang="en-US" sz="1100" b="1" smtClean="0">
                <a:solidFill>
                  <a:schemeClr val="tx1"/>
                </a:solidFill>
              </a:rPr>
              <a:pPr algn="ctr"/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pic>
        <p:nvPicPr>
          <p:cNvPr id="9" name="Picture 8" descr="ordina_payoff_kl-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 rot="5400000">
            <a:off x="8226000" y="5819869"/>
            <a:ext cx="233135" cy="1429534"/>
          </a:xfrm>
          <a:prstGeom prst="rect">
            <a:avLst/>
          </a:prstGeom>
        </p:spPr>
      </p:pic>
      <p:pic>
        <p:nvPicPr>
          <p:cNvPr id="11" name="Picture 10" descr="logo_ordina_oranje_rgb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23528" y="6383845"/>
            <a:ext cx="1368152" cy="301582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+mj-lt"/>
              </a:defRPr>
            </a:lvl1pPr>
          </a:lstStyle>
          <a:p>
            <a:r>
              <a:rPr lang="en-US" dirty="0" smtClean="0"/>
              <a:t>Click to edit title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23850" y="0"/>
            <a:ext cx="8352606" cy="980728"/>
          </a:xfrm>
        </p:spPr>
        <p:txBody>
          <a:bodyPr/>
          <a:lstStyle/>
          <a:p>
            <a:r>
              <a:rPr lang="en-US" dirty="0" smtClean="0"/>
              <a:t>Click to edit title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323850" y="1268760"/>
            <a:ext cx="4208462" cy="482453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716016" y="1268760"/>
            <a:ext cx="4210050" cy="4824536"/>
          </a:xfrm>
        </p:spPr>
        <p:txBody>
          <a:bodyPr/>
          <a:lstStyle>
            <a:lvl1pPr>
              <a:defRPr lang="en-US" sz="2000" b="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Tahoma" pitchFamily="34" charset="0"/>
                <a:cs typeface="Tahoma" pitchFamily="34" charset="0"/>
              </a:defRPr>
            </a:lvl1pPr>
            <a:lvl2pPr>
              <a:defRPr lang="en-US" sz="1800" dirty="0" smtClean="0">
                <a:solidFill>
                  <a:srgbClr val="000000"/>
                </a:solidFill>
                <a:latin typeface="+mn-lt"/>
                <a:ea typeface="Tahoma" pitchFamily="34" charset="0"/>
                <a:cs typeface="Tahoma" pitchFamily="34" charset="0"/>
              </a:defRPr>
            </a:lvl2pPr>
            <a:lvl3pPr>
              <a:defRPr lang="en-US" sz="1600" dirty="0" smtClean="0">
                <a:solidFill>
                  <a:srgbClr val="000000"/>
                </a:solidFill>
                <a:latin typeface="+mn-lt"/>
                <a:ea typeface="Tahoma" pitchFamily="34" charset="0"/>
                <a:cs typeface="Tahoma" pitchFamily="34" charset="0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lvl="0" indent="-342900" algn="l" defTabSz="449263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US" smtClean="0"/>
              <a:t>Click to edit Master text styles</a:t>
            </a:r>
          </a:p>
          <a:p>
            <a:pPr marL="342900" lvl="1" indent="-342900" algn="l" defTabSz="449263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US" smtClean="0"/>
              <a:t>Second level</a:t>
            </a:r>
          </a:p>
          <a:p>
            <a:pPr marL="342900" lvl="2" indent="-342900" algn="l" defTabSz="449263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US" smtClean="0"/>
              <a:t>Third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23528" y="0"/>
            <a:ext cx="8229600" cy="980728"/>
          </a:xfrm>
        </p:spPr>
        <p:txBody>
          <a:bodyPr/>
          <a:lstStyle>
            <a:lvl1pPr>
              <a:defRPr lang="nl-NL" sz="2400" b="1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dirty="0" smtClean="0"/>
              <a:t>Click to edit title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323528" y="1268760"/>
            <a:ext cx="4176464" cy="639762"/>
          </a:xfrm>
        </p:spPr>
        <p:txBody>
          <a:bodyPr anchor="b"/>
          <a:lstStyle>
            <a:lvl1pPr marL="0" indent="0">
              <a:buNone/>
              <a:defRPr sz="2000" b="1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323528" y="1908522"/>
            <a:ext cx="4176464" cy="418477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4008" y="1268760"/>
            <a:ext cx="4165103" cy="639762"/>
          </a:xfrm>
        </p:spPr>
        <p:txBody>
          <a:bodyPr anchor="b"/>
          <a:lstStyle>
            <a:lvl1pPr marL="0" indent="0">
              <a:buNone/>
              <a:defRPr sz="2000" b="1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55369" y="1908522"/>
            <a:ext cx="4165103" cy="418477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 Placeholder 46"/>
          <p:cNvSpPr>
            <a:spLocks noGrp="1"/>
          </p:cNvSpPr>
          <p:nvPr>
            <p:ph type="body" sz="quarter" idx="18" hasCustomPrompt="1"/>
          </p:nvPr>
        </p:nvSpPr>
        <p:spPr>
          <a:xfrm>
            <a:off x="323850" y="260648"/>
            <a:ext cx="8569325" cy="720427"/>
          </a:xfrm>
        </p:spPr>
        <p:txBody>
          <a:bodyPr/>
          <a:lstStyle>
            <a:lvl1pPr>
              <a:buNone/>
              <a:defRPr sz="2400" b="1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dirty="0" smtClean="0"/>
              <a:t>Click to edit title</a:t>
            </a:r>
          </a:p>
          <a:p>
            <a:pPr lvl="0"/>
            <a:endParaRPr lang="en-US" dirty="0" smtClean="0"/>
          </a:p>
        </p:txBody>
      </p:sp>
      <p:sp>
        <p:nvSpPr>
          <p:cNvPr id="9" name="TextBox 13"/>
          <p:cNvSpPr txBox="1"/>
          <p:nvPr userDrawn="1"/>
        </p:nvSpPr>
        <p:spPr>
          <a:xfrm>
            <a:off x="2195736" y="1196752"/>
            <a:ext cx="430887" cy="1571636"/>
          </a:xfrm>
          <a:prstGeom prst="rect">
            <a:avLst/>
          </a:prstGeom>
          <a:noFill/>
        </p:spPr>
        <p:txBody>
          <a:bodyPr vert="vert270" wrap="square" anchor="b">
            <a:spAutoFit/>
          </a:bodyPr>
          <a:lstStyle/>
          <a:p>
            <a:pPr algn="r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nl-BE" sz="1600" b="1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SimSun" pitchFamily="2" charset="-122"/>
                <a:cs typeface="+mn-cs"/>
              </a:rPr>
              <a:t>CHALLENGE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Arial" pitchFamily="34" charset="0"/>
              <a:ea typeface="SimSun" pitchFamily="2" charset="-122"/>
              <a:cs typeface="+mn-cs"/>
            </a:endParaRPr>
          </a:p>
        </p:txBody>
      </p:sp>
      <p:sp>
        <p:nvSpPr>
          <p:cNvPr id="10" name="TextBox 14"/>
          <p:cNvSpPr txBox="1"/>
          <p:nvPr userDrawn="1"/>
        </p:nvSpPr>
        <p:spPr>
          <a:xfrm>
            <a:off x="2195736" y="2780928"/>
            <a:ext cx="430887" cy="1571636"/>
          </a:xfrm>
          <a:prstGeom prst="rect">
            <a:avLst/>
          </a:prstGeom>
          <a:noFill/>
        </p:spPr>
        <p:txBody>
          <a:bodyPr vert="vert270" anchor="b">
            <a:spAutoFit/>
          </a:bodyPr>
          <a:lstStyle/>
          <a:p>
            <a:pPr algn="r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nl-BE" sz="1600" b="1" dirty="0">
                <a:solidFill>
                  <a:schemeClr val="accent3"/>
                </a:solidFill>
                <a:latin typeface="Arial" pitchFamily="34" charset="0"/>
                <a:ea typeface="SimSun" pitchFamily="2" charset="-122"/>
                <a:cs typeface="+mn-cs"/>
              </a:rPr>
              <a:t>SOLUTION</a:t>
            </a:r>
            <a:endParaRPr lang="en-US" b="1" dirty="0">
              <a:solidFill>
                <a:schemeClr val="accent3"/>
              </a:solidFill>
              <a:latin typeface="Arial" pitchFamily="34" charset="0"/>
              <a:ea typeface="SimSun" pitchFamily="2" charset="-122"/>
              <a:cs typeface="+mn-cs"/>
            </a:endParaRPr>
          </a:p>
        </p:txBody>
      </p:sp>
      <p:sp>
        <p:nvSpPr>
          <p:cNvPr id="11" name="TextBox 15"/>
          <p:cNvSpPr txBox="1"/>
          <p:nvPr userDrawn="1"/>
        </p:nvSpPr>
        <p:spPr>
          <a:xfrm>
            <a:off x="2196897" y="4365104"/>
            <a:ext cx="430887" cy="1800200"/>
          </a:xfrm>
          <a:prstGeom prst="rect">
            <a:avLst/>
          </a:prstGeom>
          <a:noFill/>
        </p:spPr>
        <p:txBody>
          <a:bodyPr vert="vert270" wrap="square" anchor="b">
            <a:spAutoFit/>
          </a:bodyPr>
          <a:lstStyle/>
          <a:p>
            <a:pPr algn="r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nl-BE" sz="1600" b="1" dirty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ea typeface="SimSun" pitchFamily="2" charset="-122"/>
                <a:cs typeface="+mn-cs"/>
              </a:rPr>
              <a:t>BENEFITS</a:t>
            </a:r>
            <a:endParaRPr lang="en-US" b="1" dirty="0">
              <a:solidFill>
                <a:schemeClr val="accent3">
                  <a:lumMod val="75000"/>
                </a:schemeClr>
              </a:solidFill>
              <a:latin typeface="Arial" pitchFamily="34" charset="0"/>
              <a:ea typeface="SimSun" pitchFamily="2" charset="-122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7784" y="1124744"/>
            <a:ext cx="6336704" cy="1571636"/>
          </a:xfr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176213" indent="-176213">
              <a:spcBef>
                <a:spcPts val="0"/>
              </a:spcBef>
              <a:buClrTx/>
              <a:buFont typeface="Wingdings" pitchFamily="2" charset="2"/>
              <a:buChar char="§"/>
              <a:def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363" indent="-196850">
              <a:buClr>
                <a:schemeClr val="accent6">
                  <a:lumMod val="50000"/>
                </a:schemeClr>
              </a:buClr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buClr>
                <a:schemeClr val="accent5">
                  <a:lumMod val="50000"/>
                </a:schemeClr>
              </a:buClr>
              <a:buFontTx/>
              <a:buNone/>
              <a:defRPr lang="en-US" sz="1400" kern="1200" dirty="0" smtClean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>
              <a:defRPr lang="en-US" sz="1800" kern="1200" dirty="0" smtClean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08038" indent="-268288">
              <a:defRPr sz="2000"/>
            </a:lvl5pPr>
            <a:lvl6pPr marL="1617663" indent="-1081088"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521" y="1196752"/>
            <a:ext cx="1944216" cy="1017802"/>
          </a:xfrm>
        </p:spPr>
        <p:txBody>
          <a:bodyPr anchor="b"/>
          <a:lstStyle>
            <a:lvl1pPr algn="l">
              <a:defRPr sz="2000" b="1">
                <a:solidFill>
                  <a:schemeClr val="accent3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dirty="0" smtClean="0"/>
              <a:t>Click to edit customer name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1521" y="2214555"/>
            <a:ext cx="1944216" cy="285751"/>
          </a:xfrm>
        </p:spPr>
        <p:txBody>
          <a:bodyPr/>
          <a:lstStyle>
            <a:lvl1pPr marL="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sector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3" hasCustomPrompt="1"/>
          </p:nvPr>
        </p:nvSpPr>
        <p:spPr>
          <a:xfrm>
            <a:off x="251520" y="2500306"/>
            <a:ext cx="1944216" cy="285751"/>
          </a:xfrm>
        </p:spPr>
        <p:txBody>
          <a:bodyPr/>
          <a:lstStyle>
            <a:lvl1pPr marL="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location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6"/>
          </p:nvPr>
        </p:nvSpPr>
        <p:spPr>
          <a:xfrm>
            <a:off x="2627784" y="2696380"/>
            <a:ext cx="6336704" cy="1571636"/>
          </a:xfr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268288" indent="-268288" algn="l" defTabSz="914400" rtl="0" eaLnBrk="1" latinLnBrk="0" hangingPunct="1">
              <a:spcBef>
                <a:spcPts val="0"/>
              </a:spcBef>
              <a:buClr>
                <a:schemeClr val="accent2">
                  <a:lumMod val="50000"/>
                </a:schemeClr>
              </a:buClr>
              <a:buFontTx/>
              <a:buNone/>
              <a:def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363" indent="-184150"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2925" indent="-268288" algn="l" defTabSz="914400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Font typeface="Courier New" pitchFamily="49" charset="0"/>
              <a:buChar char="o"/>
              <a:defRPr lang="en-US" sz="1400" kern="1200" smtClean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33400" indent="-268288">
              <a:defRPr lang="en-US" sz="1800" kern="1200" dirty="0" smtClean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08038" indent="-268288">
              <a:defRPr sz="2000"/>
            </a:lvl5pPr>
            <a:lvl6pPr marL="1617663" indent="-1081088"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marL="176213" lvl="0" indent="-176213" algn="l" defTabSz="449263" rtl="0" eaLnBrk="1" fontAlgn="base" hangingPunct="1">
              <a:spcBef>
                <a:spcPts val="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§"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5"/>
          </p:nvPr>
        </p:nvSpPr>
        <p:spPr>
          <a:xfrm>
            <a:off x="2627784" y="4268016"/>
            <a:ext cx="6336704" cy="1897288"/>
          </a:xfr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spcBef>
                <a:spcPts val="0"/>
              </a:spcBef>
              <a:buFontTx/>
              <a:buNone/>
              <a:def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400" kern="1200" smtClean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>
              <a:defRPr lang="en-US" sz="1800" kern="1200" dirty="0" smtClean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08038" indent="-268288">
              <a:defRPr sz="2000"/>
            </a:lvl5pPr>
            <a:lvl6pPr marL="1617663" indent="-1081088"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marL="176213" lvl="0" indent="-176213" algn="l" defTabSz="449263" rtl="0" eaLnBrk="1" fontAlgn="base" hangingPunct="1">
              <a:spcBef>
                <a:spcPts val="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§"/>
            </a:pPr>
            <a:r>
              <a:rPr lang="en-US" smtClean="0"/>
              <a:t>Click to edit Master text styles</a:t>
            </a:r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7"/>
          </p:nvPr>
        </p:nvSpPr>
        <p:spPr>
          <a:xfrm>
            <a:off x="251520" y="2924944"/>
            <a:ext cx="1727200" cy="4318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cxnSp>
        <p:nvCxnSpPr>
          <p:cNvPr id="30" name="Elbow Connector 29"/>
          <p:cNvCxnSpPr/>
          <p:nvPr userDrawn="1"/>
        </p:nvCxnSpPr>
        <p:spPr bwMode="auto">
          <a:xfrm rot="16200000" flipH="1">
            <a:off x="1655676" y="1808820"/>
            <a:ext cx="1584176" cy="216024"/>
          </a:xfrm>
          <a:prstGeom prst="bentConnector3">
            <a:avLst>
              <a:gd name="adj1" fmla="val -930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Elbow Connector 35"/>
          <p:cNvCxnSpPr/>
          <p:nvPr userDrawn="1"/>
        </p:nvCxnSpPr>
        <p:spPr bwMode="auto">
          <a:xfrm rot="16200000" flipH="1">
            <a:off x="1655676" y="3392996"/>
            <a:ext cx="1584176" cy="216024"/>
          </a:xfrm>
          <a:prstGeom prst="bentConnector3">
            <a:avLst>
              <a:gd name="adj1" fmla="val -930"/>
            </a:avLst>
          </a:prstGeom>
          <a:ln w="28575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Elbow Connector 36"/>
          <p:cNvCxnSpPr/>
          <p:nvPr userDrawn="1"/>
        </p:nvCxnSpPr>
        <p:spPr bwMode="auto">
          <a:xfrm rot="16200000" flipH="1">
            <a:off x="1511660" y="5121188"/>
            <a:ext cx="1872208" cy="216024"/>
          </a:xfrm>
          <a:prstGeom prst="bentConnector3">
            <a:avLst>
              <a:gd name="adj1" fmla="val -893"/>
            </a:avLst>
          </a:prstGeom>
          <a:ln w="28575">
            <a:solidFill>
              <a:schemeClr val="accent3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21334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ordina_payoff_kl-1.jpg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 rot="5400000">
            <a:off x="8226000" y="5819869"/>
            <a:ext cx="233135" cy="1429534"/>
          </a:xfrm>
          <a:prstGeom prst="rect">
            <a:avLst/>
          </a:prstGeom>
        </p:spPr>
      </p:pic>
      <p:pic>
        <p:nvPicPr>
          <p:cNvPr id="9" name="Picture 8" descr="logo_ordina_oranje_rgb.jpg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323528" y="6383845"/>
            <a:ext cx="1368152" cy="301582"/>
          </a:xfrm>
          <a:prstGeom prst="rect">
            <a:avLst/>
          </a:prstGeom>
        </p:spPr>
      </p:pic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0"/>
            <a:ext cx="8568630" cy="98072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err="1" smtClean="0"/>
              <a:t>Klik</a:t>
            </a:r>
            <a:r>
              <a:rPr lang="en-GB" dirty="0" smtClean="0"/>
              <a:t> </a:t>
            </a:r>
            <a:r>
              <a:rPr lang="en-GB" dirty="0" err="1" smtClean="0"/>
              <a:t>om</a:t>
            </a:r>
            <a:r>
              <a:rPr lang="en-GB" dirty="0" smtClean="0"/>
              <a:t> de </a:t>
            </a:r>
            <a:r>
              <a:rPr lang="en-GB" dirty="0" err="1" smtClean="0"/>
              <a:t>opmaak</a:t>
            </a:r>
            <a:r>
              <a:rPr lang="en-GB" dirty="0" smtClean="0"/>
              <a:t> van de </a:t>
            </a:r>
            <a:r>
              <a:rPr lang="en-GB" dirty="0" err="1" smtClean="0"/>
              <a:t>titeltekst</a:t>
            </a:r>
            <a:r>
              <a:rPr lang="en-GB" dirty="0" smtClean="0"/>
              <a:t> </a:t>
            </a:r>
            <a:r>
              <a:rPr lang="en-GB" dirty="0" err="1" smtClean="0"/>
              <a:t>te</a:t>
            </a:r>
            <a:r>
              <a:rPr lang="en-GB" dirty="0" smtClean="0"/>
              <a:t> </a:t>
            </a:r>
            <a:r>
              <a:rPr lang="en-GB" dirty="0" err="1" smtClean="0"/>
              <a:t>bewerken</a:t>
            </a:r>
            <a:endParaRPr lang="en-GB" dirty="0" smtClean="0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268760"/>
            <a:ext cx="8570912" cy="482453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err="1" smtClean="0"/>
              <a:t>Klik</a:t>
            </a:r>
            <a:r>
              <a:rPr lang="en-GB" dirty="0" smtClean="0"/>
              <a:t> </a:t>
            </a:r>
            <a:r>
              <a:rPr lang="en-GB" dirty="0" err="1" smtClean="0"/>
              <a:t>om</a:t>
            </a:r>
            <a:r>
              <a:rPr lang="en-GB" dirty="0" smtClean="0"/>
              <a:t> de </a:t>
            </a:r>
            <a:r>
              <a:rPr lang="en-GB" dirty="0" err="1" smtClean="0"/>
              <a:t>opmaak</a:t>
            </a:r>
            <a:r>
              <a:rPr lang="en-GB" dirty="0" smtClean="0"/>
              <a:t> van de </a:t>
            </a:r>
            <a:r>
              <a:rPr lang="en-GB" dirty="0" err="1" smtClean="0"/>
              <a:t>overzichtstekst</a:t>
            </a:r>
            <a:r>
              <a:rPr lang="en-GB" dirty="0" smtClean="0"/>
              <a:t> </a:t>
            </a:r>
            <a:r>
              <a:rPr lang="en-GB" dirty="0" err="1" smtClean="0"/>
              <a:t>te</a:t>
            </a:r>
            <a:r>
              <a:rPr lang="en-GB" dirty="0" smtClean="0"/>
              <a:t> </a:t>
            </a:r>
            <a:r>
              <a:rPr lang="en-GB" dirty="0" err="1" smtClean="0"/>
              <a:t>bewerken</a:t>
            </a:r>
            <a:endParaRPr lang="en-GB" dirty="0" smtClean="0"/>
          </a:p>
          <a:p>
            <a:pPr lvl="1"/>
            <a:r>
              <a:rPr lang="en-GB" dirty="0" err="1" smtClean="0"/>
              <a:t>Tweede</a:t>
            </a:r>
            <a:r>
              <a:rPr lang="en-GB" dirty="0" smtClean="0"/>
              <a:t> </a:t>
            </a:r>
            <a:r>
              <a:rPr lang="en-GB" dirty="0" err="1" smtClean="0"/>
              <a:t>overzichtsniveau</a:t>
            </a:r>
            <a:endParaRPr lang="en-GB" dirty="0" smtClean="0"/>
          </a:p>
          <a:p>
            <a:pPr lvl="2"/>
            <a:r>
              <a:rPr lang="en-GB" dirty="0" err="1" smtClean="0"/>
              <a:t>Derde</a:t>
            </a:r>
            <a:r>
              <a:rPr lang="en-GB" dirty="0" smtClean="0"/>
              <a:t> </a:t>
            </a:r>
            <a:r>
              <a:rPr lang="en-GB" dirty="0" err="1" smtClean="0"/>
              <a:t>overzichtsniveau</a:t>
            </a:r>
            <a:endParaRPr lang="en-GB" dirty="0" smtClean="0"/>
          </a:p>
          <a:p>
            <a:pPr lvl="3"/>
            <a:r>
              <a:rPr lang="en-GB" dirty="0" err="1" smtClean="0"/>
              <a:t>Vierde</a:t>
            </a:r>
            <a:r>
              <a:rPr lang="en-GB" dirty="0" smtClean="0"/>
              <a:t> </a:t>
            </a:r>
            <a:r>
              <a:rPr lang="en-GB" dirty="0" err="1" smtClean="0"/>
              <a:t>overzichtsniveau</a:t>
            </a:r>
            <a:endParaRPr lang="en-GB" dirty="0" smtClean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980728"/>
            <a:ext cx="9144000" cy="46037"/>
          </a:xfrm>
          <a:prstGeom prst="rect">
            <a:avLst/>
          </a:prstGeom>
          <a:solidFill>
            <a:schemeClr val="accent3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nl-NL"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>
            <a:off x="0" y="6237312"/>
            <a:ext cx="9144000" cy="1588"/>
          </a:xfrm>
          <a:prstGeom prst="line">
            <a:avLst/>
          </a:prstGeom>
          <a:noFill/>
          <a:ln w="6480">
            <a:solidFill>
              <a:srgbClr val="7F7F7F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buFont typeface="Times New Roman" pitchFamily="16" charset="0"/>
              <a:buNone/>
              <a:defRPr/>
            </a:pPr>
            <a:endParaRPr lang="nl-NL"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38228" y="6403831"/>
            <a:ext cx="4675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355666D-5A08-4ED3-A6EE-A7FB621F6554}" type="slidenum">
              <a:rPr lang="en-US" sz="1100" b="1" smtClean="0">
                <a:solidFill>
                  <a:schemeClr val="tx1"/>
                </a:solidFill>
              </a:rPr>
              <a:pPr algn="ctr"/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18" r:id="rId2"/>
    <p:sldLayoutId id="2147483732" r:id="rId3"/>
    <p:sldLayoutId id="2147483717" r:id="rId4"/>
    <p:sldLayoutId id="2147483728" r:id="rId5"/>
    <p:sldLayoutId id="2147483719" r:id="rId6"/>
    <p:sldLayoutId id="2147483720" r:id="rId7"/>
    <p:sldLayoutId id="2147483721" r:id="rId8"/>
    <p:sldLayoutId id="2147483735" r:id="rId9"/>
    <p:sldLayoutId id="2147483734" r:id="rId10"/>
    <p:sldLayoutId id="2147483722" r:id="rId11"/>
    <p:sldLayoutId id="2147483723" r:id="rId12"/>
    <p:sldLayoutId id="2147483731" r:id="rId13"/>
    <p:sldLayoutId id="2147483725" r:id="rId14"/>
    <p:sldLayoutId id="2147483733" r:id="rId15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400" b="1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200" b="1">
          <a:solidFill>
            <a:srgbClr val="000000"/>
          </a:solidFill>
          <a:latin typeface="Arial" charset="0"/>
          <a:ea typeface="SimSun" charset="0"/>
          <a:cs typeface="SimSun" charset="0"/>
        </a:defRPr>
      </a:lvl2pPr>
      <a:lvl3pPr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200" b="1">
          <a:solidFill>
            <a:srgbClr val="000000"/>
          </a:solidFill>
          <a:latin typeface="Arial" charset="0"/>
          <a:ea typeface="SimSun" charset="0"/>
          <a:cs typeface="SimSun" charset="0"/>
        </a:defRPr>
      </a:lvl3pPr>
      <a:lvl4pPr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200" b="1">
          <a:solidFill>
            <a:srgbClr val="000000"/>
          </a:solidFill>
          <a:latin typeface="Arial" charset="0"/>
          <a:ea typeface="SimSun" charset="0"/>
          <a:cs typeface="SimSun" charset="0"/>
        </a:defRPr>
      </a:lvl4pPr>
      <a:lvl5pPr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200" b="1">
          <a:solidFill>
            <a:srgbClr val="000000"/>
          </a:solidFill>
          <a:latin typeface="Arial" charset="0"/>
          <a:ea typeface="SimSun" charset="0"/>
          <a:cs typeface="SimSun" charset="0"/>
        </a:defRPr>
      </a:lvl5pPr>
      <a:lvl6pPr marL="2514600" indent="-2286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 b="1">
          <a:solidFill>
            <a:srgbClr val="000000"/>
          </a:solidFill>
          <a:latin typeface="Arial" charset="0"/>
          <a:ea typeface="SimSun" charset="0"/>
          <a:cs typeface="SimSun" charset="0"/>
        </a:defRPr>
      </a:lvl6pPr>
      <a:lvl7pPr marL="2971800" indent="-2286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 b="1">
          <a:solidFill>
            <a:srgbClr val="000000"/>
          </a:solidFill>
          <a:latin typeface="Arial" charset="0"/>
          <a:ea typeface="SimSun" charset="0"/>
          <a:cs typeface="SimSun" charset="0"/>
        </a:defRPr>
      </a:lvl7pPr>
      <a:lvl8pPr marL="3429000" indent="-2286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 b="1">
          <a:solidFill>
            <a:srgbClr val="000000"/>
          </a:solidFill>
          <a:latin typeface="Arial" charset="0"/>
          <a:ea typeface="SimSun" charset="0"/>
          <a:cs typeface="SimSun" charset="0"/>
        </a:defRPr>
      </a:lvl8pPr>
      <a:lvl9pPr marL="3886200" indent="-2286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 b="1">
          <a:solidFill>
            <a:srgbClr val="000000"/>
          </a:solidFill>
          <a:latin typeface="Arial" charset="0"/>
          <a:ea typeface="SimSun" charset="0"/>
          <a:cs typeface="SimSun" charset="0"/>
        </a:defRPr>
      </a:lvl9pPr>
    </p:titleStyle>
    <p:bodyStyle>
      <a:lvl1pPr marL="342900" indent="-342900" algn="l" defTabSz="449263" rtl="0" eaLnBrk="1" fontAlgn="base" hangingPunct="1">
        <a:spcBef>
          <a:spcPts val="800"/>
        </a:spcBef>
        <a:spcAft>
          <a:spcPct val="0"/>
        </a:spcAft>
        <a:buClr>
          <a:schemeClr val="bg2">
            <a:lumMod val="50000"/>
          </a:schemeClr>
        </a:buClr>
        <a:buSzPct val="100000"/>
        <a:buFont typeface="Wingdings" pitchFamily="2" charset="2"/>
        <a:buChar char="§"/>
        <a:defRPr sz="2000" b="0">
          <a:solidFill>
            <a:schemeClr val="bg2">
              <a:lumMod val="50000"/>
            </a:schemeClr>
          </a:solidFill>
          <a:latin typeface="+mn-lt"/>
          <a:ea typeface="Tahoma" pitchFamily="34" charset="0"/>
          <a:cs typeface="Tahoma" pitchFamily="34" charset="0"/>
        </a:defRPr>
      </a:lvl1pPr>
      <a:lvl2pPr marL="742950" indent="-285750" algn="l" defTabSz="449263" rtl="0" eaLnBrk="1" fontAlgn="base" hangingPunct="1">
        <a:spcBef>
          <a:spcPts val="8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-"/>
        <a:defRPr sz="1800">
          <a:solidFill>
            <a:srgbClr val="000000"/>
          </a:solidFill>
          <a:latin typeface="+mn-lt"/>
          <a:ea typeface="Tahoma" pitchFamily="34" charset="0"/>
          <a:cs typeface="Tahoma" pitchFamily="34" charset="0"/>
        </a:defRPr>
      </a:lvl2pPr>
      <a:lvl3pPr marL="1143000" indent="-228600" algn="l" defTabSz="449263" rtl="0" eaLnBrk="1" fontAlgn="base" hangingPunct="1">
        <a:spcBef>
          <a:spcPts val="800"/>
        </a:spcBef>
        <a:spcAft>
          <a:spcPct val="0"/>
        </a:spcAft>
        <a:buClr>
          <a:srgbClr val="000000"/>
        </a:buClr>
        <a:buSzPct val="100000"/>
        <a:buFont typeface="Wingdings" pitchFamily="2" charset="2"/>
        <a:buChar char="§"/>
        <a:defRPr sz="1600">
          <a:solidFill>
            <a:srgbClr val="000000"/>
          </a:solidFill>
          <a:latin typeface="+mn-lt"/>
          <a:ea typeface="Tahoma" pitchFamily="34" charset="0"/>
          <a:cs typeface="Tahoma" pitchFamily="34" charset="0"/>
        </a:defRPr>
      </a:lvl3pPr>
      <a:lvl4pPr marL="1600200" indent="-228600" algn="l" defTabSz="449263" rtl="0" eaLnBrk="1" fontAlgn="base" hangingPunct="1">
        <a:spcBef>
          <a:spcPts val="8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-"/>
        <a:defRPr sz="1600">
          <a:solidFill>
            <a:srgbClr val="000000"/>
          </a:solidFill>
          <a:latin typeface="+mn-lt"/>
          <a:ea typeface="Tahoma" pitchFamily="34" charset="0"/>
          <a:cs typeface="Tahoma" pitchFamily="34" charset="0"/>
        </a:defRPr>
      </a:lvl4pPr>
      <a:lvl5pPr marL="2057400" indent="-228600" algn="l" defTabSz="449263" rtl="0" eaLnBrk="1" fontAlgn="base" hangingPunct="1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>
          <a:solidFill>
            <a:srgbClr val="000000"/>
          </a:solidFill>
          <a:latin typeface="+mn-lt"/>
          <a:ea typeface="Tahoma" pitchFamily="34" charset="0"/>
          <a:cs typeface="Tahoma" pitchFamily="34" charset="0"/>
        </a:defRPr>
      </a:lvl5pPr>
      <a:lvl6pPr marL="2514600" indent="-228600" algn="l" defTabSz="449263" rtl="0" eaLnBrk="1" fontAlgn="base" hangingPunct="1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eaLnBrk="1" fontAlgn="base" hangingPunct="1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eaLnBrk="1" fontAlgn="base" hangingPunct="1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eaLnBrk="1" fontAlgn="base" hangingPunct="1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db-engines.com/en/article/Document+Stores" TargetMode="External"/><Relationship Id="rId13" Type="http://schemas.openxmlformats.org/officeDocument/2006/relationships/hyperlink" Target="http://db-engines.com/en/article/Wide+Column+Stores" TargetMode="External"/><Relationship Id="rId18" Type="http://schemas.openxmlformats.org/officeDocument/2006/relationships/image" Target="../media/image5.gif"/><Relationship Id="rId3" Type="http://schemas.openxmlformats.org/officeDocument/2006/relationships/hyperlink" Target="http://db-engines.com/en/system/Oracle" TargetMode="External"/><Relationship Id="rId7" Type="http://schemas.openxmlformats.org/officeDocument/2006/relationships/hyperlink" Target="http://db-engines.com/en/system/MongoDB" TargetMode="External"/><Relationship Id="rId12" Type="http://schemas.openxmlformats.org/officeDocument/2006/relationships/hyperlink" Target="http://db-engines.com/en/system/Cassandra" TargetMode="External"/><Relationship Id="rId17" Type="http://schemas.openxmlformats.org/officeDocument/2006/relationships/image" Target="../media/image4.gif"/><Relationship Id="rId2" Type="http://schemas.openxmlformats.org/officeDocument/2006/relationships/notesSlide" Target="../notesSlides/notesSlide4.xml"/><Relationship Id="rId16" Type="http://schemas.openxmlformats.org/officeDocument/2006/relationships/hyperlink" Target="http://db-engines.com/en/article/Key-value+Stor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b-engines.com/en/system/Microsoft+SQL+Server" TargetMode="External"/><Relationship Id="rId11" Type="http://schemas.openxmlformats.org/officeDocument/2006/relationships/hyperlink" Target="http://db-engines.com/en/system/Microsoft+Access" TargetMode="External"/><Relationship Id="rId5" Type="http://schemas.openxmlformats.org/officeDocument/2006/relationships/hyperlink" Target="http://db-engines.com/en/system/MySQL" TargetMode="External"/><Relationship Id="rId15" Type="http://schemas.openxmlformats.org/officeDocument/2006/relationships/hyperlink" Target="http://db-engines.com/en/system/Redis" TargetMode="External"/><Relationship Id="rId10" Type="http://schemas.openxmlformats.org/officeDocument/2006/relationships/hyperlink" Target="http://db-engines.com/en/system/DB2" TargetMode="External"/><Relationship Id="rId4" Type="http://schemas.openxmlformats.org/officeDocument/2006/relationships/hyperlink" Target="http://db-engines.com/en/article/RDBMS" TargetMode="External"/><Relationship Id="rId9" Type="http://schemas.openxmlformats.org/officeDocument/2006/relationships/hyperlink" Target="http://db-engines.com/en/system/PostgreSQL" TargetMode="External"/><Relationship Id="rId14" Type="http://schemas.openxmlformats.org/officeDocument/2006/relationships/hyperlink" Target="http://db-engines.com/en/system/SQLite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Redis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Luc De Cleene</a:t>
            </a:r>
            <a:endParaRPr lang="en-US" dirty="0"/>
          </a:p>
        </p:txBody>
      </p:sp>
      <p:pic>
        <p:nvPicPr>
          <p:cNvPr id="1026" name="Picture 2" descr="http://sametmax.com/wp-content/uploads/2012/07/banner_redis-300dpi-0315a8013afee137cce47b474541d7f1.png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88166" y="327948"/>
            <a:ext cx="3440018" cy="2957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Redis</a:t>
            </a:r>
            <a:r>
              <a:rPr lang="nl-BE" dirty="0" smtClean="0"/>
              <a:t> &gt; Details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Redis</a:t>
            </a:r>
            <a:r>
              <a:rPr lang="en-US" dirty="0" smtClean="0"/>
              <a:t> is an </a:t>
            </a:r>
            <a:r>
              <a:rPr lang="en-US" u="sng" dirty="0" smtClean="0"/>
              <a:t>in-memory</a:t>
            </a:r>
            <a:r>
              <a:rPr lang="en-US" dirty="0" smtClean="0"/>
              <a:t> but persistent on disk database</a:t>
            </a:r>
          </a:p>
          <a:p>
            <a:pPr lvl="1"/>
            <a:r>
              <a:rPr lang="en-US" dirty="0" smtClean="0"/>
              <a:t>Very high write and read speed</a:t>
            </a:r>
          </a:p>
          <a:p>
            <a:pPr lvl="1"/>
            <a:r>
              <a:rPr lang="en-US" dirty="0" smtClean="0"/>
              <a:t>Data sets can’t be larger than memory</a:t>
            </a:r>
          </a:p>
          <a:p>
            <a:endParaRPr lang="en-US" dirty="0" smtClean="0"/>
          </a:p>
          <a:p>
            <a:r>
              <a:rPr lang="en-US" dirty="0" smtClean="0"/>
              <a:t>Various data-types are supported</a:t>
            </a:r>
          </a:p>
          <a:p>
            <a:pPr lvl="1"/>
            <a:r>
              <a:rPr lang="en-US" dirty="0" smtClean="0"/>
              <a:t>Lists, Sets, Sorted Sets, Hashes</a:t>
            </a:r>
          </a:p>
          <a:p>
            <a:pPr lvl="1"/>
            <a:r>
              <a:rPr lang="en-US" dirty="0" smtClean="0"/>
              <a:t>Execute operations at DB level, not client level</a:t>
            </a:r>
            <a:endParaRPr lang="en-US" dirty="0"/>
          </a:p>
          <a:p>
            <a:endParaRPr lang="nl-BE" dirty="0" smtClean="0"/>
          </a:p>
          <a:p>
            <a:r>
              <a:rPr lang="nl-BE" dirty="0" err="1" smtClean="0"/>
              <a:t>Publish</a:t>
            </a:r>
            <a:r>
              <a:rPr lang="nl-BE" dirty="0" smtClean="0"/>
              <a:t>/</a:t>
            </a:r>
            <a:r>
              <a:rPr lang="nl-BE" dirty="0" err="1" smtClean="0"/>
              <a:t>Subscribe</a:t>
            </a:r>
            <a:r>
              <a:rPr lang="nl-BE" dirty="0" smtClean="0"/>
              <a:t> system</a:t>
            </a:r>
          </a:p>
          <a:p>
            <a:endParaRPr lang="nl-BE" dirty="0"/>
          </a:p>
          <a:p>
            <a:r>
              <a:rPr lang="nl-BE" dirty="0" err="1" smtClean="0"/>
              <a:t>Possibility</a:t>
            </a:r>
            <a:r>
              <a:rPr lang="nl-BE" dirty="0" smtClean="0"/>
              <a:t> </a:t>
            </a:r>
            <a:r>
              <a:rPr lang="nl-BE" dirty="0" err="1" smtClean="0"/>
              <a:t>to</a:t>
            </a:r>
            <a:r>
              <a:rPr lang="nl-BE" dirty="0" smtClean="0"/>
              <a:t> </a:t>
            </a:r>
            <a:r>
              <a:rPr lang="nl-BE" dirty="0" err="1" smtClean="0"/>
              <a:t>expire</a:t>
            </a:r>
            <a:r>
              <a:rPr lang="nl-BE" dirty="0" smtClean="0"/>
              <a:t> </a:t>
            </a:r>
            <a:r>
              <a:rPr lang="nl-BE" dirty="0" err="1" smtClean="0"/>
              <a:t>keys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333300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Redis</a:t>
            </a:r>
            <a:r>
              <a:rPr lang="nl-BE" dirty="0" smtClean="0"/>
              <a:t> &gt; </a:t>
            </a:r>
            <a:r>
              <a:rPr lang="nl-BE" dirty="0" err="1" smtClean="0"/>
              <a:t>use</a:t>
            </a:r>
            <a:r>
              <a:rPr lang="nl-BE" smtClean="0"/>
              <a:t>-cases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1945808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Agenda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 smtClean="0"/>
          </a:p>
          <a:p>
            <a:r>
              <a:rPr lang="nl-BE" dirty="0" err="1" smtClean="0"/>
              <a:t>Key</a:t>
            </a:r>
            <a:r>
              <a:rPr lang="nl-BE" dirty="0" smtClean="0"/>
              <a:t>-Value DB</a:t>
            </a:r>
          </a:p>
          <a:p>
            <a:endParaRPr lang="nl-BE" dirty="0" smtClean="0"/>
          </a:p>
          <a:p>
            <a:r>
              <a:rPr lang="nl-BE" dirty="0" err="1" smtClean="0"/>
              <a:t>Redis</a:t>
            </a:r>
            <a:r>
              <a:rPr lang="nl-BE" dirty="0" smtClean="0"/>
              <a:t> </a:t>
            </a:r>
            <a:r>
              <a:rPr lang="nl-BE" dirty="0" err="1" smtClean="0"/>
              <a:t>introduction</a:t>
            </a:r>
            <a:endParaRPr lang="nl-BE" dirty="0" smtClean="0"/>
          </a:p>
          <a:p>
            <a:endParaRPr lang="nl-BE" dirty="0" smtClean="0"/>
          </a:p>
          <a:p>
            <a:r>
              <a:rPr lang="nl-BE" dirty="0" smtClean="0"/>
              <a:t>Demo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22036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Key</a:t>
            </a:r>
            <a:r>
              <a:rPr lang="nl-BE" dirty="0" smtClean="0"/>
              <a:t>-Value DB &gt; Concept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 smtClean="0"/>
          </a:p>
          <a:p>
            <a:r>
              <a:rPr lang="nl-BE" dirty="0" err="1" smtClean="0"/>
              <a:t>Key</a:t>
            </a:r>
            <a:endParaRPr lang="nl-BE" dirty="0" smtClean="0"/>
          </a:p>
          <a:p>
            <a:pPr lvl="1"/>
            <a:r>
              <a:rPr lang="nl-BE" dirty="0" smtClean="0"/>
              <a:t>String</a:t>
            </a:r>
          </a:p>
          <a:p>
            <a:pPr lvl="1"/>
            <a:r>
              <a:rPr lang="nl-BE" dirty="0" err="1" smtClean="0"/>
              <a:t>Indexed</a:t>
            </a:r>
            <a:endParaRPr lang="nl-BE" dirty="0" smtClean="0"/>
          </a:p>
          <a:p>
            <a:pPr lvl="1"/>
            <a:r>
              <a:rPr lang="nl-BE" dirty="0" err="1" smtClean="0"/>
              <a:t>Sorted</a:t>
            </a:r>
            <a:endParaRPr lang="nl-BE" dirty="0" smtClean="0"/>
          </a:p>
          <a:p>
            <a:pPr lvl="1"/>
            <a:endParaRPr lang="nl-BE" dirty="0"/>
          </a:p>
          <a:p>
            <a:r>
              <a:rPr lang="nl-BE" dirty="0" smtClean="0"/>
              <a:t>Value</a:t>
            </a:r>
          </a:p>
          <a:p>
            <a:pPr lvl="1"/>
            <a:r>
              <a:rPr lang="nl-BE" dirty="0" smtClean="0"/>
              <a:t>Random data, </a:t>
            </a:r>
            <a:r>
              <a:rPr lang="nl-BE" dirty="0" err="1" smtClean="0"/>
              <a:t>Blob</a:t>
            </a:r>
            <a:endParaRPr lang="nl-BE" dirty="0" smtClean="0"/>
          </a:p>
          <a:p>
            <a:pPr lvl="1"/>
            <a:r>
              <a:rPr lang="nl-BE" dirty="0" err="1" smtClean="0"/>
              <a:t>Not</a:t>
            </a:r>
            <a:r>
              <a:rPr lang="nl-BE" dirty="0" smtClean="0"/>
              <a:t> </a:t>
            </a:r>
            <a:r>
              <a:rPr lang="nl-BE" dirty="0" err="1" smtClean="0"/>
              <a:t>Indexed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120577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Key</a:t>
            </a:r>
            <a:r>
              <a:rPr lang="nl-BE" dirty="0"/>
              <a:t>-Value </a:t>
            </a:r>
            <a:r>
              <a:rPr lang="nl-BE" dirty="0" smtClean="0"/>
              <a:t>DB &gt; More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 smtClean="0"/>
          </a:p>
          <a:p>
            <a:r>
              <a:rPr lang="nl-BE" dirty="0" smtClean="0"/>
              <a:t>Schema: None</a:t>
            </a:r>
          </a:p>
          <a:p>
            <a:pPr marL="0" indent="0">
              <a:buNone/>
            </a:pPr>
            <a:endParaRPr lang="nl-BE" dirty="0" smtClean="0"/>
          </a:p>
          <a:p>
            <a:r>
              <a:rPr lang="nl-BE" dirty="0" smtClean="0"/>
              <a:t>Transactions: </a:t>
            </a:r>
            <a:r>
              <a:rPr lang="nl-BE" dirty="0" err="1" smtClean="0"/>
              <a:t>applicable</a:t>
            </a:r>
            <a:r>
              <a:rPr lang="nl-BE" dirty="0" smtClean="0"/>
              <a:t> </a:t>
            </a:r>
            <a:r>
              <a:rPr lang="nl-BE" dirty="0" err="1" smtClean="0"/>
              <a:t>to</a:t>
            </a:r>
            <a:r>
              <a:rPr lang="nl-BE" dirty="0" smtClean="0"/>
              <a:t> a single </a:t>
            </a:r>
            <a:r>
              <a:rPr lang="nl-BE" dirty="0" err="1" smtClean="0"/>
              <a:t>key</a:t>
            </a:r>
            <a:endParaRPr lang="nl-BE" dirty="0" smtClean="0"/>
          </a:p>
          <a:p>
            <a:endParaRPr lang="nl-BE" dirty="0" smtClean="0"/>
          </a:p>
          <a:p>
            <a:r>
              <a:rPr lang="nl-BE" dirty="0" smtClean="0"/>
              <a:t>Basic operations: </a:t>
            </a:r>
          </a:p>
          <a:p>
            <a:pPr lvl="1"/>
            <a:r>
              <a:rPr lang="nl-BE" dirty="0" smtClean="0"/>
              <a:t>PUT(</a:t>
            </a:r>
            <a:r>
              <a:rPr lang="nl-BE" dirty="0" err="1" smtClean="0"/>
              <a:t>key</a:t>
            </a:r>
            <a:r>
              <a:rPr lang="nl-BE" dirty="0" smtClean="0"/>
              <a:t>, 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pPr lvl="1"/>
            <a:r>
              <a:rPr lang="nl-BE" dirty="0" smtClean="0"/>
              <a:t>GET(</a:t>
            </a:r>
            <a:r>
              <a:rPr lang="nl-BE" dirty="0" err="1" smtClean="0"/>
              <a:t>key</a:t>
            </a:r>
            <a:r>
              <a:rPr lang="nl-BE" dirty="0" smtClean="0"/>
              <a:t>)</a:t>
            </a:r>
          </a:p>
          <a:p>
            <a:pPr lvl="1"/>
            <a:r>
              <a:rPr lang="nl-BE" dirty="0" smtClean="0"/>
              <a:t>REMOVE(</a:t>
            </a:r>
            <a:r>
              <a:rPr lang="nl-BE" dirty="0" err="1" smtClean="0"/>
              <a:t>key</a:t>
            </a:r>
            <a:r>
              <a:rPr lang="nl-BE" dirty="0" smtClean="0"/>
              <a:t>)</a:t>
            </a:r>
          </a:p>
          <a:p>
            <a:endParaRPr lang="nl-BE" dirty="0" smtClean="0"/>
          </a:p>
          <a:p>
            <a:r>
              <a:rPr lang="nl-BE" dirty="0" err="1"/>
              <a:t>Queries</a:t>
            </a:r>
            <a:r>
              <a:rPr lang="nl-BE" dirty="0"/>
              <a:t>: </a:t>
            </a:r>
            <a:r>
              <a:rPr lang="nl-BE" dirty="0" err="1"/>
              <a:t>Only</a:t>
            </a:r>
            <a:r>
              <a:rPr lang="nl-BE" dirty="0"/>
              <a:t> on the </a:t>
            </a:r>
            <a:r>
              <a:rPr lang="nl-BE" dirty="0" err="1"/>
              <a:t>keys</a:t>
            </a:r>
            <a:r>
              <a:rPr lang="nl-BE" dirty="0"/>
              <a:t> !!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391364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Key</a:t>
            </a:r>
            <a:r>
              <a:rPr lang="nl-BE" dirty="0"/>
              <a:t>-Value </a:t>
            </a:r>
            <a:r>
              <a:rPr lang="nl-BE" dirty="0" smtClean="0"/>
              <a:t>DB &gt; </a:t>
            </a:r>
            <a:r>
              <a:rPr lang="nl-BE" dirty="0" err="1" smtClean="0"/>
              <a:t>Key</a:t>
            </a:r>
            <a:r>
              <a:rPr lang="nl-BE" dirty="0" smtClean="0"/>
              <a:t> index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u</a:t>
            </a:r>
            <a:r>
              <a:rPr lang="nl-BE" dirty="0" smtClean="0"/>
              <a:t>ser1_age ----- 18</a:t>
            </a:r>
          </a:p>
          <a:p>
            <a:r>
              <a:rPr lang="nl-BE" dirty="0" smtClean="0"/>
              <a:t>user2_age </a:t>
            </a:r>
            <a:r>
              <a:rPr lang="nl-BE" dirty="0"/>
              <a:t>----- </a:t>
            </a:r>
            <a:r>
              <a:rPr lang="nl-BE" dirty="0" smtClean="0"/>
              <a:t>48</a:t>
            </a:r>
          </a:p>
          <a:p>
            <a:r>
              <a:rPr lang="nl-BE" dirty="0" smtClean="0"/>
              <a:t>user3_age </a:t>
            </a:r>
            <a:r>
              <a:rPr lang="nl-BE" dirty="0"/>
              <a:t>----- </a:t>
            </a:r>
            <a:r>
              <a:rPr lang="nl-BE" dirty="0" smtClean="0"/>
              <a:t>26</a:t>
            </a:r>
          </a:p>
          <a:p>
            <a:r>
              <a:rPr lang="nl-BE" dirty="0" smtClean="0"/>
              <a:t>user4_age </a:t>
            </a:r>
            <a:r>
              <a:rPr lang="nl-BE" dirty="0"/>
              <a:t>----- 18</a:t>
            </a:r>
          </a:p>
          <a:p>
            <a:endParaRPr lang="nl-BE" dirty="0" smtClean="0"/>
          </a:p>
          <a:p>
            <a:r>
              <a:rPr lang="nl-BE" dirty="0" smtClean="0"/>
              <a:t>Get </a:t>
            </a:r>
            <a:r>
              <a:rPr lang="nl-BE" dirty="0" err="1" smtClean="0"/>
              <a:t>all</a:t>
            </a:r>
            <a:r>
              <a:rPr lang="nl-BE" dirty="0" smtClean="0"/>
              <a:t> users of </a:t>
            </a:r>
            <a:r>
              <a:rPr lang="nl-BE" dirty="0" err="1" smtClean="0"/>
              <a:t>age</a:t>
            </a:r>
            <a:r>
              <a:rPr lang="nl-BE" dirty="0" smtClean="0"/>
              <a:t> 18?</a:t>
            </a:r>
          </a:p>
          <a:p>
            <a:endParaRPr lang="nl-BE" dirty="0"/>
          </a:p>
          <a:p>
            <a:r>
              <a:rPr lang="nl-BE" dirty="0"/>
              <a:t>a</a:t>
            </a:r>
            <a:r>
              <a:rPr lang="nl-BE" dirty="0" smtClean="0"/>
              <a:t>ge18 ----- [  user1,  user4  ]</a:t>
            </a:r>
          </a:p>
          <a:p>
            <a:r>
              <a:rPr lang="nl-BE" dirty="0" smtClean="0"/>
              <a:t>age26 </a:t>
            </a:r>
            <a:r>
              <a:rPr lang="nl-BE" dirty="0"/>
              <a:t>----- [  </a:t>
            </a:r>
            <a:r>
              <a:rPr lang="nl-BE" dirty="0" smtClean="0"/>
              <a:t>user3  ]</a:t>
            </a:r>
            <a:endParaRPr lang="nl-BE" dirty="0"/>
          </a:p>
          <a:p>
            <a:r>
              <a:rPr lang="nl-BE" dirty="0" smtClean="0"/>
              <a:t>age48 </a:t>
            </a:r>
            <a:r>
              <a:rPr lang="nl-BE" dirty="0"/>
              <a:t>----- [  </a:t>
            </a:r>
            <a:r>
              <a:rPr lang="nl-BE" dirty="0" smtClean="0"/>
              <a:t>user2  ]</a:t>
            </a:r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67440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Key</a:t>
            </a:r>
            <a:r>
              <a:rPr lang="nl-BE" dirty="0"/>
              <a:t>-Value DB &gt; </a:t>
            </a:r>
            <a:r>
              <a:rPr lang="nl-BE" dirty="0" smtClean="0"/>
              <a:t>Databases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Membase</a:t>
            </a:r>
            <a:endParaRPr lang="nl-BE" dirty="0" smtClean="0"/>
          </a:p>
          <a:p>
            <a:r>
              <a:rPr lang="nl-BE" dirty="0" err="1" smtClean="0"/>
              <a:t>LevelDB</a:t>
            </a:r>
            <a:endParaRPr lang="nl-BE" dirty="0" smtClean="0"/>
          </a:p>
          <a:p>
            <a:r>
              <a:rPr lang="nl-BE" dirty="0" smtClean="0"/>
              <a:t>Aerospike</a:t>
            </a:r>
          </a:p>
          <a:p>
            <a:r>
              <a:rPr lang="nl-BE" dirty="0" err="1" smtClean="0"/>
              <a:t>Tokoy</a:t>
            </a:r>
            <a:r>
              <a:rPr lang="nl-BE" dirty="0" smtClean="0"/>
              <a:t> Cabinet</a:t>
            </a:r>
          </a:p>
          <a:p>
            <a:r>
              <a:rPr lang="nl-BE" dirty="0" smtClean="0"/>
              <a:t>Project </a:t>
            </a:r>
            <a:r>
              <a:rPr lang="nl-BE" dirty="0" err="1" smtClean="0"/>
              <a:t>Voldemort</a:t>
            </a:r>
            <a:endParaRPr lang="nl-BE" dirty="0" smtClean="0"/>
          </a:p>
          <a:p>
            <a:r>
              <a:rPr lang="nl-BE" dirty="0" err="1" smtClean="0"/>
              <a:t>Hpyerdex</a:t>
            </a:r>
            <a:endParaRPr lang="nl-BE" dirty="0" smtClean="0"/>
          </a:p>
          <a:p>
            <a:endParaRPr lang="nl-BE" dirty="0"/>
          </a:p>
          <a:p>
            <a:r>
              <a:rPr lang="nl-BE" dirty="0" err="1" smtClean="0"/>
              <a:t>Redis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035516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Key</a:t>
            </a:r>
            <a:r>
              <a:rPr lang="nl-BE" dirty="0"/>
              <a:t>-Value </a:t>
            </a:r>
            <a:r>
              <a:rPr lang="nl-BE" dirty="0" smtClean="0"/>
              <a:t>DB &gt; </a:t>
            </a:r>
            <a:r>
              <a:rPr lang="nl-BE" dirty="0" err="1" smtClean="0"/>
              <a:t>Why</a:t>
            </a:r>
            <a:r>
              <a:rPr lang="nl-BE" dirty="0" smtClean="0"/>
              <a:t> </a:t>
            </a:r>
            <a:r>
              <a:rPr lang="nl-BE" dirty="0" err="1" smtClean="0"/>
              <a:t>Redis</a:t>
            </a:r>
            <a:r>
              <a:rPr lang="nl-BE" dirty="0" smtClean="0"/>
              <a:t>?</a:t>
            </a:r>
            <a:endParaRPr lang="nl-BE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9307140"/>
              </p:ext>
            </p:extLst>
          </p:nvPr>
        </p:nvGraphicFramePr>
        <p:xfrm>
          <a:off x="395535" y="1154377"/>
          <a:ext cx="8424939" cy="4600894"/>
        </p:xfrm>
        <a:graphic>
          <a:graphicData uri="http://schemas.openxmlformats.org/drawingml/2006/table">
            <a:tbl>
              <a:tblPr/>
              <a:tblGrid>
                <a:gridCol w="1042131"/>
                <a:gridCol w="1042131"/>
                <a:gridCol w="1042131"/>
                <a:gridCol w="1607142"/>
                <a:gridCol w="1607142"/>
                <a:gridCol w="1042131"/>
                <a:gridCol w="1042131"/>
              </a:tblGrid>
              <a:tr h="400326"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1" dirty="0">
                          <a:effectLst/>
                        </a:rPr>
                        <a:t>Rank</a:t>
                      </a:r>
                    </a:p>
                  </a:txBody>
                  <a:tcPr marL="125636" marR="31409" marT="30153" marB="3015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fontAlgn="b"/>
                      <a:r>
                        <a:rPr lang="nl-BE" sz="1200" b="1">
                          <a:effectLst/>
                        </a:rPr>
                        <a:t>Last Month</a:t>
                      </a:r>
                    </a:p>
                  </a:txBody>
                  <a:tcPr marL="125636" marR="31409" marT="30153" marB="3015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1200" b="1" i="0">
                          <a:effectLst/>
                        </a:rPr>
                        <a:t>DBMS</a:t>
                      </a:r>
                    </a:p>
                  </a:txBody>
                  <a:tcPr marL="125636" marR="125636" marT="30153" marB="3015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1200" b="1" i="0">
                          <a:effectLst/>
                        </a:rPr>
                        <a:t>Database Model</a:t>
                      </a:r>
                    </a:p>
                  </a:txBody>
                  <a:tcPr marL="125636" marR="125636" marT="30153" marB="3015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1">
                          <a:effectLst/>
                        </a:rPr>
                        <a:t>Score</a:t>
                      </a:r>
                    </a:p>
                  </a:txBody>
                  <a:tcPr marL="125636" marR="31409" marT="30153" marB="3015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1">
                          <a:effectLst/>
                        </a:rPr>
                        <a:t>Changes</a:t>
                      </a:r>
                    </a:p>
                  </a:txBody>
                  <a:tcPr marL="125636" marR="31409" marT="30153" marB="3015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</a:tr>
              <a:tr h="400326"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1">
                          <a:effectLst/>
                        </a:rPr>
                        <a:t>1.</a:t>
                      </a:r>
                    </a:p>
                  </a:txBody>
                  <a:tcPr marL="125636" marR="31409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nl-BE" sz="1200" b="1">
                        <a:effectLst/>
                      </a:endParaRPr>
                    </a:p>
                  </a:txBody>
                  <a:tcPr marL="125636" marR="31409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>
                          <a:effectLst/>
                        </a:rPr>
                        <a:t>1.</a:t>
                      </a:r>
                    </a:p>
                  </a:txBody>
                  <a:tcPr marL="125636" marR="31409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1200" b="1" i="0" u="none" strike="noStrike">
                          <a:effectLst/>
                          <a:hlinkClick r:id="rId3"/>
                        </a:rPr>
                        <a:t>Oracle</a:t>
                      </a:r>
                      <a:endParaRPr lang="nl-BE" sz="1200" b="1" i="0">
                        <a:effectLst/>
                      </a:endParaRPr>
                    </a:p>
                  </a:txBody>
                  <a:tcPr marL="125636" marR="125636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1200" b="1" i="0" u="none" strike="noStrike">
                          <a:effectLst/>
                          <a:hlinkClick r:id="rId4"/>
                        </a:rPr>
                        <a:t>Relational DBMS</a:t>
                      </a:r>
                      <a:endParaRPr lang="nl-BE" sz="1200" b="1" i="0">
                        <a:effectLst/>
                      </a:endParaRPr>
                    </a:p>
                  </a:txBody>
                  <a:tcPr marL="125636" marR="125636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1">
                          <a:effectLst/>
                        </a:rPr>
                        <a:t>1439.72</a:t>
                      </a:r>
                    </a:p>
                  </a:txBody>
                  <a:tcPr marL="125636" marR="31409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1">
                          <a:effectLst/>
                        </a:rPr>
                        <a:t>+0.56</a:t>
                      </a:r>
                    </a:p>
                  </a:txBody>
                  <a:tcPr marL="125636" marR="31409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326"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1">
                          <a:effectLst/>
                        </a:rPr>
                        <a:t>2.</a:t>
                      </a:r>
                    </a:p>
                  </a:txBody>
                  <a:tcPr marL="125636" marR="31409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nl-BE" sz="1200" b="1">
                        <a:effectLst/>
                      </a:endParaRPr>
                    </a:p>
                  </a:txBody>
                  <a:tcPr marL="125636" marR="31409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>
                          <a:effectLst/>
                        </a:rPr>
                        <a:t>2.</a:t>
                      </a:r>
                    </a:p>
                  </a:txBody>
                  <a:tcPr marL="125636" marR="31409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1200" b="1" i="0" u="none" strike="noStrike">
                          <a:effectLst/>
                          <a:hlinkClick r:id="rId5"/>
                        </a:rPr>
                        <a:t>MySQL</a:t>
                      </a:r>
                      <a:endParaRPr lang="nl-BE" sz="1200" b="1" i="0">
                        <a:effectLst/>
                      </a:endParaRPr>
                    </a:p>
                  </a:txBody>
                  <a:tcPr marL="125636" marR="125636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1200" b="1" i="0" u="none" strike="noStrike">
                          <a:effectLst/>
                          <a:hlinkClick r:id="rId4"/>
                        </a:rPr>
                        <a:t>Relational DBMS</a:t>
                      </a:r>
                      <a:endParaRPr lang="nl-BE" sz="1200" b="1" i="0">
                        <a:effectLst/>
                      </a:endParaRPr>
                    </a:p>
                  </a:txBody>
                  <a:tcPr marL="125636" marR="125636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1">
                          <a:effectLst/>
                        </a:rPr>
                        <a:t>1272.45</a:t>
                      </a:r>
                    </a:p>
                  </a:txBody>
                  <a:tcPr marL="125636" marR="31409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1">
                          <a:effectLst/>
                        </a:rPr>
                        <a:t>-5.06</a:t>
                      </a:r>
                    </a:p>
                  </a:txBody>
                  <a:tcPr marL="125636" marR="31409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4053"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1">
                          <a:effectLst/>
                        </a:rPr>
                        <a:t>3.</a:t>
                      </a:r>
                    </a:p>
                  </a:txBody>
                  <a:tcPr marL="125636" marR="31409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nl-BE" sz="1200" b="1">
                        <a:effectLst/>
                      </a:endParaRPr>
                    </a:p>
                  </a:txBody>
                  <a:tcPr marL="125636" marR="31409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>
                          <a:effectLst/>
                        </a:rPr>
                        <a:t>3.</a:t>
                      </a:r>
                    </a:p>
                  </a:txBody>
                  <a:tcPr marL="125636" marR="31409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1200" b="1" i="0" u="none" strike="noStrike">
                          <a:effectLst/>
                          <a:hlinkClick r:id="rId6"/>
                        </a:rPr>
                        <a:t>Microsoft SQL Server</a:t>
                      </a:r>
                      <a:endParaRPr lang="nl-BE" sz="1200" b="1" i="0">
                        <a:effectLst/>
                      </a:endParaRPr>
                    </a:p>
                  </a:txBody>
                  <a:tcPr marL="125636" marR="125636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1200" b="1" i="0" u="none" strike="noStrike">
                          <a:effectLst/>
                          <a:hlinkClick r:id="rId4"/>
                        </a:rPr>
                        <a:t>Relational DBMS</a:t>
                      </a:r>
                      <a:endParaRPr lang="nl-BE" sz="1200" b="1" i="0">
                        <a:effectLst/>
                      </a:endParaRPr>
                    </a:p>
                  </a:txBody>
                  <a:tcPr marL="125636" marR="125636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1">
                          <a:effectLst/>
                        </a:rPr>
                        <a:t>1177.48</a:t>
                      </a:r>
                    </a:p>
                  </a:txBody>
                  <a:tcPr marL="125636" marR="31409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1">
                          <a:effectLst/>
                        </a:rPr>
                        <a:t>-21.13</a:t>
                      </a:r>
                    </a:p>
                  </a:txBody>
                  <a:tcPr marL="125636" marR="31409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326"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1">
                          <a:effectLst/>
                        </a:rPr>
                        <a:t>4.</a:t>
                      </a:r>
                    </a:p>
                  </a:txBody>
                  <a:tcPr marL="125636" marR="31409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nl-BE" sz="1200" b="1">
                        <a:effectLst/>
                      </a:endParaRPr>
                    </a:p>
                  </a:txBody>
                  <a:tcPr marL="125636" marR="31409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>
                          <a:effectLst/>
                        </a:rPr>
                        <a:t>5.</a:t>
                      </a:r>
                    </a:p>
                  </a:txBody>
                  <a:tcPr marL="125636" marR="31409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1200" b="1" i="0" u="none" strike="noStrike">
                          <a:effectLst/>
                          <a:hlinkClick r:id="rId7"/>
                        </a:rPr>
                        <a:t>MongoDB</a:t>
                      </a:r>
                      <a:endParaRPr lang="nl-BE" sz="1200" b="1" i="0">
                        <a:effectLst/>
                      </a:endParaRPr>
                    </a:p>
                  </a:txBody>
                  <a:tcPr marL="125636" marR="125636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1200" b="1" i="0" u="none" strike="noStrike">
                          <a:effectLst/>
                          <a:hlinkClick r:id="rId8"/>
                        </a:rPr>
                        <a:t>Document store</a:t>
                      </a:r>
                      <a:endParaRPr lang="nl-BE" sz="1200" b="1" i="0">
                        <a:effectLst/>
                      </a:endParaRPr>
                    </a:p>
                  </a:txBody>
                  <a:tcPr marL="125636" marR="125636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1">
                          <a:effectLst/>
                        </a:rPr>
                        <a:t>267.24</a:t>
                      </a:r>
                    </a:p>
                  </a:txBody>
                  <a:tcPr marL="125636" marR="31409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1">
                          <a:effectLst/>
                        </a:rPr>
                        <a:t>+16.35</a:t>
                      </a:r>
                    </a:p>
                  </a:txBody>
                  <a:tcPr marL="125636" marR="31409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326"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1">
                          <a:effectLst/>
                        </a:rPr>
                        <a:t>5.</a:t>
                      </a:r>
                    </a:p>
                  </a:txBody>
                  <a:tcPr marL="125636" marR="31409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nl-BE" sz="1200" b="1">
                        <a:effectLst/>
                      </a:endParaRPr>
                    </a:p>
                  </a:txBody>
                  <a:tcPr marL="125636" marR="31409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>
                          <a:effectLst/>
                        </a:rPr>
                        <a:t>4.</a:t>
                      </a:r>
                    </a:p>
                  </a:txBody>
                  <a:tcPr marL="125636" marR="31409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1200" b="1" i="0" u="none" strike="noStrike">
                          <a:effectLst/>
                          <a:hlinkClick r:id="rId9"/>
                        </a:rPr>
                        <a:t>PostgreSQL</a:t>
                      </a:r>
                      <a:endParaRPr lang="nl-BE" sz="1200" b="1" i="0">
                        <a:effectLst/>
                      </a:endParaRPr>
                    </a:p>
                  </a:txBody>
                  <a:tcPr marL="125636" marR="125636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1200" b="1" i="0" u="none" strike="noStrike">
                          <a:effectLst/>
                          <a:hlinkClick r:id="rId4"/>
                        </a:rPr>
                        <a:t>Relational DBMS</a:t>
                      </a:r>
                      <a:endParaRPr lang="nl-BE" sz="1200" b="1" i="0">
                        <a:effectLst/>
                      </a:endParaRPr>
                    </a:p>
                  </a:txBody>
                  <a:tcPr marL="125636" marR="125636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1">
                          <a:effectLst/>
                        </a:rPr>
                        <a:t>262.34</a:t>
                      </a:r>
                    </a:p>
                  </a:txBody>
                  <a:tcPr marL="125636" marR="31409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1">
                          <a:effectLst/>
                        </a:rPr>
                        <a:t>+7.85</a:t>
                      </a:r>
                    </a:p>
                  </a:txBody>
                  <a:tcPr marL="125636" marR="31409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326"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1">
                          <a:effectLst/>
                        </a:rPr>
                        <a:t>6.</a:t>
                      </a:r>
                    </a:p>
                  </a:txBody>
                  <a:tcPr marL="125636" marR="31409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nl-BE" sz="1200" b="1">
                        <a:effectLst/>
                      </a:endParaRPr>
                    </a:p>
                  </a:txBody>
                  <a:tcPr marL="125636" marR="31409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>
                          <a:effectLst/>
                        </a:rPr>
                        <a:t>6.</a:t>
                      </a:r>
                    </a:p>
                  </a:txBody>
                  <a:tcPr marL="125636" marR="31409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1200" b="1" i="0" u="none" strike="noStrike">
                          <a:effectLst/>
                          <a:hlinkClick r:id="rId10"/>
                        </a:rPr>
                        <a:t>DB2</a:t>
                      </a:r>
                      <a:endParaRPr lang="nl-BE" sz="1200" b="1" i="0">
                        <a:effectLst/>
                      </a:endParaRPr>
                    </a:p>
                  </a:txBody>
                  <a:tcPr marL="125636" marR="125636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1200" b="1" i="0" u="none" strike="noStrike">
                          <a:effectLst/>
                          <a:hlinkClick r:id="rId4"/>
                        </a:rPr>
                        <a:t>Relational DBMS</a:t>
                      </a:r>
                      <a:endParaRPr lang="nl-BE" sz="1200" b="1" i="0">
                        <a:effectLst/>
                      </a:endParaRPr>
                    </a:p>
                  </a:txBody>
                  <a:tcPr marL="125636" marR="125636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1">
                          <a:effectLst/>
                        </a:rPr>
                        <a:t>202.42</a:t>
                      </a:r>
                    </a:p>
                  </a:txBody>
                  <a:tcPr marL="125636" marR="31409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1">
                          <a:effectLst/>
                        </a:rPr>
                        <a:t>+2.29</a:t>
                      </a:r>
                    </a:p>
                  </a:txBody>
                  <a:tcPr marL="125636" marR="31409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326"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1">
                          <a:effectLst/>
                        </a:rPr>
                        <a:t>7.</a:t>
                      </a:r>
                    </a:p>
                  </a:txBody>
                  <a:tcPr marL="125636" marR="31409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nl-BE" sz="1200" b="1">
                        <a:effectLst/>
                      </a:endParaRPr>
                    </a:p>
                  </a:txBody>
                  <a:tcPr marL="125636" marR="31409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>
                          <a:effectLst/>
                        </a:rPr>
                        <a:t>7.</a:t>
                      </a:r>
                    </a:p>
                  </a:txBody>
                  <a:tcPr marL="125636" marR="31409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1200" b="1" i="0" u="none" strike="noStrike">
                          <a:effectLst/>
                          <a:hlinkClick r:id="rId11"/>
                        </a:rPr>
                        <a:t>Microsoft Access</a:t>
                      </a:r>
                      <a:endParaRPr lang="nl-BE" sz="1200" b="1" i="0">
                        <a:effectLst/>
                      </a:endParaRPr>
                    </a:p>
                  </a:txBody>
                  <a:tcPr marL="125636" marR="125636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1200" b="1" i="0" u="none" strike="noStrike">
                          <a:effectLst/>
                          <a:hlinkClick r:id="rId4"/>
                        </a:rPr>
                        <a:t>Relational DBMS</a:t>
                      </a:r>
                      <a:endParaRPr lang="nl-BE" sz="1200" b="1" i="0">
                        <a:effectLst/>
                      </a:endParaRPr>
                    </a:p>
                  </a:txBody>
                  <a:tcPr marL="125636" marR="125636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1">
                          <a:effectLst/>
                        </a:rPr>
                        <a:t>140.54</a:t>
                      </a:r>
                    </a:p>
                  </a:txBody>
                  <a:tcPr marL="125636" marR="31409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1">
                          <a:effectLst/>
                        </a:rPr>
                        <a:t>+1.41</a:t>
                      </a:r>
                    </a:p>
                  </a:txBody>
                  <a:tcPr marL="125636" marR="31409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1894"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1">
                          <a:effectLst/>
                        </a:rPr>
                        <a:t>8.</a:t>
                      </a:r>
                    </a:p>
                  </a:txBody>
                  <a:tcPr marL="125636" marR="31409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nl-BE" sz="1200" b="1">
                        <a:effectLst/>
                      </a:endParaRPr>
                    </a:p>
                  </a:txBody>
                  <a:tcPr marL="125636" marR="31409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>
                          <a:effectLst/>
                        </a:rPr>
                        <a:t>8.</a:t>
                      </a:r>
                    </a:p>
                  </a:txBody>
                  <a:tcPr marL="125636" marR="31409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1200" b="1" i="0" u="none" strike="noStrike">
                          <a:effectLst/>
                          <a:hlinkClick r:id="rId12"/>
                        </a:rPr>
                        <a:t>Cassandra</a:t>
                      </a:r>
                      <a:endParaRPr lang="nl-BE" sz="1200" b="1" i="0">
                        <a:effectLst/>
                      </a:endParaRPr>
                    </a:p>
                  </a:txBody>
                  <a:tcPr marL="125636" marR="125636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1200" b="1" i="0" u="none" strike="noStrike">
                          <a:effectLst/>
                          <a:hlinkClick r:id="rId13"/>
                        </a:rPr>
                        <a:t>Wide column store</a:t>
                      </a:r>
                      <a:endParaRPr lang="nl-BE" sz="1200" b="1" i="0">
                        <a:effectLst/>
                      </a:endParaRPr>
                    </a:p>
                  </a:txBody>
                  <a:tcPr marL="125636" marR="125636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1">
                          <a:effectLst/>
                        </a:rPr>
                        <a:t>107.08</a:t>
                      </a:r>
                    </a:p>
                  </a:txBody>
                  <a:tcPr marL="125636" marR="31409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1">
                          <a:effectLst/>
                        </a:rPr>
                        <a:t>+8.34</a:t>
                      </a:r>
                    </a:p>
                  </a:txBody>
                  <a:tcPr marL="125636" marR="31409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326"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1">
                          <a:effectLst/>
                        </a:rPr>
                        <a:t>9.</a:t>
                      </a:r>
                    </a:p>
                  </a:txBody>
                  <a:tcPr marL="125636" marR="31409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nl-BE" sz="1200" b="1">
                        <a:effectLst/>
                      </a:endParaRPr>
                    </a:p>
                  </a:txBody>
                  <a:tcPr marL="125636" marR="31409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>
                          <a:effectLst/>
                        </a:rPr>
                        <a:t>9.</a:t>
                      </a:r>
                    </a:p>
                  </a:txBody>
                  <a:tcPr marL="125636" marR="31409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1200" b="1" i="0" u="none" strike="noStrike">
                          <a:effectLst/>
                          <a:hlinkClick r:id="rId14"/>
                        </a:rPr>
                        <a:t>SQLite</a:t>
                      </a:r>
                      <a:endParaRPr lang="nl-BE" sz="1200" b="1" i="0">
                        <a:effectLst/>
                      </a:endParaRPr>
                    </a:p>
                  </a:txBody>
                  <a:tcPr marL="125636" marR="125636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1200" b="1" i="0" u="none" strike="noStrike">
                          <a:effectLst/>
                          <a:hlinkClick r:id="rId4"/>
                        </a:rPr>
                        <a:t>Relational DBMS</a:t>
                      </a:r>
                      <a:endParaRPr lang="nl-BE" sz="1200" b="1" i="0">
                        <a:effectLst/>
                      </a:endParaRPr>
                    </a:p>
                  </a:txBody>
                  <a:tcPr marL="125636" marR="125636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1">
                          <a:effectLst/>
                        </a:rPr>
                        <a:t>99.56</a:t>
                      </a:r>
                    </a:p>
                  </a:txBody>
                  <a:tcPr marL="125636" marR="31409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1">
                          <a:effectLst/>
                        </a:rPr>
                        <a:t>+3.37</a:t>
                      </a:r>
                    </a:p>
                  </a:txBody>
                  <a:tcPr marL="125636" marR="31409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326"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1">
                          <a:effectLst/>
                        </a:rPr>
                        <a:t>10.</a:t>
                      </a:r>
                    </a:p>
                  </a:txBody>
                  <a:tcPr marL="125636" marR="31409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nl-BE" sz="1200" b="1">
                        <a:effectLst/>
                      </a:endParaRPr>
                    </a:p>
                  </a:txBody>
                  <a:tcPr marL="125636" marR="31409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>
                          <a:effectLst/>
                        </a:rPr>
                        <a:t>10.</a:t>
                      </a:r>
                    </a:p>
                  </a:txBody>
                  <a:tcPr marL="125636" marR="31409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1200" b="1" i="0" u="none" strike="noStrike" dirty="0" err="1">
                          <a:effectLst/>
                          <a:hlinkClick r:id="rId15"/>
                        </a:rPr>
                        <a:t>Redis</a:t>
                      </a:r>
                      <a:endParaRPr lang="nl-BE" sz="1200" b="1" i="0" dirty="0">
                        <a:effectLst/>
                      </a:endParaRPr>
                    </a:p>
                  </a:txBody>
                  <a:tcPr marL="125636" marR="125636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1200" b="1" i="0" u="none" strike="noStrike">
                          <a:effectLst/>
                          <a:hlinkClick r:id="rId16"/>
                        </a:rPr>
                        <a:t>Key-value store</a:t>
                      </a:r>
                      <a:endParaRPr lang="nl-BE" sz="1200" b="1" i="0">
                        <a:effectLst/>
                      </a:endParaRPr>
                    </a:p>
                  </a:txBody>
                  <a:tcPr marL="125636" marR="125636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1">
                          <a:effectLst/>
                        </a:rPr>
                        <a:t>99.21</a:t>
                      </a:r>
                    </a:p>
                  </a:txBody>
                  <a:tcPr marL="125636" marR="31409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1" dirty="0">
                          <a:effectLst/>
                        </a:rPr>
                        <a:t>+4.97</a:t>
                      </a:r>
                    </a:p>
                  </a:txBody>
                  <a:tcPr marL="125636" marR="31409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049" name="Picture 1" descr="http://db-engines.com/up.gif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763" y="1154113"/>
            <a:ext cx="1428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db-engines.com/down.gif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763" y="1154113"/>
            <a:ext cx="1428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11560" y="6093296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Source</a:t>
            </a:r>
            <a:endParaRPr lang="nl-BE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323850" y="5877272"/>
            <a:ext cx="8570912" cy="40069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2900" indent="-342900" algn="l" defTabSz="449263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§"/>
              <a:defRPr sz="2000" b="0">
                <a:solidFill>
                  <a:schemeClr val="bg2">
                    <a:lumMod val="50000"/>
                  </a:schemeClr>
                </a:solidFill>
                <a:latin typeface="+mn-lt"/>
                <a:ea typeface="Tahoma" pitchFamily="34" charset="0"/>
                <a:cs typeface="Tahoma" pitchFamily="34" charset="0"/>
              </a:defRPr>
            </a:lvl1pPr>
            <a:lvl2pPr marL="742950" indent="-285750" algn="l" defTabSz="449263" rtl="0" eaLnBrk="1" fontAlgn="base" hangingPunct="1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Char char="-"/>
              <a:defRPr sz="1800">
                <a:solidFill>
                  <a:srgbClr val="000000"/>
                </a:solidFill>
                <a:latin typeface="+mn-lt"/>
                <a:ea typeface="Tahoma" pitchFamily="34" charset="0"/>
                <a:cs typeface="Tahoma" pitchFamily="34" charset="0"/>
              </a:defRPr>
            </a:lvl2pPr>
            <a:lvl3pPr marL="1143000" indent="-228600" algn="l" defTabSz="449263" rtl="0" eaLnBrk="1" fontAlgn="base" hangingPunct="1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itchFamily="2" charset="2"/>
              <a:buChar char="§"/>
              <a:defRPr sz="1600">
                <a:solidFill>
                  <a:srgbClr val="000000"/>
                </a:solidFill>
                <a:latin typeface="+mn-lt"/>
                <a:ea typeface="Tahoma" pitchFamily="34" charset="0"/>
                <a:cs typeface="Tahoma" pitchFamily="34" charset="0"/>
              </a:defRPr>
            </a:lvl3pPr>
            <a:lvl4pPr marL="1600200" indent="-228600" algn="l" defTabSz="449263" rtl="0" eaLnBrk="1" fontAlgn="base" hangingPunct="1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Char char="-"/>
              <a:defRPr sz="1600">
                <a:solidFill>
                  <a:srgbClr val="000000"/>
                </a:solidFill>
                <a:latin typeface="+mn-lt"/>
                <a:ea typeface="Tahoma" pitchFamily="34" charset="0"/>
                <a:cs typeface="Tahoma" pitchFamily="34" charset="0"/>
              </a:defRPr>
            </a:lvl4pPr>
            <a:lvl5pPr marL="2057400" indent="-228600" algn="l" defTabSz="449263" rtl="0" eaLnBrk="1" fontAlgn="base" hangingPunct="1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+mn-lt"/>
                <a:ea typeface="Tahoma" pitchFamily="34" charset="0"/>
                <a:cs typeface="Tahoma" pitchFamily="34" charset="0"/>
              </a:defRPr>
            </a:lvl5pPr>
            <a:lvl6pPr marL="2514600" indent="-228600" algn="l" defTabSz="449263" rtl="0" eaLnBrk="1" fontAlgn="base" hangingPunct="1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49263" rtl="0" eaLnBrk="1" fontAlgn="base" hangingPunct="1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49263" rtl="0" eaLnBrk="1" fontAlgn="base" hangingPunct="1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49263" rtl="0" eaLnBrk="1" fontAlgn="base" hangingPunct="1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kern="0" dirty="0"/>
              <a:t>Source: http://db-engines.com/en/ranking</a:t>
            </a:r>
          </a:p>
        </p:txBody>
      </p:sp>
    </p:spTree>
    <p:extLst>
      <p:ext uri="{BB962C8B-B14F-4D97-AF65-F5344CB8AC3E}">
        <p14:creationId xmlns:p14="http://schemas.microsoft.com/office/powerpoint/2010/main" val="3738887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Key</a:t>
            </a:r>
            <a:r>
              <a:rPr lang="nl-BE" dirty="0"/>
              <a:t>-Value </a:t>
            </a:r>
            <a:r>
              <a:rPr lang="nl-BE" dirty="0" smtClean="0"/>
              <a:t>DB &gt; </a:t>
            </a:r>
            <a:r>
              <a:rPr lang="nl-BE" dirty="0" err="1" smtClean="0"/>
              <a:t>Why</a:t>
            </a:r>
            <a:r>
              <a:rPr lang="nl-BE" dirty="0" smtClean="0"/>
              <a:t> </a:t>
            </a:r>
            <a:r>
              <a:rPr lang="nl-BE" dirty="0" err="1" smtClean="0"/>
              <a:t>Redis</a:t>
            </a:r>
            <a:r>
              <a:rPr lang="nl-BE" dirty="0" smtClean="0"/>
              <a:t>?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6093296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Source</a:t>
            </a:r>
            <a:endParaRPr lang="nl-BE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323850" y="5877272"/>
            <a:ext cx="8570912" cy="482453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2900" indent="-342900" algn="l" defTabSz="449263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§"/>
              <a:defRPr sz="2000" b="0">
                <a:solidFill>
                  <a:schemeClr val="bg2">
                    <a:lumMod val="50000"/>
                  </a:schemeClr>
                </a:solidFill>
                <a:latin typeface="+mn-lt"/>
                <a:ea typeface="Tahoma" pitchFamily="34" charset="0"/>
                <a:cs typeface="Tahoma" pitchFamily="34" charset="0"/>
              </a:defRPr>
            </a:lvl1pPr>
            <a:lvl2pPr marL="742950" indent="-285750" algn="l" defTabSz="449263" rtl="0" eaLnBrk="1" fontAlgn="base" hangingPunct="1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Char char="-"/>
              <a:defRPr sz="1800">
                <a:solidFill>
                  <a:srgbClr val="000000"/>
                </a:solidFill>
                <a:latin typeface="+mn-lt"/>
                <a:ea typeface="Tahoma" pitchFamily="34" charset="0"/>
                <a:cs typeface="Tahoma" pitchFamily="34" charset="0"/>
              </a:defRPr>
            </a:lvl2pPr>
            <a:lvl3pPr marL="1143000" indent="-228600" algn="l" defTabSz="449263" rtl="0" eaLnBrk="1" fontAlgn="base" hangingPunct="1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itchFamily="2" charset="2"/>
              <a:buChar char="§"/>
              <a:defRPr sz="1600">
                <a:solidFill>
                  <a:srgbClr val="000000"/>
                </a:solidFill>
                <a:latin typeface="+mn-lt"/>
                <a:ea typeface="Tahoma" pitchFamily="34" charset="0"/>
                <a:cs typeface="Tahoma" pitchFamily="34" charset="0"/>
              </a:defRPr>
            </a:lvl3pPr>
            <a:lvl4pPr marL="1600200" indent="-228600" algn="l" defTabSz="449263" rtl="0" eaLnBrk="1" fontAlgn="base" hangingPunct="1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Char char="-"/>
              <a:defRPr sz="1600">
                <a:solidFill>
                  <a:srgbClr val="000000"/>
                </a:solidFill>
                <a:latin typeface="+mn-lt"/>
                <a:ea typeface="Tahoma" pitchFamily="34" charset="0"/>
                <a:cs typeface="Tahoma" pitchFamily="34" charset="0"/>
              </a:defRPr>
            </a:lvl4pPr>
            <a:lvl5pPr marL="2057400" indent="-228600" algn="l" defTabSz="449263" rtl="0" eaLnBrk="1" fontAlgn="base" hangingPunct="1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+mn-lt"/>
                <a:ea typeface="Tahoma" pitchFamily="34" charset="0"/>
                <a:cs typeface="Tahoma" pitchFamily="34" charset="0"/>
              </a:defRPr>
            </a:lvl5pPr>
            <a:lvl6pPr marL="2514600" indent="-228600" algn="l" defTabSz="449263" rtl="0" eaLnBrk="1" fontAlgn="base" hangingPunct="1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49263" rtl="0" eaLnBrk="1" fontAlgn="base" hangingPunct="1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49263" rtl="0" eaLnBrk="1" fontAlgn="base" hangingPunct="1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49263" rtl="0" eaLnBrk="1" fontAlgn="base" hangingPunct="1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kern="0" dirty="0"/>
              <a:t>Source: http://db-engines.com/en/ranking_trend/key-value+store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52736"/>
            <a:ext cx="8424936" cy="4880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35072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331640" y="3933056"/>
            <a:ext cx="6559051" cy="1143008"/>
          </a:xfrm>
        </p:spPr>
        <p:txBody>
          <a:bodyPr/>
          <a:lstStyle/>
          <a:p>
            <a:pPr algn="ctr"/>
            <a:r>
              <a:rPr lang="en-US" dirty="0" err="1" smtClean="0"/>
              <a:t>Redis</a:t>
            </a:r>
            <a:endParaRPr lang="en-US" dirty="0"/>
          </a:p>
        </p:txBody>
      </p:sp>
      <p:pic>
        <p:nvPicPr>
          <p:cNvPr id="1026" name="Picture 2" descr="http://sametmax.com/wp-content/uploads/2012/07/banner_redis-300dpi-0315a8013afee137cce47b474541d7f1.png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88166" y="327948"/>
            <a:ext cx="3440018" cy="2957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8344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rdina corporate template">
  <a:themeElements>
    <a:clrScheme name="Ordina Belgium Connectivate">
      <a:dk1>
        <a:srgbClr val="000000"/>
      </a:dk1>
      <a:lt1>
        <a:srgbClr val="FFFFFF"/>
      </a:lt1>
      <a:dk2>
        <a:srgbClr val="000000"/>
      </a:dk2>
      <a:lt2>
        <a:srgbClr val="A5ACAF"/>
      </a:lt2>
      <a:accent1>
        <a:srgbClr val="BB133E"/>
      </a:accent1>
      <a:accent2>
        <a:srgbClr val="0046AD"/>
      </a:accent2>
      <a:accent3>
        <a:srgbClr val="E98300"/>
      </a:accent3>
      <a:accent4>
        <a:srgbClr val="000000"/>
      </a:accent4>
      <a:accent5>
        <a:srgbClr val="00B9E4"/>
      </a:accent5>
      <a:accent6>
        <a:srgbClr val="7AB800"/>
      </a:accent6>
      <a:hlink>
        <a:srgbClr val="0046AD"/>
      </a:hlink>
      <a:folHlink>
        <a:srgbClr val="565A50"/>
      </a:folHlink>
    </a:clrScheme>
    <a:fontScheme name="Office-thema">
      <a:majorFont>
        <a:latin typeface="Arial"/>
        <a:ea typeface="SimSun"/>
        <a:cs typeface="SimSun"/>
      </a:majorFont>
      <a:minorFont>
        <a:latin typeface="Arial"/>
        <a:ea typeface="SimSun"/>
        <a:cs typeface="SimSu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-them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hema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hema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hema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hem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hem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hem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8BA29B4CF45A4E9096EE85E335500E" ma:contentTypeVersion="1" ma:contentTypeDescription="Create a new document." ma:contentTypeScope="" ma:versionID="e77cc56981c8faf257dc8855c0ad3e85">
  <xsd:schema xmlns:xsd="http://www.w3.org/2001/XMLSchema" xmlns:xs="http://www.w3.org/2001/XMLSchema" xmlns:p="http://schemas.microsoft.com/office/2006/metadata/properties" xmlns:ns2="9947e74f-0c74-4337-8298-46b4ff49fe7f" targetNamespace="http://schemas.microsoft.com/office/2006/metadata/properties" ma:root="true" ma:fieldsID="5b9cf7dcc2c3005e41cdc85731940b62" ns2:_="">
    <xsd:import namespace="9947e74f-0c74-4337-8298-46b4ff49fe7f"/>
    <xsd:element name="properties">
      <xsd:complexType>
        <xsd:sequence>
          <xsd:element name="documentManagement">
            <xsd:complexType>
              <xsd:all>
                <xsd:element ref="ns2:Categor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947e74f-0c74-4337-8298-46b4ff49fe7f" elementFormDefault="qualified">
    <xsd:import namespace="http://schemas.microsoft.com/office/2006/documentManagement/types"/>
    <xsd:import namespace="http://schemas.microsoft.com/office/infopath/2007/PartnerControls"/>
    <xsd:element name="Category" ma:index="8" nillable="true" ma:displayName="Category" ma:format="Dropdown" ma:internalName="Category">
      <xsd:simpleType>
        <xsd:restriction base="dms:Choice">
          <xsd:enumeration value="Logo's"/>
          <xsd:enumeration value="Templates"/>
          <xsd:enumeration value="Corporate presentations"/>
          <xsd:enumeration value="Other documents"/>
          <xsd:enumeration value="Route Description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Category xmlns="9947e74f-0c74-4337-8298-46b4ff49fe7f">Templates</Category>
  </documentManagement>
</p:properties>
</file>

<file path=customXml/itemProps1.xml><?xml version="1.0" encoding="utf-8"?>
<ds:datastoreItem xmlns:ds="http://schemas.openxmlformats.org/officeDocument/2006/customXml" ds:itemID="{C2E89B77-E8CD-4A4B-B0D0-984D89C52B4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947e74f-0c74-4337-8298-46b4ff49fe7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C380432-8BA5-4796-AADD-1C55273BAA6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1E8D46A-5B1E-48CA-9945-2F9446ADA624}">
  <ds:schemaRefs>
    <ds:schemaRef ds:uri="http://schemas.microsoft.com/office/2006/documentManagement/types"/>
    <ds:schemaRef ds:uri="http://purl.org/dc/dcmitype/"/>
    <ds:schemaRef ds:uri="http://www.w3.org/XML/1998/namespace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9947e74f-0c74-4337-8298-46b4ff49fe7f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Ordina corporate template</Template>
  <TotalTime>699</TotalTime>
  <Words>442</Words>
  <Application>Microsoft Office PowerPoint</Application>
  <PresentationFormat>On-screen Show (4:3)</PresentationFormat>
  <Paragraphs>158</Paragraphs>
  <Slides>11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Ordina corporate template</vt:lpstr>
      <vt:lpstr>Redis</vt:lpstr>
      <vt:lpstr>Agenda</vt:lpstr>
      <vt:lpstr>Key-Value DB &gt; Concept</vt:lpstr>
      <vt:lpstr>Key-Value DB &gt; More</vt:lpstr>
      <vt:lpstr>Key-Value DB &gt; Key index</vt:lpstr>
      <vt:lpstr>Key-Value DB &gt; Databases</vt:lpstr>
      <vt:lpstr>Key-Value DB &gt; Why Redis?</vt:lpstr>
      <vt:lpstr>Key-Value DB &gt; Why Redis?</vt:lpstr>
      <vt:lpstr>Redis</vt:lpstr>
      <vt:lpstr>Redis &gt; Details</vt:lpstr>
      <vt:lpstr>Redis &gt; use-cases</vt:lpstr>
    </vt:vector>
  </TitlesOfParts>
  <Company>Ordina Belgium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Redis</dc:title>
  <dc:creator>De Cleene, Luc</dc:creator>
  <cp:lastModifiedBy>De Cleene, Luc</cp:lastModifiedBy>
  <cp:revision>12</cp:revision>
  <cp:lastPrinted>1601-01-01T00:00:00Z</cp:lastPrinted>
  <dcterms:created xsi:type="dcterms:W3CDTF">2015-02-07T07:45:46Z</dcterms:created>
  <dcterms:modified xsi:type="dcterms:W3CDTF">2015-02-19T22:12:34Z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0x010100708BA29B4CF45A4E9096EE85E335500E</vt:lpwstr>
  </property>
</Properties>
</file>