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1896"/>
    <a:srgbClr val="B2B2B2"/>
    <a:srgbClr val="AFB3FF"/>
    <a:srgbClr val="00349E"/>
    <a:srgbClr val="3366CC"/>
    <a:srgbClr val="2828B2"/>
    <a:srgbClr val="3447F8"/>
    <a:srgbClr val="0033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0914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E972F952-0AA7-4B34-9364-D14552A7AA20}" type="datetimeFigureOut">
              <a:rPr lang="nl-NL"/>
              <a:pPr>
                <a:defRPr/>
              </a:pPr>
              <a:t>21-2-2015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86E45635-91DE-4F27-B7D7-9905D6A14AF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6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3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07F4200-82FD-4511-817F-06FB427217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Schema is</a:t>
            </a:r>
            <a:r>
              <a:rPr lang="en-US" baseline="0" noProof="0" dirty="0" smtClean="0"/>
              <a:t> just key-value, you can structure your data however it suits you best.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6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Change the </a:t>
            </a:r>
            <a:r>
              <a:rPr lang="nl-BE" dirty="0" err="1" smtClean="0"/>
              <a:t>direction</a:t>
            </a:r>
            <a:r>
              <a:rPr lang="nl-BE" dirty="0" smtClean="0"/>
              <a:t> of the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did</a:t>
            </a:r>
            <a:r>
              <a:rPr lang="nl-BE" dirty="0" smtClean="0"/>
              <a:t> I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choose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?</a:t>
            </a:r>
          </a:p>
          <a:p>
            <a:r>
              <a:rPr lang="nl-BE" baseline="0" dirty="0" err="1" smtClean="0"/>
              <a:t>All</a:t>
            </a:r>
            <a:r>
              <a:rPr lang="nl-BE" baseline="0" dirty="0" smtClean="0"/>
              <a:t> of these databases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advantage.</a:t>
            </a:r>
          </a:p>
          <a:p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are as </a:t>
            </a:r>
            <a:r>
              <a:rPr lang="nl-BE" baseline="0" dirty="0" err="1" smtClean="0"/>
              <a:t>mature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.</a:t>
            </a:r>
          </a:p>
          <a:p>
            <a:r>
              <a:rPr lang="nl-BE" baseline="0" dirty="0" err="1" smtClean="0"/>
              <a:t>Redis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widely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11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 </a:t>
            </a:r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up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are the </a:t>
            </a:r>
            <a:r>
              <a:rPr lang="nl-BE" dirty="0" err="1" smtClean="0"/>
              <a:t>results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Compared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-Value datastores, </a:t>
            </a:r>
            <a:r>
              <a:rPr lang="nl-BE" dirty="0" err="1" smtClean="0"/>
              <a:t>there</a:t>
            </a:r>
            <a:r>
              <a:rPr lang="nl-BE" dirty="0" smtClean="0"/>
              <a:t> is a </a:t>
            </a:r>
            <a:r>
              <a:rPr lang="nl-BE" dirty="0" err="1" smtClean="0"/>
              <a:t>huge</a:t>
            </a:r>
            <a:r>
              <a:rPr lang="nl-BE" dirty="0" smtClean="0"/>
              <a:t> gap.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55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It runs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memory.</a:t>
            </a:r>
          </a:p>
          <a:p>
            <a:r>
              <a:rPr lang="nl-BE" dirty="0" err="1" smtClean="0"/>
              <a:t>There</a:t>
            </a:r>
            <a:r>
              <a:rPr lang="nl-BE" dirty="0" smtClean="0"/>
              <a:t> 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backup</a:t>
            </a:r>
            <a:r>
              <a:rPr lang="nl-BE" baseline="0" dirty="0" smtClean="0"/>
              <a:t>-systems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loosing</a:t>
            </a:r>
            <a:r>
              <a:rPr lang="nl-BE" baseline="0" dirty="0" smtClean="0"/>
              <a:t> data on </a:t>
            </a:r>
            <a:r>
              <a:rPr lang="nl-BE" baseline="0" dirty="0" err="1" smtClean="0"/>
              <a:t>shutdown</a:t>
            </a:r>
            <a:r>
              <a:rPr lang="nl-BE" baseline="0" dirty="0" smtClean="0"/>
              <a:t>/</a:t>
            </a:r>
            <a:r>
              <a:rPr lang="nl-BE" baseline="0" dirty="0" err="1" smtClean="0"/>
              <a:t>restart</a:t>
            </a:r>
            <a:r>
              <a:rPr lang="nl-BE" baseline="0" dirty="0" smtClean="0"/>
              <a:t>/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Snapshotting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writes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the data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RDB file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   -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last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written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is lost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when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server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unexpectedly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stops</a:t>
            </a:r>
            <a:endParaRPr lang="nl-BE" sz="1200" b="0" i="0" kern="1200" baseline="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Append-only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file: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fully-durable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strategy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,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every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set is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appended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AOF file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fast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operations on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supported</a:t>
            </a:r>
            <a:r>
              <a:rPr lang="nl-BE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types.</a:t>
            </a: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9144000" cy="3501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0" y="3501008"/>
            <a:ext cx="9144000" cy="2736304"/>
          </a:xfrm>
          <a:prstGeom prst="rect">
            <a:avLst/>
          </a:prstGeom>
          <a:solidFill>
            <a:schemeClr val="accent3"/>
          </a:solidFill>
          <a:ln w="19050" algn="ctr">
            <a:noFill/>
            <a:round/>
            <a:headEnd/>
            <a:tailEnd/>
          </a:ln>
        </p:spPr>
        <p:txBody>
          <a:bodyPr wrap="square" rtlCol="0" anchor="ctr"/>
          <a:lstStyle/>
          <a:p>
            <a:pPr lvl="0" algn="ctr"/>
            <a:endParaRPr lang="en-US" sz="9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3501008"/>
            <a:ext cx="6559051" cy="114300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644016"/>
            <a:ext cx="5487482" cy="137575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GB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004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6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459248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63688" y="404664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63688" y="515922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84313"/>
            <a:ext cx="6480175" cy="576535"/>
          </a:xfrm>
        </p:spPr>
        <p:txBody>
          <a:bodyPr/>
          <a:lstStyle>
            <a:lvl1pPr>
              <a:defRPr>
                <a:latin typeface="Futura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endParaRPr lang="en-US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2856"/>
            <a:ext cx="6480175" cy="576535"/>
          </a:xfrm>
        </p:spPr>
        <p:txBody>
          <a:bodyPr/>
          <a:lstStyle>
            <a:lvl1pPr>
              <a:defRPr>
                <a:latin typeface="Futura Hv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Hv</a:t>
            </a:r>
            <a:r>
              <a:rPr lang="en-US" dirty="0" smtClean="0"/>
              <a:t> BT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2780928"/>
            <a:ext cx="6480175" cy="576535"/>
          </a:xfrm>
        </p:spPr>
        <p:txBody>
          <a:bodyPr/>
          <a:lstStyle>
            <a:lvl1pPr>
              <a:defRPr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Lt BT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3429000"/>
            <a:ext cx="6480175" cy="576535"/>
          </a:xfrm>
        </p:spPr>
        <p:txBody>
          <a:bodyPr/>
          <a:lstStyle>
            <a:lvl1pPr>
              <a:defRPr>
                <a:latin typeface="Futura Md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BT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077072"/>
            <a:ext cx="6480175" cy="576535"/>
          </a:xfrm>
        </p:spPr>
        <p:txBody>
          <a:bodyPr/>
          <a:lstStyle>
            <a:lvl1pPr>
              <a:defRPr>
                <a:latin typeface="Neutra Text Alt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Neutra</a:t>
            </a:r>
            <a:r>
              <a:rPr lang="en-US" dirty="0" smtClean="0"/>
              <a:t> Text Alt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568630" cy="69269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548680"/>
            <a:ext cx="8569325" cy="432395"/>
          </a:xfrm>
        </p:spPr>
        <p:txBody>
          <a:bodyPr/>
          <a:lstStyle>
            <a:lvl1pPr>
              <a:buFontTx/>
              <a:buNone/>
              <a:def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815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38228" y="6419182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ordina_payoff_kl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11" name="Picture 10" descr="logo_ordina_oranje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352606" cy="98072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23850" y="1268760"/>
            <a:ext cx="4208462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268760"/>
            <a:ext cx="4210050" cy="4824536"/>
          </a:xfrm>
        </p:spPr>
        <p:txBody>
          <a:bodyPr/>
          <a:lstStyle>
            <a:lvl1pPr>
              <a:defRPr lang="en-US" sz="2000" b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18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lang="en-US" sz="16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0"/>
            <a:ext cx="8229600" cy="980728"/>
          </a:xfrm>
        </p:spPr>
        <p:txBody>
          <a:bodyPr/>
          <a:lstStyle>
            <a:lvl1pPr>
              <a:defRPr lang="nl-NL" sz="2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76464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23528" y="1908522"/>
            <a:ext cx="4176464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165103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5369" y="1908522"/>
            <a:ext cx="4165103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323850" y="260648"/>
            <a:ext cx="8569325" cy="720427"/>
          </a:xfrm>
        </p:spPr>
        <p:txBody>
          <a:bodyPr/>
          <a:lstStyle>
            <a:lvl1pPr>
              <a:buNone/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  <a:p>
            <a:pPr lvl="0"/>
            <a:endParaRPr lang="en-US" dirty="0" smtClean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2195736" y="1196752"/>
            <a:ext cx="430887" cy="1571636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CHALLENGE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2195736" y="2780928"/>
            <a:ext cx="430887" cy="1571636"/>
          </a:xfrm>
          <a:prstGeom prst="rect">
            <a:avLst/>
          </a:prstGeom>
          <a:noFill/>
        </p:spPr>
        <p:txBody>
          <a:bodyPr vert="vert270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/>
                </a:solidFill>
                <a:latin typeface="Arial" pitchFamily="34" charset="0"/>
                <a:ea typeface="SimSun" pitchFamily="2" charset="-122"/>
                <a:cs typeface="+mn-cs"/>
              </a:rPr>
              <a:t>SOLUTION</a:t>
            </a:r>
            <a:endParaRPr lang="en-US" b="1" dirty="0">
              <a:solidFill>
                <a:schemeClr val="accent3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2196897" y="4365104"/>
            <a:ext cx="430887" cy="1800200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BENEFITS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124744"/>
            <a:ext cx="6336704" cy="157163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6213" indent="-176213">
              <a:spcBef>
                <a:spcPts val="0"/>
              </a:spcBef>
              <a:buClrTx/>
              <a:buFont typeface="Wingdings" pitchFamily="2" charset="2"/>
              <a:buChar char="§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96850">
              <a:buClr>
                <a:schemeClr val="accent6">
                  <a:lumMod val="50000"/>
                </a:schemeClr>
              </a:buCl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accent5">
                  <a:lumMod val="50000"/>
                </a:schemeClr>
              </a:buClr>
              <a:buFontTx/>
              <a:buNone/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196752"/>
            <a:ext cx="1944216" cy="1017802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customer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1" y="2214555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51520" y="2500306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2627784" y="2696380"/>
            <a:ext cx="6336704" cy="157163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Clr>
                <a:schemeClr val="accent2">
                  <a:lumMod val="50000"/>
                </a:schemeClr>
              </a:buClr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8288" algn="l" defTabSz="914400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3400" indent="-268288"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627784" y="4268016"/>
            <a:ext cx="6336704" cy="189728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ts val="0"/>
              </a:spcBef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251520" y="2924944"/>
            <a:ext cx="1727200" cy="43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30" name="Elbow Connector 29"/>
          <p:cNvCxnSpPr/>
          <p:nvPr userDrawn="1"/>
        </p:nvCxnSpPr>
        <p:spPr bwMode="auto">
          <a:xfrm rot="16200000" flipH="1">
            <a:off x="1655676" y="1808820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 userDrawn="1"/>
        </p:nvCxnSpPr>
        <p:spPr bwMode="auto">
          <a:xfrm rot="16200000" flipH="1">
            <a:off x="1655676" y="3392996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 userDrawn="1"/>
        </p:nvCxnSpPr>
        <p:spPr bwMode="auto">
          <a:xfrm rot="16200000" flipH="1">
            <a:off x="1511660" y="5121188"/>
            <a:ext cx="1872208" cy="216024"/>
          </a:xfrm>
          <a:prstGeom prst="bentConnector3">
            <a:avLst>
              <a:gd name="adj1" fmla="val -893"/>
            </a:avLst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rdina_payoff_kl-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9" name="Picture 8" descr="logo_ordina_oranje_rg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568630" cy="980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titeltekst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760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overzichtstekst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80728"/>
            <a:ext cx="9144000" cy="4603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37312"/>
            <a:ext cx="9144000" cy="1588"/>
          </a:xfrm>
          <a:prstGeom prst="line">
            <a:avLst/>
          </a:prstGeom>
          <a:noFill/>
          <a:ln w="648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28" y="6403831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32" r:id="rId3"/>
    <p:sldLayoutId id="2147483717" r:id="rId4"/>
    <p:sldLayoutId id="2147483728" r:id="rId5"/>
    <p:sldLayoutId id="2147483719" r:id="rId6"/>
    <p:sldLayoutId id="2147483720" r:id="rId7"/>
    <p:sldLayoutId id="2147483721" r:id="rId8"/>
    <p:sldLayoutId id="2147483735" r:id="rId9"/>
    <p:sldLayoutId id="2147483734" r:id="rId10"/>
    <p:sldLayoutId id="2147483722" r:id="rId11"/>
    <p:sldLayoutId id="2147483723" r:id="rId12"/>
    <p:sldLayoutId id="2147483731" r:id="rId13"/>
    <p:sldLayoutId id="2147483725" r:id="rId14"/>
    <p:sldLayoutId id="214748373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chemeClr val="bg2">
            <a:lumMod val="50000"/>
          </a:schemeClr>
        </a:buClr>
        <a:buSzPct val="100000"/>
        <a:buFont typeface="Wingdings" pitchFamily="2" charset="2"/>
        <a:buChar char="§"/>
        <a:defRPr sz="2000" b="0">
          <a:solidFill>
            <a:schemeClr val="bg2">
              <a:lumMod val="50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8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ivotal.io/pivotal/case-studies-2/case-study-staple-yourself-to-a-tweet-to-understand-30-billion-redis-updates-per-day" TargetMode="External"/><Relationship Id="rId2" Type="http://schemas.openxmlformats.org/officeDocument/2006/relationships/hyperlink" Target="http://blog.pivotal.io/pivotal/case-studies-2/using-redis-at-pinterest-for-billions-of-relationshi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pivotal.io/pivotal/case-studies-2/22-billion-served-julien-genestoux-of-superfeedr" TargetMode="External"/><Relationship Id="rId4" Type="http://schemas.openxmlformats.org/officeDocument/2006/relationships/hyperlink" Target="http://blog.pivotal.io/pivotal/case-studies-2/8-ways-media-giant-viacom-uses-redis-to-serve-dynamic-video-at-sca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-engines.com/en/article/Document+Stores" TargetMode="External"/><Relationship Id="rId13" Type="http://schemas.openxmlformats.org/officeDocument/2006/relationships/hyperlink" Target="http://db-engines.com/en/article/Wide+Column+Stores" TargetMode="External"/><Relationship Id="rId18" Type="http://schemas.openxmlformats.org/officeDocument/2006/relationships/image" Target="../media/image5.gif"/><Relationship Id="rId3" Type="http://schemas.openxmlformats.org/officeDocument/2006/relationships/hyperlink" Target="http://db-engines.com/en/system/Oracle" TargetMode="External"/><Relationship Id="rId7" Type="http://schemas.openxmlformats.org/officeDocument/2006/relationships/hyperlink" Target="http://db-engines.com/en/system/MongoDB" TargetMode="External"/><Relationship Id="rId12" Type="http://schemas.openxmlformats.org/officeDocument/2006/relationships/hyperlink" Target="http://db-engines.com/en/system/Cassandra" TargetMode="External"/><Relationship Id="rId17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6" Type="http://schemas.openxmlformats.org/officeDocument/2006/relationships/hyperlink" Target="http://db-engines.com/en/article/Key-value+Sto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-engines.com/en/system/Microsoft+SQL+Server" TargetMode="External"/><Relationship Id="rId11" Type="http://schemas.openxmlformats.org/officeDocument/2006/relationships/hyperlink" Target="http://db-engines.com/en/system/Microsoft+Access" TargetMode="External"/><Relationship Id="rId5" Type="http://schemas.openxmlformats.org/officeDocument/2006/relationships/hyperlink" Target="http://db-engines.com/en/system/MySQL" TargetMode="External"/><Relationship Id="rId15" Type="http://schemas.openxmlformats.org/officeDocument/2006/relationships/hyperlink" Target="http://db-engines.com/en/system/Redis" TargetMode="External"/><Relationship Id="rId10" Type="http://schemas.openxmlformats.org/officeDocument/2006/relationships/hyperlink" Target="http://db-engines.com/en/system/DB2" TargetMode="External"/><Relationship Id="rId4" Type="http://schemas.openxmlformats.org/officeDocument/2006/relationships/hyperlink" Target="http://db-engines.com/en/article/RDBMS" TargetMode="External"/><Relationship Id="rId9" Type="http://schemas.openxmlformats.org/officeDocument/2006/relationships/hyperlink" Target="http://db-engines.com/en/system/PostgreSQL" TargetMode="External"/><Relationship Id="rId14" Type="http://schemas.openxmlformats.org/officeDocument/2006/relationships/hyperlink" Target="http://db-engines.com/en/system/SQL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 De Cleene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an </a:t>
            </a:r>
            <a:r>
              <a:rPr lang="en-US" u="sng" dirty="0" smtClean="0"/>
              <a:t>in-memory</a:t>
            </a:r>
            <a:r>
              <a:rPr lang="en-US" dirty="0" smtClean="0"/>
              <a:t> but persistent on disk database</a:t>
            </a:r>
          </a:p>
          <a:p>
            <a:pPr lvl="1"/>
            <a:r>
              <a:rPr lang="en-US" dirty="0" smtClean="0"/>
              <a:t>Very high write and read speed</a:t>
            </a:r>
          </a:p>
          <a:p>
            <a:pPr lvl="1"/>
            <a:r>
              <a:rPr lang="en-US" dirty="0" smtClean="0"/>
              <a:t>Data sets can’t be larger than memory</a:t>
            </a:r>
          </a:p>
          <a:p>
            <a:endParaRPr lang="en-US" dirty="0" smtClean="0"/>
          </a:p>
          <a:p>
            <a:r>
              <a:rPr lang="en-US" dirty="0" smtClean="0"/>
              <a:t>Various data-types are supported</a:t>
            </a:r>
          </a:p>
          <a:p>
            <a:pPr lvl="1"/>
            <a:r>
              <a:rPr lang="en-US" dirty="0" smtClean="0"/>
              <a:t>Lists, Sets, Sorted Sets, Hashes</a:t>
            </a:r>
          </a:p>
          <a:p>
            <a:pPr lvl="1"/>
            <a:r>
              <a:rPr lang="en-US" dirty="0" smtClean="0"/>
              <a:t>Execute operations at DB level, not client level</a:t>
            </a:r>
            <a:endParaRPr lang="en-US" dirty="0"/>
          </a:p>
          <a:p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/</a:t>
            </a:r>
            <a:r>
              <a:rPr lang="nl-BE" dirty="0" err="1" smtClean="0"/>
              <a:t>Subscribe</a:t>
            </a:r>
            <a:r>
              <a:rPr lang="nl-BE" dirty="0" smtClean="0"/>
              <a:t> system</a:t>
            </a:r>
          </a:p>
          <a:p>
            <a:endParaRPr lang="nl-BE" dirty="0"/>
          </a:p>
          <a:p>
            <a:r>
              <a:rPr lang="nl-BE" dirty="0" err="1" smtClean="0"/>
              <a:t>Possibility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expire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33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</a:t>
            </a:r>
            <a:r>
              <a:rPr lang="nl-BE" dirty="0" err="1" smtClean="0"/>
              <a:t>use</a:t>
            </a:r>
            <a:r>
              <a:rPr lang="nl-BE" smtClean="0"/>
              <a:t>-cases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In-memory cache</a:t>
            </a:r>
          </a:p>
          <a:p>
            <a:r>
              <a:rPr lang="nl-BE" dirty="0" smtClean="0"/>
              <a:t>Leaderboard</a:t>
            </a:r>
          </a:p>
          <a:p>
            <a:r>
              <a:rPr lang="nl-BE" dirty="0" smtClean="0"/>
              <a:t>Pinterest</a:t>
            </a:r>
          </a:p>
          <a:p>
            <a:pPr lvl="1"/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blog.pivotal.io/pivotal/case-studies-2/using-redis-at-pinterest-for-billions-of-relationships</a:t>
            </a:r>
            <a:endParaRPr lang="nl-BE" dirty="0" smtClean="0"/>
          </a:p>
          <a:p>
            <a:r>
              <a:rPr lang="nl-BE" dirty="0" smtClean="0"/>
              <a:t>Twitter</a:t>
            </a:r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blog.pivotal.io/pivotal/case-studies-2/case-study-staple-yourself-to-a-tweet-to-understand-30-billion-redis-updates-per-day</a:t>
            </a:r>
            <a:endParaRPr lang="nl-BE" dirty="0" smtClean="0"/>
          </a:p>
          <a:p>
            <a:r>
              <a:rPr lang="nl-BE" dirty="0" smtClean="0"/>
              <a:t>Viacom</a:t>
            </a:r>
          </a:p>
          <a:p>
            <a:pPr lvl="1"/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blog.pivotal.io/pivotal/case-studies-2/8-ways-media-giant-viacom-uses-redis-to-serve-dynamic-video-at-scale</a:t>
            </a:r>
            <a:endParaRPr lang="nl-BE" dirty="0" smtClean="0"/>
          </a:p>
          <a:p>
            <a:r>
              <a:rPr lang="nl-BE" dirty="0" smtClean="0"/>
              <a:t>Superfeedr</a:t>
            </a:r>
          </a:p>
          <a:p>
            <a:pPr lvl="1"/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blog.pivotal.io/pivotal/case-studies-2/22-billion-served-julien-genestoux-of-superfeedr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4580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r>
              <a:rPr lang="nl-BE" dirty="0" smtClean="0"/>
              <a:t>-Value DB</a:t>
            </a:r>
          </a:p>
          <a:p>
            <a:endParaRPr lang="nl-BE" dirty="0" smtClean="0"/>
          </a:p>
          <a:p>
            <a:r>
              <a:rPr lang="nl-BE" dirty="0" err="1" smtClean="0"/>
              <a:t>Redis</a:t>
            </a:r>
            <a:r>
              <a:rPr lang="nl-BE" dirty="0" smtClean="0"/>
              <a:t> </a:t>
            </a:r>
            <a:r>
              <a:rPr lang="nl-BE" dirty="0" err="1" smtClean="0"/>
              <a:t>introduction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03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-Value DB &gt;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String</a:t>
            </a:r>
          </a:p>
          <a:p>
            <a:pPr lvl="1"/>
            <a:r>
              <a:rPr lang="nl-BE" dirty="0" err="1" smtClean="0"/>
              <a:t>Indexed</a:t>
            </a:r>
            <a:endParaRPr lang="nl-BE" dirty="0" smtClean="0"/>
          </a:p>
          <a:p>
            <a:pPr lvl="1"/>
            <a:r>
              <a:rPr lang="nl-BE" dirty="0" err="1" smtClean="0"/>
              <a:t>Sorted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Random data, </a:t>
            </a:r>
            <a:r>
              <a:rPr lang="nl-BE" dirty="0" err="1" smtClean="0"/>
              <a:t>Blob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Indexed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205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More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Schema: None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Transactions: </a:t>
            </a:r>
            <a:r>
              <a:rPr lang="nl-BE" dirty="0" err="1" smtClean="0"/>
              <a:t>applicable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single </a:t>
            </a:r>
            <a:r>
              <a:rPr lang="nl-BE" dirty="0" err="1" smtClean="0"/>
              <a:t>key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Basic operations: </a:t>
            </a:r>
          </a:p>
          <a:p>
            <a:pPr lvl="1"/>
            <a:r>
              <a:rPr lang="nl-BE" dirty="0" smtClean="0"/>
              <a:t>PUT(</a:t>
            </a:r>
            <a:r>
              <a:rPr lang="nl-BE" dirty="0" err="1" smtClean="0"/>
              <a:t>key</a:t>
            </a:r>
            <a:r>
              <a:rPr lang="nl-BE" dirty="0" smtClean="0"/>
              <a:t>, 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GET(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REMOVE(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r>
              <a:rPr lang="nl-BE" dirty="0" err="1"/>
              <a:t>Queries</a:t>
            </a:r>
            <a:r>
              <a:rPr lang="nl-BE" dirty="0"/>
              <a:t>: </a:t>
            </a:r>
            <a:r>
              <a:rPr lang="nl-BE" dirty="0" err="1"/>
              <a:t>Only</a:t>
            </a:r>
            <a:r>
              <a:rPr lang="nl-BE" dirty="0"/>
              <a:t> on the </a:t>
            </a:r>
            <a:r>
              <a:rPr lang="nl-BE" dirty="0" err="1"/>
              <a:t>keys</a:t>
            </a:r>
            <a:r>
              <a:rPr lang="nl-BE" dirty="0"/>
              <a:t> 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13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Key</a:t>
            </a:r>
            <a:r>
              <a:rPr lang="nl-BE" dirty="0" smtClean="0"/>
              <a:t> index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</a:t>
            </a:r>
            <a:r>
              <a:rPr lang="nl-BE" dirty="0" smtClean="0"/>
              <a:t>ser1_age ----- 18</a:t>
            </a:r>
          </a:p>
          <a:p>
            <a:r>
              <a:rPr lang="nl-BE" dirty="0" smtClean="0"/>
              <a:t>user2_age </a:t>
            </a:r>
            <a:r>
              <a:rPr lang="nl-BE" dirty="0"/>
              <a:t>----- </a:t>
            </a:r>
            <a:r>
              <a:rPr lang="nl-BE" dirty="0" smtClean="0"/>
              <a:t>48</a:t>
            </a:r>
          </a:p>
          <a:p>
            <a:r>
              <a:rPr lang="nl-BE" dirty="0" smtClean="0"/>
              <a:t>user3_age </a:t>
            </a:r>
            <a:r>
              <a:rPr lang="nl-BE" dirty="0"/>
              <a:t>----- </a:t>
            </a:r>
            <a:r>
              <a:rPr lang="nl-BE" dirty="0" smtClean="0"/>
              <a:t>26</a:t>
            </a:r>
          </a:p>
          <a:p>
            <a:r>
              <a:rPr lang="nl-BE" dirty="0" smtClean="0"/>
              <a:t>user4_age </a:t>
            </a:r>
            <a:r>
              <a:rPr lang="nl-BE" dirty="0"/>
              <a:t>----- 18</a:t>
            </a:r>
          </a:p>
          <a:p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users of </a:t>
            </a:r>
            <a:r>
              <a:rPr lang="nl-BE" dirty="0" err="1" smtClean="0"/>
              <a:t>age</a:t>
            </a:r>
            <a:r>
              <a:rPr lang="nl-BE" dirty="0" smtClean="0"/>
              <a:t> 18?</a:t>
            </a:r>
          </a:p>
          <a:p>
            <a:endParaRPr lang="nl-BE" dirty="0"/>
          </a:p>
          <a:p>
            <a:r>
              <a:rPr lang="nl-BE" dirty="0"/>
              <a:t>a</a:t>
            </a:r>
            <a:r>
              <a:rPr lang="nl-BE" dirty="0" smtClean="0"/>
              <a:t>ge18 ----- [  user1,  user4  ]</a:t>
            </a:r>
          </a:p>
          <a:p>
            <a:r>
              <a:rPr lang="nl-BE" dirty="0" smtClean="0"/>
              <a:t>age26 </a:t>
            </a:r>
            <a:r>
              <a:rPr lang="nl-BE" dirty="0"/>
              <a:t>----- [  </a:t>
            </a:r>
            <a:r>
              <a:rPr lang="nl-BE" dirty="0" smtClean="0"/>
              <a:t>user3  ]</a:t>
            </a:r>
            <a:endParaRPr lang="nl-BE" dirty="0"/>
          </a:p>
          <a:p>
            <a:r>
              <a:rPr lang="nl-BE" dirty="0" smtClean="0"/>
              <a:t>age48 </a:t>
            </a:r>
            <a:r>
              <a:rPr lang="nl-BE" dirty="0"/>
              <a:t>----- [  </a:t>
            </a:r>
            <a:r>
              <a:rPr lang="nl-BE" dirty="0" smtClean="0"/>
              <a:t>user2  ]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74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DB &gt; </a:t>
            </a:r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Membase</a:t>
            </a:r>
            <a:endParaRPr lang="nl-BE" dirty="0" smtClean="0"/>
          </a:p>
          <a:p>
            <a:r>
              <a:rPr lang="nl-BE" dirty="0" err="1" smtClean="0"/>
              <a:t>LevelDB</a:t>
            </a:r>
            <a:endParaRPr lang="nl-BE" dirty="0" smtClean="0"/>
          </a:p>
          <a:p>
            <a:r>
              <a:rPr lang="nl-BE" dirty="0" smtClean="0"/>
              <a:t>Aerospike</a:t>
            </a:r>
          </a:p>
          <a:p>
            <a:r>
              <a:rPr lang="nl-BE" dirty="0" err="1" smtClean="0"/>
              <a:t>Tokoy</a:t>
            </a:r>
            <a:r>
              <a:rPr lang="nl-BE" dirty="0" smtClean="0"/>
              <a:t> Cabinet</a:t>
            </a:r>
          </a:p>
          <a:p>
            <a:r>
              <a:rPr lang="nl-BE" dirty="0" smtClean="0"/>
              <a:t>Project </a:t>
            </a:r>
            <a:r>
              <a:rPr lang="nl-BE" dirty="0" err="1" smtClean="0"/>
              <a:t>Voldemort</a:t>
            </a:r>
            <a:endParaRPr lang="nl-BE" dirty="0" smtClean="0"/>
          </a:p>
          <a:p>
            <a:r>
              <a:rPr lang="nl-BE" dirty="0" err="1" smtClean="0"/>
              <a:t>Hpyerdex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Redis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07140"/>
              </p:ext>
            </p:extLst>
          </p:nvPr>
        </p:nvGraphicFramePr>
        <p:xfrm>
          <a:off x="395535" y="1154377"/>
          <a:ext cx="8424939" cy="4600894"/>
        </p:xfrm>
        <a:graphic>
          <a:graphicData uri="http://schemas.openxmlformats.org/drawingml/2006/table">
            <a:tbl>
              <a:tblPr/>
              <a:tblGrid>
                <a:gridCol w="1042131"/>
                <a:gridCol w="1042131"/>
                <a:gridCol w="1042131"/>
                <a:gridCol w="1607142"/>
                <a:gridCol w="1607142"/>
                <a:gridCol w="1042131"/>
                <a:gridCol w="1042131"/>
              </a:tblGrid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Rank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Last Month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DBMS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Database Model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Score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Changes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3"/>
                        </a:rPr>
                        <a:t>Oracle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1439.72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+0.56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5"/>
                        </a:rPr>
                        <a:t>MySQL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1272.45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-5.06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53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6"/>
                        </a:rPr>
                        <a:t>Microsoft SQL Server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1177.48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-21.13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7"/>
                        </a:rPr>
                        <a:t>MongoDB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8"/>
                        </a:rPr>
                        <a:t>Document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267.24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+16.35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9"/>
                        </a:rPr>
                        <a:t>PostgreSQL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262.34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+7.85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0"/>
                        </a:rPr>
                        <a:t>DB2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202.42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+2.29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1"/>
                        </a:rPr>
                        <a:t>Microsoft Access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140.54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+1.41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94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2"/>
                        </a:rPr>
                        <a:t>Cassandra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3"/>
                        </a:rPr>
                        <a:t>Wide column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107.08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+8.34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4"/>
                        </a:rPr>
                        <a:t>SQLite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+3.37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 dirty="0" err="1">
                          <a:effectLst/>
                          <a:hlinkClick r:id="rId15"/>
                        </a:rPr>
                        <a:t>Redis</a:t>
                      </a:r>
                      <a:endParaRPr lang="nl-BE" sz="1200" b="1" i="0" dirty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6"/>
                        </a:rPr>
                        <a:t>Key-value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99.21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+4.97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://db-engines.com/u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b-engines.com/down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00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</a:t>
            </a:r>
          </a:p>
        </p:txBody>
      </p:sp>
    </p:spTree>
    <p:extLst>
      <p:ext uri="{BB962C8B-B14F-4D97-AF65-F5344CB8AC3E}">
        <p14:creationId xmlns:p14="http://schemas.microsoft.com/office/powerpoint/2010/main" val="3738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http://db-engines.com/en/ranking_trend/key-value+store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24936" cy="488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-thema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9947e74f-0c74-4337-8298-46b4ff49fe7f">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BA29B4CF45A4E9096EE85E335500E" ma:contentTypeVersion="1" ma:contentTypeDescription="Create a new document." ma:contentTypeScope="" ma:versionID="e77cc56981c8faf257dc8855c0ad3e85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5b9cf7dcc2c3005e41cdc85731940b62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presentations"/>
          <xsd:enumeration value="Other documents"/>
          <xsd:enumeration value="Route Descrip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8D46A-5B1E-48CA-9945-2F9446ADA62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947e74f-0c74-4337-8298-46b4ff49fe7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C380432-8BA5-4796-AADD-1C55273BA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89B77-E8CD-4A4B-B0D0-984D89C52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corporate template</Template>
  <TotalTime>731</TotalTime>
  <Words>461</Words>
  <Application>Microsoft Office PowerPoint</Application>
  <PresentationFormat>On-screen Show (4:3)</PresentationFormat>
  <Paragraphs>168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Ordina corporate template</vt:lpstr>
      <vt:lpstr>Redis</vt:lpstr>
      <vt:lpstr>Agenda</vt:lpstr>
      <vt:lpstr>Key-Value DB &gt; Concept</vt:lpstr>
      <vt:lpstr>Key-Value DB &gt; More</vt:lpstr>
      <vt:lpstr>Key-Value DB &gt; Key index</vt:lpstr>
      <vt:lpstr>Key-Value DB &gt; Databases</vt:lpstr>
      <vt:lpstr>Key-Value DB &gt; Why Redis?</vt:lpstr>
      <vt:lpstr>Key-Value DB &gt; Why Redis?</vt:lpstr>
      <vt:lpstr>Redis</vt:lpstr>
      <vt:lpstr>Redis &gt; Details</vt:lpstr>
      <vt:lpstr>Redis &gt; use-cases</vt:lpstr>
    </vt:vector>
  </TitlesOfParts>
  <Company>Ordina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 Cleene, Luc</dc:creator>
  <cp:lastModifiedBy>De Cleene, Luc [JANBE Non-J&amp;J]</cp:lastModifiedBy>
  <cp:revision>14</cp:revision>
  <cp:lastPrinted>1601-01-01T00:00:00Z</cp:lastPrinted>
  <dcterms:created xsi:type="dcterms:W3CDTF">2015-02-07T07:45:46Z</dcterms:created>
  <dcterms:modified xsi:type="dcterms:W3CDTF">2015-02-21T21:52:20Z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0x010100708BA29B4CF45A4E9096EE85E335500E</vt:lpwstr>
  </property>
</Properties>
</file>