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46"/>
  </p:notesMasterIdLst>
  <p:sldIdLst>
    <p:sldId id="256" r:id="rId2"/>
    <p:sldId id="306" r:id="rId3"/>
    <p:sldId id="307" r:id="rId4"/>
    <p:sldId id="281" r:id="rId5"/>
    <p:sldId id="302" r:id="rId6"/>
    <p:sldId id="286" r:id="rId7"/>
    <p:sldId id="285" r:id="rId8"/>
    <p:sldId id="262" r:id="rId9"/>
    <p:sldId id="257" r:id="rId10"/>
    <p:sldId id="287" r:id="rId11"/>
    <p:sldId id="258" r:id="rId12"/>
    <p:sldId id="288" r:id="rId13"/>
    <p:sldId id="289" r:id="rId14"/>
    <p:sldId id="290" r:id="rId15"/>
    <p:sldId id="259" r:id="rId16"/>
    <p:sldId id="265" r:id="rId17"/>
    <p:sldId id="297" r:id="rId18"/>
    <p:sldId id="293" r:id="rId19"/>
    <p:sldId id="292" r:id="rId20"/>
    <p:sldId id="294" r:id="rId21"/>
    <p:sldId id="299" r:id="rId22"/>
    <p:sldId id="301" r:id="rId23"/>
    <p:sldId id="295" r:id="rId24"/>
    <p:sldId id="291" r:id="rId25"/>
    <p:sldId id="300" r:id="rId26"/>
    <p:sldId id="267" r:id="rId27"/>
    <p:sldId id="272" r:id="rId28"/>
    <p:sldId id="274" r:id="rId29"/>
    <p:sldId id="276" r:id="rId30"/>
    <p:sldId id="273" r:id="rId31"/>
    <p:sldId id="268" r:id="rId32"/>
    <p:sldId id="277" r:id="rId33"/>
    <p:sldId id="279" r:id="rId34"/>
    <p:sldId id="280" r:id="rId35"/>
    <p:sldId id="278" r:id="rId36"/>
    <p:sldId id="270" r:id="rId37"/>
    <p:sldId id="304" r:id="rId38"/>
    <p:sldId id="269" r:id="rId39"/>
    <p:sldId id="308" r:id="rId40"/>
    <p:sldId id="309" r:id="rId41"/>
    <p:sldId id="271" r:id="rId42"/>
    <p:sldId id="305" r:id="rId43"/>
    <p:sldId id="303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14" autoAdjust="0"/>
  </p:normalViewPr>
  <p:slideViewPr>
    <p:cSldViewPr snapToGrid="0" snapToObjects="1">
      <p:cViewPr varScale="1">
        <p:scale>
          <a:sx n="95" d="100"/>
          <a:sy n="95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3922-F4C5-4C26-88D3-AB3C12D05D29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71F4-4B72-4F7B-8E0C-EEA7286B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71F4-4B72-4F7B-8E0C-EEA7286BD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 </a:t>
            </a:r>
            <a:r>
              <a:rPr lang="en-US" dirty="0" smtClean="0"/>
              <a:t>: Number of nodes with a replica of data.</a:t>
            </a:r>
          </a:p>
          <a:p>
            <a:r>
              <a:rPr lang="en-US" b="1" dirty="0" smtClean="0"/>
              <a:t>W</a:t>
            </a:r>
            <a:r>
              <a:rPr lang="en-US" dirty="0" smtClean="0"/>
              <a:t>: Number of nodes that must acknowledge the update.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 : Minimum number of nodes that succeeds read operation.</a:t>
            </a:r>
          </a:p>
          <a:p>
            <a:endParaRPr lang="en-US" dirty="0" smtClean="0"/>
          </a:p>
          <a:p>
            <a:r>
              <a:rPr lang="en-US" dirty="0" smtClean="0"/>
              <a:t>W + R &gt; N    Strong Consistency</a:t>
            </a:r>
          </a:p>
          <a:p>
            <a:r>
              <a:rPr lang="en-US" dirty="0" smtClean="0"/>
              <a:t>W + R &lt;= N   Weak 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71F4-4B72-4F7B-8E0C-EEA7286BD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71F4-4B72-4F7B-8E0C-EEA7286BD3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F2D777-27B4-A44B-A353-7E99C50AA8B5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5E2F8C-6FF4-854C-AEFD-39A46EACA1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ratatagun.com/" TargetMode="External"/><Relationship Id="rId2" Type="http://schemas.openxmlformats.org/officeDocument/2006/relationships/hyperlink" Target="mailto:firat@yahoo-in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brewer/cs262b-2004/PODC-keynot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17" y="738372"/>
            <a:ext cx="7945281" cy="4266766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br>
              <a:rPr lang="en-US" dirty="0" smtClean="0"/>
            </a:br>
            <a:r>
              <a:rPr lang="en-US" dirty="0" smtClean="0"/>
              <a:t>Theory, Implementations,</a:t>
            </a:r>
            <a:br>
              <a:rPr lang="en-US" dirty="0" smtClean="0"/>
            </a:br>
            <a:r>
              <a:rPr lang="en-US" dirty="0" smtClean="0"/>
              <a:t>an introduction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Firat</a:t>
            </a:r>
            <a:r>
              <a:rPr lang="en-US" sz="2400" dirty="0" smtClean="0"/>
              <a:t> </a:t>
            </a:r>
            <a:r>
              <a:rPr lang="en-US" sz="2400" dirty="0" err="1" smtClean="0"/>
              <a:t>Atagun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0617" y="458002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firat@yahoo-inc.com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http://firatatagun.com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Brewer’s Theorem by Prof. Eric Brewer, published in 2000 at University of Berkeley.</a:t>
            </a:r>
            <a:endParaRPr lang="en-US" dirty="0"/>
          </a:p>
          <a:p>
            <a:r>
              <a:rPr lang="en-US" dirty="0" smtClean="0"/>
              <a:t>“Of three properties of a shared data system: data consistency, system availability and tolerance to network </a:t>
            </a:r>
            <a:r>
              <a:rPr lang="en-US" dirty="0" smtClean="0"/>
              <a:t>partitions, </a:t>
            </a:r>
            <a:r>
              <a:rPr lang="en-US" dirty="0" smtClean="0"/>
              <a:t>only two can be achieved </a:t>
            </a:r>
            <a:r>
              <a:rPr lang="en-US" b="1" dirty="0" smtClean="0"/>
              <a:t>at any given moment</a:t>
            </a:r>
            <a:r>
              <a:rPr lang="en-US" dirty="0" smtClean="0"/>
              <a:t>.”</a:t>
            </a:r>
          </a:p>
          <a:p>
            <a:r>
              <a:rPr lang="en-US" dirty="0"/>
              <a:t>Proven by Nancy Lynch et al. MIT labs.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900" dirty="0">
                <a:hlinkClick r:id="rId2"/>
              </a:rPr>
              <a:t>http://www.cs.berkeley.edu/~</a:t>
            </a:r>
            <a:r>
              <a:rPr lang="en-US" sz="1900" dirty="0" smtClean="0">
                <a:hlinkClick r:id="rId2"/>
              </a:rPr>
              <a:t>brewer/cs262b-2004/PODC-keynote.pdf</a:t>
            </a: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21442"/>
          </a:xfrm>
        </p:spPr>
        <p:txBody>
          <a:bodyPr>
            <a:normAutofit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onsistency: Clients should read the same data. There are many levels of consistency.</a:t>
            </a:r>
          </a:p>
          <a:p>
            <a:pPr lvl="1"/>
            <a:r>
              <a:rPr lang="en-US" dirty="0" smtClean="0"/>
              <a:t>Strict Consistency – RDBMS.</a:t>
            </a:r>
          </a:p>
          <a:p>
            <a:pPr lvl="1"/>
            <a:r>
              <a:rPr lang="en-US" dirty="0" smtClean="0"/>
              <a:t>Tunable Consistency – Cassandra.</a:t>
            </a:r>
          </a:p>
          <a:p>
            <a:pPr lvl="1"/>
            <a:r>
              <a:rPr lang="en-US" dirty="0" smtClean="0"/>
              <a:t>Eventual Consistency – Amazon Dynamo.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vailability: Data to be available.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artial Tolerance: Data to be partitioned across network segments due to network failures.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470482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301914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5304" y="2676187"/>
            <a:ext cx="2077454" cy="921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1"/>
          </p:cNvCxnSpPr>
          <p:nvPr/>
        </p:nvCxnSpPr>
        <p:spPr>
          <a:xfrm flipH="1">
            <a:off x="3080082" y="3597259"/>
            <a:ext cx="1503949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8" idx="2"/>
          </p:cNvCxnSpPr>
          <p:nvPr/>
        </p:nvCxnSpPr>
        <p:spPr>
          <a:xfrm flipH="1" flipV="1">
            <a:off x="4584031" y="3597259"/>
            <a:ext cx="1327483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8788" y="40382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7293" y="40602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25870" y="162755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Consistent and available</a:t>
            </a:r>
          </a:p>
          <a:p>
            <a:r>
              <a:rPr lang="en-US" sz="2800" dirty="0" smtClean="0"/>
              <a:t>No partition.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86513" y="29520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570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Proof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470482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301914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408897" y="2735784"/>
            <a:ext cx="2253915" cy="999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4" idx="1"/>
          </p:cNvCxnSpPr>
          <p:nvPr/>
        </p:nvCxnSpPr>
        <p:spPr>
          <a:xfrm flipH="1">
            <a:off x="3080082" y="3735093"/>
            <a:ext cx="1455773" cy="115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6" idx="2"/>
          </p:cNvCxnSpPr>
          <p:nvPr/>
        </p:nvCxnSpPr>
        <p:spPr>
          <a:xfrm flipH="1" flipV="1">
            <a:off x="4535855" y="3735093"/>
            <a:ext cx="1375659" cy="115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17703" y="40382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7293" y="413266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86463" y="5626768"/>
            <a:ext cx="9063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4074695" y="5037221"/>
            <a:ext cx="818147" cy="117909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12699" y="1781677"/>
            <a:ext cx="6059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Available and partitioned</a:t>
            </a:r>
          </a:p>
          <a:p>
            <a:r>
              <a:rPr lang="en-US" sz="2800" dirty="0" smtClean="0"/>
              <a:t>Not consistent, we get back old data.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8337" y="30507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Proof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470482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301914" y="4892659"/>
            <a:ext cx="1219200" cy="176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08897" y="2735784"/>
            <a:ext cx="2253915" cy="999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13" idx="1"/>
          </p:cNvCxnSpPr>
          <p:nvPr/>
        </p:nvCxnSpPr>
        <p:spPr>
          <a:xfrm flipH="1">
            <a:off x="3080082" y="3735093"/>
            <a:ext cx="1455773" cy="115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8788" y="40382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73774" y="4501997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new data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86463" y="5626768"/>
            <a:ext cx="9063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4074695" y="5037221"/>
            <a:ext cx="818147" cy="117909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99864" y="1652337"/>
            <a:ext cx="4365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Consistent and partitioned</a:t>
            </a:r>
          </a:p>
          <a:p>
            <a:r>
              <a:rPr lang="en-US" sz="2800" dirty="0" smtClean="0"/>
              <a:t>Not available, waiting…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7807" y="30507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BASE, an ACID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0018"/>
            <a:ext cx="8153400" cy="5347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the opposite of ACID.</a:t>
            </a:r>
          </a:p>
          <a:p>
            <a:r>
              <a:rPr lang="en-US" dirty="0" smtClean="0"/>
              <a:t>Basically available: Nodes in the a distributed environment can go down, but the whole system shouldn’t be affected.</a:t>
            </a:r>
          </a:p>
          <a:p>
            <a:r>
              <a:rPr lang="en-US" dirty="0" smtClean="0"/>
              <a:t>Soft State (scalable): The state of the system and data changes over time.</a:t>
            </a:r>
          </a:p>
          <a:p>
            <a:r>
              <a:rPr lang="en-US" dirty="0" smtClean="0"/>
              <a:t>Eventual Consistency: Given enough time, data will be consistent across the distributed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550"/>
            <a:ext cx="8229600" cy="1143000"/>
          </a:xfrm>
        </p:spPr>
        <p:txBody>
          <a:bodyPr/>
          <a:lstStyle/>
          <a:p>
            <a:r>
              <a:rPr lang="en-US" dirty="0" smtClean="0"/>
              <a:t>A Clash of cultures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103" y="139055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/>
              <a:t>ACID: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Strong consistency.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Less availability.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Pessimistic concurrency.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Complex.</a:t>
            </a:r>
          </a:p>
          <a:p>
            <a:pPr lvl="1"/>
            <a:r>
              <a:rPr lang="en-US" sz="2800" dirty="0" smtClean="0"/>
              <a:t>BASE: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Availability is the most important thing. Willing to sacrifice for this (CAP).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Weaker consistency (Eventual).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Best effort.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Simple and fast.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Optimistic.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0068"/>
            <a:ext cx="8153400" cy="5307932"/>
          </a:xfrm>
        </p:spPr>
        <p:txBody>
          <a:bodyPr/>
          <a:lstStyle/>
          <a:p>
            <a:r>
              <a:rPr lang="en-US" dirty="0" smtClean="0"/>
              <a:t>Two phase commit.</a:t>
            </a:r>
          </a:p>
          <a:p>
            <a:pPr lvl="1"/>
            <a:r>
              <a:rPr lang="en-US" sz="1800" dirty="0" smtClean="0"/>
              <a:t>Starbucks doesn’t use two phase commit by </a:t>
            </a:r>
            <a:r>
              <a:rPr lang="en-US" sz="1800" dirty="0" err="1" smtClean="0"/>
              <a:t>Gregor</a:t>
            </a:r>
            <a:r>
              <a:rPr lang="en-US" sz="1800" dirty="0" smtClean="0"/>
              <a:t> </a:t>
            </a:r>
            <a:r>
              <a:rPr lang="en-US" sz="1800" dirty="0" err="1" smtClean="0"/>
              <a:t>Hophe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Possible failures</a:t>
            </a:r>
            <a:endParaRPr lang="en-US" dirty="0"/>
          </a:p>
          <a:p>
            <a:pPr lvl="1"/>
            <a:r>
              <a:rPr lang="en-US" sz="1800" dirty="0"/>
              <a:t>Network </a:t>
            </a:r>
            <a:r>
              <a:rPr lang="en-US" sz="1800" dirty="0" smtClean="0"/>
              <a:t>errors.</a:t>
            </a:r>
            <a:endParaRPr lang="en-US" sz="1800" dirty="0"/>
          </a:p>
          <a:p>
            <a:pPr lvl="1"/>
            <a:r>
              <a:rPr lang="en-US" sz="1800" dirty="0"/>
              <a:t>Node </a:t>
            </a:r>
            <a:r>
              <a:rPr lang="en-US" sz="1800" dirty="0" smtClean="0"/>
              <a:t>errors.</a:t>
            </a:r>
            <a:endParaRPr lang="en-US" sz="1800" dirty="0"/>
          </a:p>
          <a:p>
            <a:pPr lvl="1"/>
            <a:r>
              <a:rPr lang="en-US" sz="1800" dirty="0"/>
              <a:t>Database </a:t>
            </a:r>
            <a:r>
              <a:rPr lang="en-US" sz="1800" dirty="0" smtClean="0"/>
              <a:t>errors.</a:t>
            </a:r>
            <a:endParaRPr lang="en-US" sz="1800" dirty="0"/>
          </a:p>
          <a:p>
            <a:pPr marL="365760" lvl="1" indent="0">
              <a:buNone/>
            </a:pPr>
            <a:endParaRPr lang="en-US" sz="1800" dirty="0" smtClean="0"/>
          </a:p>
          <a:p>
            <a:pPr marL="365760" lvl="1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72430" y="4608911"/>
            <a:ext cx="1138989" cy="445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Coordinator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1366" y="5653497"/>
            <a:ext cx="694177" cy="85023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494839" y="5653497"/>
            <a:ext cx="694177" cy="85023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758511" y="5653497"/>
            <a:ext cx="694177" cy="85023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2"/>
            <a:endCxn id="5" idx="1"/>
          </p:cNvCxnSpPr>
          <p:nvPr/>
        </p:nvCxnSpPr>
        <p:spPr>
          <a:xfrm flipH="1">
            <a:off x="518455" y="5054441"/>
            <a:ext cx="1323470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1"/>
          </p:cNvCxnSpPr>
          <p:nvPr/>
        </p:nvCxnSpPr>
        <p:spPr>
          <a:xfrm>
            <a:off x="1841925" y="5054441"/>
            <a:ext cx="3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1"/>
          </p:cNvCxnSpPr>
          <p:nvPr/>
        </p:nvCxnSpPr>
        <p:spPr>
          <a:xfrm>
            <a:off x="1841925" y="5054441"/>
            <a:ext cx="1263675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785777" y="4942146"/>
            <a:ext cx="118131" cy="1122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389" y="6062569"/>
            <a:ext cx="118131" cy="1122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82860" y="6054546"/>
            <a:ext cx="118131" cy="1122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46533" y="6070590"/>
            <a:ext cx="118131" cy="1122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1082" y="437517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2688" y="571835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 operation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045" y="608146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Release locks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761735" y="501336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7" idx="1"/>
            <a:endCxn id="4" idx="2"/>
          </p:cNvCxnSpPr>
          <p:nvPr/>
        </p:nvCxnSpPr>
        <p:spPr>
          <a:xfrm flipH="1" flipV="1">
            <a:off x="1841925" y="5054441"/>
            <a:ext cx="1263675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4" idx="2"/>
          </p:cNvCxnSpPr>
          <p:nvPr/>
        </p:nvCxnSpPr>
        <p:spPr>
          <a:xfrm flipH="1" flipV="1">
            <a:off x="1841925" y="5054441"/>
            <a:ext cx="3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1"/>
            <a:endCxn id="4" idx="2"/>
          </p:cNvCxnSpPr>
          <p:nvPr/>
        </p:nvCxnSpPr>
        <p:spPr>
          <a:xfrm flipV="1">
            <a:off x="518455" y="5054441"/>
            <a:ext cx="1323470" cy="599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9420" y="438869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Rollback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013284" y="3312741"/>
            <a:ext cx="5130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Locking the entire cluster if one node is down</a:t>
            </a:r>
          </a:p>
          <a:p>
            <a:r>
              <a:rPr lang="en-US" dirty="0" smtClean="0"/>
              <a:t>Possible to implement timeouts.</a:t>
            </a:r>
          </a:p>
          <a:p>
            <a:r>
              <a:rPr lang="en-US" dirty="0" smtClean="0"/>
              <a:t>Possible to use Quorum.</a:t>
            </a:r>
          </a:p>
          <a:p>
            <a:r>
              <a:rPr lang="en-US" dirty="0" smtClean="0"/>
              <a:t>Quorum: in a distributed environment, if there is</a:t>
            </a:r>
          </a:p>
          <a:p>
            <a:r>
              <a:rPr lang="en-US" dirty="0"/>
              <a:t>p</a:t>
            </a:r>
            <a:r>
              <a:rPr lang="en-US" dirty="0" smtClean="0"/>
              <a:t>artition, then the nodes vote to commit or rollback.</a:t>
            </a:r>
          </a:p>
        </p:txBody>
      </p:sp>
    </p:spTree>
    <p:extLst>
      <p:ext uri="{BB962C8B-B14F-4D97-AF65-F5344CB8AC3E}">
        <p14:creationId xmlns:p14="http://schemas.microsoft.com/office/powerpoint/2010/main" val="40645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Solves Partitioning Problem.</a:t>
            </a:r>
          </a:p>
          <a:p>
            <a:r>
              <a:rPr lang="en-US" dirty="0" smtClean="0"/>
              <a:t>Consistent Hashing, </a:t>
            </a:r>
            <a:r>
              <a:rPr lang="en-US" dirty="0" err="1" smtClean="0"/>
              <a:t>Memcahced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sz="1800" dirty="0"/>
              <a:t>servers = [s1, s2, s3, s4, s5]</a:t>
            </a:r>
          </a:p>
          <a:p>
            <a:pPr lvl="1"/>
            <a:r>
              <a:rPr lang="en-US" sz="1800" dirty="0" err="1"/>
              <a:t>serverToSendData</a:t>
            </a:r>
            <a:r>
              <a:rPr lang="en-US" sz="1800" dirty="0"/>
              <a:t> = servers[hash(data) % </a:t>
            </a:r>
            <a:r>
              <a:rPr lang="en-US" sz="1800" dirty="0" err="1"/>
              <a:t>servers.length</a:t>
            </a:r>
            <a:r>
              <a:rPr lang="en-US" sz="1800" dirty="0"/>
              <a:t>]</a:t>
            </a:r>
          </a:p>
          <a:p>
            <a:r>
              <a:rPr lang="en-US" dirty="0" smtClean="0"/>
              <a:t>A New Hope</a:t>
            </a:r>
          </a:p>
          <a:p>
            <a:pPr lvl="1"/>
            <a:r>
              <a:rPr lang="en-US" dirty="0" smtClean="0"/>
              <a:t>Continuum Approach.</a:t>
            </a:r>
          </a:p>
          <a:p>
            <a:pPr lvl="2"/>
            <a:r>
              <a:rPr lang="en-US" sz="2100" dirty="0" smtClean="0"/>
              <a:t>Virtual Nodes in a cycle.</a:t>
            </a:r>
          </a:p>
          <a:p>
            <a:pPr lvl="2"/>
            <a:r>
              <a:rPr lang="en-US" sz="2100" dirty="0" smtClean="0"/>
              <a:t>Hash both objects and caches.</a:t>
            </a:r>
          </a:p>
          <a:p>
            <a:pPr lvl="2"/>
            <a:r>
              <a:rPr lang="en-US" sz="2100" dirty="0" smtClean="0"/>
              <a:t>Easy Replication.</a:t>
            </a:r>
          </a:p>
          <a:p>
            <a:pPr lvl="3"/>
            <a:r>
              <a:rPr lang="en-US" sz="1800" dirty="0" smtClean="0"/>
              <a:t>Eventually Consistent.</a:t>
            </a:r>
          </a:p>
          <a:p>
            <a:pPr lvl="2"/>
            <a:r>
              <a:rPr lang="en-US" sz="2100" dirty="0" smtClean="0"/>
              <a:t>What happens if nodes fail?</a:t>
            </a:r>
          </a:p>
          <a:p>
            <a:pPr lvl="2"/>
            <a:r>
              <a:rPr lang="en-US" sz="2100" dirty="0" smtClean="0"/>
              <a:t>How do you add nodes?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74468"/>
            <a:ext cx="9092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http://www.akamai.com/dl/technical_publications/ConsistenHashingandRandomTreesDistributedCachingprotocolsforrelievingHotSpotsontheworldwideweb.pdf</a:t>
            </a:r>
            <a:endParaRPr lang="en-US" sz="1000" dirty="0"/>
          </a:p>
        </p:txBody>
      </p:sp>
      <p:pic>
        <p:nvPicPr>
          <p:cNvPr id="3074" name="Picture 2" descr="C:\Users\firat\Desktop\consistent_hash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66" y="3539168"/>
            <a:ext cx="30099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Optimistic concurrency.</a:t>
            </a:r>
          </a:p>
          <a:p>
            <a:r>
              <a:rPr lang="en-US" dirty="0" smtClean="0"/>
              <a:t>Pessimistic concurrency.</a:t>
            </a:r>
          </a:p>
          <a:p>
            <a:r>
              <a:rPr lang="en-US" dirty="0" smtClean="0"/>
              <a:t>MVCC.</a:t>
            </a:r>
          </a:p>
        </p:txBody>
      </p:sp>
      <p:pic>
        <p:nvPicPr>
          <p:cNvPr id="2050" name="Picture 2" descr="C:\Users\firat\Desktop\mv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26" y="3134597"/>
            <a:ext cx="5687344" cy="34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</a:p>
          <a:p>
            <a:pPr lvl="1"/>
            <a:r>
              <a:rPr lang="en-US" dirty="0" smtClean="0"/>
              <a:t>Not Only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8407"/>
            <a:ext cx="8153400" cy="5339593"/>
          </a:xfrm>
        </p:spPr>
        <p:txBody>
          <a:bodyPr/>
          <a:lstStyle/>
          <a:p>
            <a:r>
              <a:rPr lang="en-US" dirty="0" smtClean="0"/>
              <a:t>Used for conflict </a:t>
            </a:r>
            <a:r>
              <a:rPr lang="en-US" b="1" dirty="0" smtClean="0"/>
              <a:t>detection</a:t>
            </a:r>
            <a:r>
              <a:rPr lang="en-US" dirty="0" smtClean="0"/>
              <a:t> of data.</a:t>
            </a:r>
          </a:p>
          <a:p>
            <a:r>
              <a:rPr lang="en-US" dirty="0" smtClean="0"/>
              <a:t>Timestamp based resolution of conflicts is not enough.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839675" y="3045203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594372" y="3045204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286" y="3133183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1: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285" y="3830868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284" y="4686436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3: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839675" y="4578771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2839674" y="3809997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4594371" y="3809996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594368" y="4598456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3032621" y="3389154"/>
            <a:ext cx="125835" cy="113357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3032621" y="4142870"/>
            <a:ext cx="125835" cy="113357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4787317" y="4143517"/>
            <a:ext cx="125835" cy="113357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51404" y="4107609"/>
            <a:ext cx="1242968" cy="2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57361" y="381558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Replicated</a:t>
            </a:r>
            <a:endParaRPr lang="en-US" sz="1400" dirty="0"/>
          </a:p>
        </p:txBody>
      </p:sp>
      <p:sp>
        <p:nvSpPr>
          <p:cNvPr id="20" name="Flowchart: Decision 19"/>
          <p:cNvSpPr/>
          <p:nvPr/>
        </p:nvSpPr>
        <p:spPr>
          <a:xfrm>
            <a:off x="3032621" y="4871098"/>
            <a:ext cx="125835" cy="113357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87317" y="4871098"/>
            <a:ext cx="124440" cy="124440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2852259" y="5385512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4594372" y="5385512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787321" y="5658154"/>
            <a:ext cx="124440" cy="124440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3032621" y="5720374"/>
            <a:ext cx="125835" cy="126754"/>
          </a:xfrm>
          <a:prstGeom prst="flowChartProcess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6286" y="5473492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4: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52259" y="6182876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/>
          <p:cNvSpPr/>
          <p:nvPr/>
        </p:nvSpPr>
        <p:spPr>
          <a:xfrm>
            <a:off x="4594372" y="6182876"/>
            <a:ext cx="511729" cy="5452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787321" y="6455518"/>
            <a:ext cx="124440" cy="124440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3032621" y="6517738"/>
            <a:ext cx="125835" cy="126754"/>
          </a:xfrm>
          <a:prstGeom prst="flowChartProcess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6286" y="6270856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5: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51405" y="6474897"/>
            <a:ext cx="1242968" cy="2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362" y="618287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Replicated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5240324" y="6453204"/>
            <a:ext cx="125835" cy="126754"/>
          </a:xfrm>
          <a:prstGeom prst="flowChartProcess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12235" y="627516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Conflict detection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0324" y="47431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41801" y="553570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840" y="2147364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Document.v.1([A, 1])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884104" y="1829015"/>
            <a:ext cx="939567" cy="103163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40" y="3433352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Document.v.2([A, 2])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884104" y="3115003"/>
            <a:ext cx="939567" cy="103163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353888" y="2860645"/>
            <a:ext cx="0" cy="25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0391" y="28116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761376" y="4685143"/>
            <a:ext cx="939567" cy="103163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5170415" y="4685143"/>
            <a:ext cx="939567" cy="103163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H="1">
            <a:off x="3231160" y="4146633"/>
            <a:ext cx="1122728" cy="538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4353888" y="4146633"/>
            <a:ext cx="1286311" cy="538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3909271" y="4819475"/>
            <a:ext cx="914400" cy="762966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5016292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Document.v.2([A, 2],[B,1])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9982" y="5025755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Document.v.2([A, 2],[C,1])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3231160" y="5716773"/>
            <a:ext cx="1240172" cy="742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</p:cNvCxnSpPr>
          <p:nvPr/>
        </p:nvCxnSpPr>
        <p:spPr>
          <a:xfrm flipH="1">
            <a:off x="4353887" y="5716773"/>
            <a:ext cx="1286312" cy="742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0308" y="64886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Conflicts are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Repair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3640822" y="2088859"/>
            <a:ext cx="4790114" cy="4085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4992607" y="2186958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967978" y="5274106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735657" y="3275722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27839" y="2186958"/>
            <a:ext cx="880844" cy="43879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975" y="22216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 flipV="1">
            <a:off x="1308683" y="2276035"/>
            <a:ext cx="3683924" cy="13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1"/>
          </p:cNvCxnSpPr>
          <p:nvPr/>
        </p:nvCxnSpPr>
        <p:spPr>
          <a:xfrm>
            <a:off x="1308683" y="2406356"/>
            <a:ext cx="2426974" cy="958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8" idx="1"/>
          </p:cNvCxnSpPr>
          <p:nvPr/>
        </p:nvCxnSpPr>
        <p:spPr>
          <a:xfrm>
            <a:off x="1308683" y="2406356"/>
            <a:ext cx="2659295" cy="2956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84" y="2793318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(K, Q=2)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48168" y="1811914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Data.v2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41654" y="3168584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Data.v2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3975" y="5178516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Data.v1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" idx="3"/>
            <a:endCxn id="8" idx="0"/>
          </p:cNvCxnSpPr>
          <p:nvPr/>
        </p:nvCxnSpPr>
        <p:spPr>
          <a:xfrm>
            <a:off x="1308683" y="2406356"/>
            <a:ext cx="2762294" cy="2867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3651" y="4303552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K = Data.v2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5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Gossip Protocol &amp; Hinted </a:t>
            </a:r>
            <a:r>
              <a:rPr lang="en-US" dirty="0" smtClean="0"/>
              <a:t>Handoffs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preferred communication protocol in a distributed environment is Gossip Protocol.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334741" y="3028237"/>
            <a:ext cx="3707934" cy="34173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099650" y="3240437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685635" y="3034246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850639" y="4090419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76638" y="4199510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826894" y="5861931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925229" y="4969902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096607" y="6111740"/>
            <a:ext cx="205997" cy="17815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5545" y="3066427"/>
            <a:ext cx="30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57574" y="4969902"/>
            <a:ext cx="30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94752" y="5815142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72537" y="2873845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1051" y="4112177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7186" y="3751865"/>
            <a:ext cx="325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5639" y="6040084"/>
            <a:ext cx="30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226" y="2738686"/>
            <a:ext cx="5166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the nodes talk to each other peer wise.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no global state.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single point of coordinator.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one node goes down and there is a Quorum</a:t>
            </a:r>
          </a:p>
          <a:p>
            <a:r>
              <a:rPr lang="en-US" dirty="0" smtClean="0"/>
              <a:t>load for that node is shared among others.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Self managing system.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 new node joins, load is also distributed.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>
            <a:stCxn id="5" idx="2"/>
            <a:endCxn id="9" idx="1"/>
          </p:cNvCxnSpPr>
          <p:nvPr/>
        </p:nvCxnSpPr>
        <p:spPr>
          <a:xfrm flipH="1">
            <a:off x="826894" y="3418590"/>
            <a:ext cx="375755" cy="2532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1" idx="0"/>
          </p:cNvCxnSpPr>
          <p:nvPr/>
        </p:nvCxnSpPr>
        <p:spPr>
          <a:xfrm>
            <a:off x="2788634" y="3212399"/>
            <a:ext cx="410972" cy="28993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>
            <a:off x="482635" y="4288587"/>
            <a:ext cx="3442594" cy="770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7" idx="1"/>
          </p:cNvCxnSpPr>
          <p:nvPr/>
        </p:nvCxnSpPr>
        <p:spPr>
          <a:xfrm flipV="1">
            <a:off x="929893" y="4179496"/>
            <a:ext cx="2920746" cy="168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 flipH="1">
            <a:off x="3199606" y="4268572"/>
            <a:ext cx="754032" cy="1843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12730" y="6126815"/>
            <a:ext cx="484456" cy="251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6607" y="6096560"/>
            <a:ext cx="310196" cy="291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3638" y="5380672"/>
            <a:ext cx="5237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coming to F will be handled by </a:t>
            </a:r>
          </a:p>
          <a:p>
            <a:r>
              <a:rPr lang="en-US" dirty="0" smtClean="0"/>
              <a:t>the nodes who takes the load of F, lets say C with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hint</a:t>
            </a:r>
            <a:r>
              <a:rPr lang="en-US" dirty="0" smtClean="0"/>
              <a:t> that it took the requests which was for F, </a:t>
            </a:r>
          </a:p>
          <a:p>
            <a:r>
              <a:rPr lang="en-US" dirty="0" smtClean="0"/>
              <a:t>when F becomes available, F will get this </a:t>
            </a:r>
          </a:p>
          <a:p>
            <a:r>
              <a:rPr lang="en-US" dirty="0" smtClean="0"/>
              <a:t>Information from C. Self healing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 smtClean="0"/>
              <a:t>Key/Value Pairs.</a:t>
            </a:r>
          </a:p>
          <a:p>
            <a:r>
              <a:rPr lang="en-US" dirty="0" smtClean="0"/>
              <a:t>Tuples (rows).</a:t>
            </a:r>
          </a:p>
          <a:p>
            <a:r>
              <a:rPr lang="en-US" dirty="0" smtClean="0"/>
              <a:t>Documents.</a:t>
            </a:r>
          </a:p>
          <a:p>
            <a:r>
              <a:rPr lang="en-US" dirty="0" smtClean="0"/>
              <a:t>Columns.</a:t>
            </a:r>
          </a:p>
          <a:p>
            <a:r>
              <a:rPr lang="en-US" dirty="0" smtClean="0"/>
              <a:t>Objects.</a:t>
            </a:r>
          </a:p>
          <a:p>
            <a:r>
              <a:rPr lang="en-US" dirty="0" smtClean="0"/>
              <a:t>Graphs.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are corresponding data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74665"/>
            <a:ext cx="7620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0019"/>
            <a:ext cx="8153400" cy="5347982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– Key value stores.</a:t>
            </a:r>
          </a:p>
          <a:p>
            <a:r>
              <a:rPr lang="en-US" dirty="0" err="1" smtClean="0"/>
              <a:t>Membase</a:t>
            </a:r>
            <a:r>
              <a:rPr lang="en-US" dirty="0" smtClean="0"/>
              <a:t> – </a:t>
            </a:r>
            <a:r>
              <a:rPr lang="en-US" dirty="0" err="1" smtClean="0"/>
              <a:t>Memcached</a:t>
            </a:r>
            <a:r>
              <a:rPr lang="en-US" dirty="0" smtClean="0"/>
              <a:t> </a:t>
            </a:r>
            <a:r>
              <a:rPr lang="en-US" dirty="0" smtClean="0"/>
              <a:t>with persistence and improved consistent hashing.</a:t>
            </a:r>
          </a:p>
          <a:p>
            <a:r>
              <a:rPr lang="en-US" dirty="0" err="1" smtClean="0"/>
              <a:t>AppFabric</a:t>
            </a:r>
            <a:r>
              <a:rPr lang="en-US" dirty="0" smtClean="0"/>
              <a:t> Cache – Multi region Cache.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– Data structure server.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– Based on Amazon’s Dynamo.</a:t>
            </a:r>
          </a:p>
          <a:p>
            <a:r>
              <a:rPr lang="en-US" dirty="0" smtClean="0"/>
              <a:t>Project </a:t>
            </a:r>
            <a:r>
              <a:rPr lang="en-US" dirty="0" err="1" smtClean="0"/>
              <a:t>Voldemort</a:t>
            </a:r>
            <a:r>
              <a:rPr lang="en-US" dirty="0" smtClean="0"/>
              <a:t> – eventual consistent key value stores, auto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to setup and use.</a:t>
            </a:r>
          </a:p>
          <a:p>
            <a:r>
              <a:rPr lang="en-US" dirty="0"/>
              <a:t>Consistent </a:t>
            </a:r>
            <a:r>
              <a:rPr lang="en-US" dirty="0" smtClean="0"/>
              <a:t>hashing.</a:t>
            </a:r>
          </a:p>
          <a:p>
            <a:r>
              <a:rPr lang="en-US" dirty="0" smtClean="0"/>
              <a:t>Scales very well.</a:t>
            </a:r>
          </a:p>
          <a:p>
            <a:r>
              <a:rPr lang="en-US" dirty="0" smtClean="0"/>
              <a:t>In memory caching, no persistence.</a:t>
            </a:r>
          </a:p>
          <a:p>
            <a:r>
              <a:rPr lang="en-US" dirty="0" smtClean="0"/>
              <a:t>LRU eviction policy.</a:t>
            </a:r>
          </a:p>
          <a:p>
            <a:r>
              <a:rPr lang="en-US" dirty="0" smtClean="0"/>
              <a:t>O(1) to set/get/delete.</a:t>
            </a:r>
          </a:p>
          <a:p>
            <a:r>
              <a:rPr lang="en-US" dirty="0" smtClean="0"/>
              <a:t>Atomic operations set/get/delete.</a:t>
            </a:r>
          </a:p>
          <a:p>
            <a:r>
              <a:rPr lang="en-US" dirty="0" smtClean="0"/>
              <a:t>No iterators, or very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016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Easy to manage via web console.</a:t>
            </a:r>
          </a:p>
          <a:p>
            <a:r>
              <a:rPr lang="en-US" dirty="0"/>
              <a:t>Monitoring and management via Web console	.</a:t>
            </a:r>
            <a:endParaRPr lang="en-US" dirty="0" smtClean="0"/>
          </a:p>
          <a:p>
            <a:r>
              <a:rPr lang="en-US" dirty="0" smtClean="0"/>
              <a:t>Consistency and Availability.</a:t>
            </a:r>
          </a:p>
          <a:p>
            <a:r>
              <a:rPr lang="en-US" dirty="0" smtClean="0"/>
              <a:t>Dynamic/Linear Scalability, add a node, hit join to cluster and rebalance.</a:t>
            </a:r>
          </a:p>
          <a:p>
            <a:r>
              <a:rPr lang="en-US" dirty="0" smtClean="0"/>
              <a:t>Low latency, high throughput.</a:t>
            </a:r>
          </a:p>
          <a:p>
            <a:r>
              <a:rPr lang="en-US" dirty="0" smtClean="0"/>
              <a:t>Compatible with current </a:t>
            </a:r>
            <a:r>
              <a:rPr lang="en-US" dirty="0" err="1" smtClean="0"/>
              <a:t>Memcached</a:t>
            </a:r>
            <a:r>
              <a:rPr lang="en-US" dirty="0" smtClean="0"/>
              <a:t> Clients.</a:t>
            </a:r>
          </a:p>
          <a:p>
            <a:r>
              <a:rPr lang="en-US" dirty="0" smtClean="0"/>
              <a:t>Data Durability, persistent to disk asynchronously.</a:t>
            </a:r>
          </a:p>
          <a:p>
            <a:r>
              <a:rPr lang="en-US" dirty="0" smtClean="0"/>
              <a:t>Rebalancing (Peer to peer replication).</a:t>
            </a:r>
          </a:p>
          <a:p>
            <a:r>
              <a:rPr lang="en-US" dirty="0" smtClean="0"/>
              <a:t>Fail over (Master/Slave).</a:t>
            </a:r>
          </a:p>
          <a:p>
            <a:r>
              <a:rPr lang="en-US" dirty="0" err="1" smtClean="0"/>
              <a:t>vBuckets</a:t>
            </a:r>
            <a:r>
              <a:rPr lang="en-US" dirty="0" smtClean="0"/>
              <a:t> are used for consistent hashing.</a:t>
            </a:r>
          </a:p>
          <a:p>
            <a:r>
              <a:rPr lang="en-US" dirty="0"/>
              <a:t>O(1) to </a:t>
            </a:r>
            <a:r>
              <a:rPr lang="en-US" dirty="0" smtClean="0"/>
              <a:t>set/get/delete.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8220"/>
            <a:ext cx="8153400" cy="52497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Distributed Data structure server.</a:t>
            </a:r>
          </a:p>
          <a:p>
            <a:r>
              <a:rPr lang="en-US" dirty="0"/>
              <a:t>Consistent hashing at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Non-blocking I/O, single threaded.</a:t>
            </a:r>
          </a:p>
          <a:p>
            <a:r>
              <a:rPr lang="en-US" dirty="0" smtClean="0"/>
              <a:t>Values are binary safe strings: byte strings.</a:t>
            </a:r>
          </a:p>
          <a:p>
            <a:r>
              <a:rPr lang="en-US" dirty="0" smtClean="0"/>
              <a:t>String : Key/Value Pair, set/get. O(1) many string operations.</a:t>
            </a:r>
          </a:p>
          <a:p>
            <a:r>
              <a:rPr lang="en-US" dirty="0" smtClean="0"/>
              <a:t>Lists: </a:t>
            </a:r>
            <a:r>
              <a:rPr lang="en-US" dirty="0" err="1" smtClean="0"/>
              <a:t>lpush</a:t>
            </a:r>
            <a:r>
              <a:rPr lang="en-US" dirty="0" smtClean="0"/>
              <a:t>, </a:t>
            </a:r>
            <a:r>
              <a:rPr lang="en-US" dirty="0" err="1" smtClean="0"/>
              <a:t>lpop</a:t>
            </a:r>
            <a:r>
              <a:rPr lang="en-US" dirty="0" smtClean="0"/>
              <a:t>, </a:t>
            </a:r>
            <a:r>
              <a:rPr lang="en-US" dirty="0" err="1" smtClean="0"/>
              <a:t>rpush</a:t>
            </a:r>
            <a:r>
              <a:rPr lang="en-US" dirty="0" smtClean="0"/>
              <a:t>, </a:t>
            </a:r>
            <a:r>
              <a:rPr lang="en-US" dirty="0" err="1" smtClean="0"/>
              <a:t>rpop</a:t>
            </a:r>
            <a:r>
              <a:rPr lang="en-US" dirty="0" err="1"/>
              <a:t>.</a:t>
            </a:r>
            <a:r>
              <a:rPr lang="en-US" dirty="0" err="1" smtClean="0"/>
              <a:t>you</a:t>
            </a:r>
            <a:r>
              <a:rPr lang="en-US" dirty="0" smtClean="0"/>
              <a:t> can use it as stack or queue. O(1). Publisher/Subscriber is available.</a:t>
            </a:r>
          </a:p>
          <a:p>
            <a:r>
              <a:rPr lang="en-US" dirty="0" smtClean="0"/>
              <a:t>Set: Collection of Unique elements, add, pop, union, intersection etc. set operations.</a:t>
            </a:r>
          </a:p>
          <a:p>
            <a:r>
              <a:rPr lang="en-US" dirty="0" smtClean="0"/>
              <a:t>Sorted </a:t>
            </a:r>
            <a:r>
              <a:rPr lang="en-US" dirty="0" smtClean="0"/>
              <a:t>Set: Unique elements sorted by scores. O(</a:t>
            </a:r>
            <a:r>
              <a:rPr lang="en-US" dirty="0" err="1" smtClean="0"/>
              <a:t>logn</a:t>
            </a:r>
            <a:r>
              <a:rPr lang="en-US" dirty="0" smtClean="0"/>
              <a:t>). Supports range operations.</a:t>
            </a:r>
          </a:p>
          <a:p>
            <a:r>
              <a:rPr lang="en-US" dirty="0" smtClean="0"/>
              <a:t>Hashes: </a:t>
            </a:r>
            <a:r>
              <a:rPr lang="en-US" dirty="0" smtClean="0"/>
              <a:t>Multiple </a:t>
            </a:r>
            <a:r>
              <a:rPr lang="en-US" dirty="0" smtClean="0"/>
              <a:t>Key/Value pairs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HMSET user 1 username foo password bar age 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HGET user 1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Massive write performance.</a:t>
            </a:r>
          </a:p>
          <a:p>
            <a:r>
              <a:rPr lang="en-US" dirty="0" smtClean="0"/>
              <a:t>Fast key value look ups.</a:t>
            </a:r>
          </a:p>
          <a:p>
            <a:r>
              <a:rPr lang="en-US" dirty="0" smtClean="0"/>
              <a:t>Flexible schema and data types.</a:t>
            </a:r>
          </a:p>
          <a:p>
            <a:r>
              <a:rPr lang="en-US" dirty="0" smtClean="0"/>
              <a:t>No single point of failure.</a:t>
            </a:r>
          </a:p>
          <a:p>
            <a:r>
              <a:rPr lang="en-US" dirty="0" smtClean="0"/>
              <a:t>Fast prototyping and development.</a:t>
            </a:r>
            <a:endParaRPr lang="en-US" dirty="0" smtClean="0"/>
          </a:p>
          <a:p>
            <a:r>
              <a:rPr lang="en-US" dirty="0" smtClean="0"/>
              <a:t>Out of the box scalability.</a:t>
            </a:r>
          </a:p>
          <a:p>
            <a:r>
              <a:rPr lang="en-US" dirty="0" smtClean="0"/>
              <a:t>Easy maintenance.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AppFabric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Add a node to the cluster easily. Elastic scalability. </a:t>
            </a:r>
          </a:p>
          <a:p>
            <a:r>
              <a:rPr lang="en-US" dirty="0" smtClean="0"/>
              <a:t>Namespaces to organize different caches.</a:t>
            </a:r>
          </a:p>
          <a:p>
            <a:r>
              <a:rPr lang="en-US" dirty="0" smtClean="0"/>
              <a:t>LRU Eviction policy.</a:t>
            </a:r>
          </a:p>
          <a:p>
            <a:r>
              <a:rPr lang="en-US" dirty="0" smtClean="0"/>
              <a:t>Timeout/Time to live is default to 10 min.</a:t>
            </a:r>
          </a:p>
          <a:p>
            <a:r>
              <a:rPr lang="en-US" dirty="0" smtClean="0"/>
              <a:t>No persistence.</a:t>
            </a:r>
          </a:p>
          <a:p>
            <a:r>
              <a:rPr lang="en-US" dirty="0"/>
              <a:t>O(1) to </a:t>
            </a:r>
            <a:r>
              <a:rPr lang="en-US" dirty="0" smtClean="0"/>
              <a:t>set/get/delete.</a:t>
            </a:r>
            <a:endParaRPr lang="en-US" dirty="0"/>
          </a:p>
          <a:p>
            <a:r>
              <a:rPr lang="en-US" dirty="0" smtClean="0"/>
              <a:t>Optimistic and pessimistic concurrency.</a:t>
            </a:r>
          </a:p>
          <a:p>
            <a:r>
              <a:rPr lang="en-US" dirty="0" smtClean="0"/>
              <a:t>Supports tagging.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4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Schema Free.</a:t>
            </a:r>
          </a:p>
          <a:p>
            <a:r>
              <a:rPr lang="en-US" dirty="0" smtClean="0"/>
              <a:t>Usually JSON like interchange model.</a:t>
            </a:r>
          </a:p>
          <a:p>
            <a:r>
              <a:rPr lang="en-US" dirty="0" smtClean="0"/>
              <a:t>Query Model: JavaScript or custom.</a:t>
            </a:r>
          </a:p>
          <a:p>
            <a:r>
              <a:rPr lang="en-US" dirty="0" smtClean="0"/>
              <a:t>Aggregations: Map/Reduce.</a:t>
            </a:r>
          </a:p>
          <a:p>
            <a:r>
              <a:rPr lang="en-US" dirty="0" smtClean="0"/>
              <a:t>Indexes are done via B-Trees.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6796"/>
            <a:ext cx="8153400" cy="533120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types: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string, object(</a:t>
            </a:r>
            <a:r>
              <a:rPr lang="en-US" dirty="0" err="1" smtClean="0"/>
              <a:t>bson</a:t>
            </a:r>
            <a:r>
              <a:rPr lang="en-US" dirty="0" smtClean="0"/>
              <a:t>), </a:t>
            </a:r>
            <a:r>
              <a:rPr lang="en-US" dirty="0" err="1" smtClean="0"/>
              <a:t>oid</a:t>
            </a:r>
            <a:r>
              <a:rPr lang="en-US" dirty="0" smtClean="0"/>
              <a:t>, array, null, date.</a:t>
            </a:r>
          </a:p>
          <a:p>
            <a:r>
              <a:rPr lang="en-US" dirty="0" smtClean="0"/>
              <a:t>Database and collections are created automatically.</a:t>
            </a:r>
          </a:p>
          <a:p>
            <a:r>
              <a:rPr lang="en-US" dirty="0" smtClean="0"/>
              <a:t>Lots of Language Drivers.</a:t>
            </a:r>
          </a:p>
          <a:p>
            <a:r>
              <a:rPr lang="en-US" dirty="0" smtClean="0"/>
              <a:t>Capped collections are fixed size collections, buffers, very fast, FIFO, good for logs. No indexes.</a:t>
            </a:r>
          </a:p>
          <a:p>
            <a:r>
              <a:rPr lang="en-US" dirty="0" smtClean="0"/>
              <a:t>Object id are generated by client, 12 bytes packed data. 4 byte time, 3 byte machine, 2 byte </a:t>
            </a:r>
            <a:r>
              <a:rPr lang="en-US" dirty="0" err="1" smtClean="0"/>
              <a:t>pid</a:t>
            </a:r>
            <a:r>
              <a:rPr lang="en-US" dirty="0" smtClean="0"/>
              <a:t>, 3 byte counter.</a:t>
            </a:r>
          </a:p>
          <a:p>
            <a:r>
              <a:rPr lang="en-US" dirty="0" smtClean="0"/>
              <a:t>Possible to refer other documents in different collections but more efficient to embed documents.</a:t>
            </a:r>
          </a:p>
          <a:p>
            <a:r>
              <a:rPr lang="en-US" dirty="0" smtClean="0"/>
              <a:t>Replication is very easy to setup. You can read from slaves.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5979"/>
            <a:ext cx="8153400" cy="52778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Connection pooling is done for you. Sweet.</a:t>
            </a:r>
          </a:p>
          <a:p>
            <a:r>
              <a:rPr lang="en-US" dirty="0" smtClean="0"/>
              <a:t>Supports aggregation.</a:t>
            </a:r>
          </a:p>
          <a:p>
            <a:pPr lvl="1"/>
            <a:r>
              <a:rPr lang="en-US" dirty="0"/>
              <a:t>Map Reduce with </a:t>
            </a:r>
            <a:r>
              <a:rPr lang="en-US" dirty="0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have indexes, B-Trees. Ids are always indexed.</a:t>
            </a:r>
          </a:p>
          <a:p>
            <a:r>
              <a:rPr lang="en-US" dirty="0" smtClean="0"/>
              <a:t>Updates are atomic. Low contention locks.</a:t>
            </a:r>
          </a:p>
          <a:p>
            <a:r>
              <a:rPr lang="en-US" dirty="0" smtClean="0"/>
              <a:t>Querying mongo done with a document:</a:t>
            </a:r>
          </a:p>
          <a:p>
            <a:pPr lvl="1"/>
            <a:r>
              <a:rPr lang="en-US" dirty="0" smtClean="0"/>
              <a:t>Lazy, returns a cursor.</a:t>
            </a:r>
          </a:p>
          <a:p>
            <a:pPr lvl="1"/>
            <a:r>
              <a:rPr lang="en-US" dirty="0" err="1" smtClean="0"/>
              <a:t>Reduceable</a:t>
            </a:r>
            <a:r>
              <a:rPr lang="en-US" dirty="0" smtClean="0"/>
              <a:t> </a:t>
            </a:r>
            <a:r>
              <a:rPr lang="en-US" dirty="0"/>
              <a:t>to SQL</a:t>
            </a:r>
            <a:r>
              <a:rPr lang="en-US" dirty="0" smtClean="0"/>
              <a:t>, select, insert, update </a:t>
            </a:r>
            <a:r>
              <a:rPr lang="en-US" dirty="0"/>
              <a:t>limit, sort etc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There is more: </a:t>
            </a:r>
            <a:r>
              <a:rPr lang="en-US" dirty="0" err="1" smtClean="0"/>
              <a:t>upsert</a:t>
            </a:r>
            <a:r>
              <a:rPr lang="en-US" dirty="0" smtClean="0"/>
              <a:t> (either inserts of updates)</a:t>
            </a:r>
          </a:p>
          <a:p>
            <a:pPr lvl="1"/>
            <a:r>
              <a:rPr lang="en-US" dirty="0" smtClean="0"/>
              <a:t>Several operators:</a:t>
            </a:r>
          </a:p>
          <a:p>
            <a:pPr lvl="2"/>
            <a:r>
              <a:rPr lang="en-US" dirty="0" smtClean="0"/>
              <a:t>$ne, $and, $or, $</a:t>
            </a:r>
            <a:r>
              <a:rPr lang="en-US" dirty="0" err="1" smtClean="0"/>
              <a:t>lt</a:t>
            </a:r>
            <a:r>
              <a:rPr lang="en-US" dirty="0" smtClean="0"/>
              <a:t>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incr</a:t>
            </a:r>
            <a:r>
              <a:rPr lang="en-US" dirty="0" smtClean="0"/>
              <a:t>,$</a:t>
            </a:r>
            <a:r>
              <a:rPr lang="en-US" dirty="0" err="1" smtClean="0"/>
              <a:t>decr</a:t>
            </a:r>
            <a:r>
              <a:rPr lang="en-US" dirty="0" smtClean="0"/>
              <a:t> and so on.</a:t>
            </a:r>
          </a:p>
          <a:p>
            <a:r>
              <a:rPr lang="en-US" dirty="0" smtClean="0"/>
              <a:t>Repository Pattern makes development very easy.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Content Placeholder 3" descr="sharding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b="2642"/>
          <a:stretch>
            <a:fillRect/>
          </a:stretch>
        </p:blipFill>
        <p:spPr>
          <a:xfrm>
            <a:off x="814662" y="1731998"/>
            <a:ext cx="6933055" cy="3822899"/>
          </a:xfrm>
        </p:spPr>
      </p:pic>
      <p:sp>
        <p:nvSpPr>
          <p:cNvPr id="5" name="TextBox 4"/>
          <p:cNvSpPr txBox="1"/>
          <p:nvPr/>
        </p:nvSpPr>
        <p:spPr>
          <a:xfrm>
            <a:off x="898526" y="5660961"/>
            <a:ext cx="684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servers: Keeps mapping</a:t>
            </a:r>
          </a:p>
          <a:p>
            <a:r>
              <a:rPr lang="en-US" dirty="0" smtClean="0"/>
              <a:t>Mongos: Routing servers</a:t>
            </a:r>
          </a:p>
          <a:p>
            <a:r>
              <a:rPr lang="en-US" dirty="0" err="1" smtClean="0"/>
              <a:t>Mongod</a:t>
            </a:r>
            <a:r>
              <a:rPr lang="en-US" dirty="0" smtClean="0"/>
              <a:t>: master-slave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0018"/>
            <a:ext cx="8153400" cy="53479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Availability and Partial Tolerance.</a:t>
            </a:r>
          </a:p>
          <a:p>
            <a:r>
              <a:rPr lang="en-US" dirty="0" smtClean="0"/>
              <a:t>Views are used to query. Map/Reduce.</a:t>
            </a:r>
          </a:p>
          <a:p>
            <a:r>
              <a:rPr lang="en-US" dirty="0" smtClean="0"/>
              <a:t>MVCC – Multiple Concurrent versions. No locks.</a:t>
            </a:r>
          </a:p>
          <a:p>
            <a:pPr lvl="1"/>
            <a:r>
              <a:rPr lang="en-US" dirty="0" smtClean="0"/>
              <a:t>A little overhead with this approach due to garbage collection.</a:t>
            </a:r>
          </a:p>
          <a:p>
            <a:pPr lvl="1"/>
            <a:r>
              <a:rPr lang="en-US" dirty="0" smtClean="0"/>
              <a:t>Conflict resolution.</a:t>
            </a:r>
          </a:p>
          <a:p>
            <a:r>
              <a:rPr lang="en-US" dirty="0" smtClean="0"/>
              <a:t>Very simple, REST based. Schema Free.</a:t>
            </a:r>
          </a:p>
          <a:p>
            <a:r>
              <a:rPr lang="en-US" dirty="0" smtClean="0"/>
              <a:t>Shared nothing, seamless peer based </a:t>
            </a:r>
            <a:r>
              <a:rPr lang="en-US" dirty="0"/>
              <a:t>Bi-Directional </a:t>
            </a:r>
            <a:r>
              <a:rPr lang="en-US" dirty="0" smtClean="0"/>
              <a:t>replication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Auto Compaction. Manual with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B-Trees</a:t>
            </a:r>
          </a:p>
          <a:p>
            <a:r>
              <a:rPr lang="en-US" dirty="0" smtClean="0"/>
              <a:t>Documents and indexes are kept in memory and flushed to disc periodically.</a:t>
            </a:r>
          </a:p>
          <a:p>
            <a:r>
              <a:rPr lang="en-US" dirty="0" smtClean="0"/>
              <a:t>Documents have states, in case of a failure, recovery can continue from the state documents were left.</a:t>
            </a:r>
          </a:p>
          <a:p>
            <a:r>
              <a:rPr lang="en-US" dirty="0" smtClean="0"/>
              <a:t>No built in auto-</a:t>
            </a:r>
            <a:r>
              <a:rPr lang="en-US" dirty="0" err="1" smtClean="0"/>
              <a:t>sharding</a:t>
            </a:r>
            <a:r>
              <a:rPr lang="en-US" dirty="0" smtClean="0"/>
              <a:t>, there are open source projects.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can’t define your indexes.</a:t>
            </a:r>
          </a:p>
        </p:txBody>
      </p:sp>
    </p:spTree>
    <p:extLst>
      <p:ext uri="{BB962C8B-B14F-4D97-AF65-F5344CB8AC3E}">
        <p14:creationId xmlns:p14="http://schemas.microsoft.com/office/powerpoint/2010/main" val="34514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Objectivity.</a:t>
            </a:r>
          </a:p>
          <a:p>
            <a:r>
              <a:rPr lang="en-US" dirty="0" smtClean="0"/>
              <a:t>Db4o.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99532"/>
            <a:ext cx="8153400" cy="5253606"/>
          </a:xfrm>
        </p:spPr>
        <p:txBody>
          <a:bodyPr>
            <a:normAutofit/>
          </a:bodyPr>
          <a:lstStyle/>
          <a:p>
            <a:r>
              <a:rPr lang="en-US" dirty="0" smtClean="0"/>
              <a:t>No need for ORM. Closer to OOP.</a:t>
            </a:r>
          </a:p>
          <a:p>
            <a:r>
              <a:rPr lang="en-US" dirty="0" smtClean="0"/>
              <a:t>Complex data modeling.</a:t>
            </a:r>
          </a:p>
          <a:p>
            <a:r>
              <a:rPr lang="en-US" dirty="0" smtClean="0"/>
              <a:t>Schema evolution.</a:t>
            </a:r>
          </a:p>
          <a:p>
            <a:r>
              <a:rPr lang="en-US" dirty="0" smtClean="0"/>
              <a:t>Scalable Collections</a:t>
            </a:r>
            <a:r>
              <a:rPr lang="en-US" dirty="0"/>
              <a:t>:</a:t>
            </a:r>
            <a:r>
              <a:rPr lang="en-US" dirty="0" smtClean="0"/>
              <a:t> List, Set, Map.</a:t>
            </a:r>
          </a:p>
          <a:p>
            <a:r>
              <a:rPr lang="en-US" dirty="0" smtClean="0"/>
              <a:t>Object relations.</a:t>
            </a:r>
          </a:p>
          <a:p>
            <a:pPr lvl="1"/>
            <a:r>
              <a:rPr lang="en-US" dirty="0" smtClean="0"/>
              <a:t>Bi-Directional relations</a:t>
            </a:r>
          </a:p>
          <a:p>
            <a:r>
              <a:rPr lang="en-US" dirty="0" smtClean="0"/>
              <a:t>ACID properties.</a:t>
            </a:r>
          </a:p>
          <a:p>
            <a:r>
              <a:rPr lang="en-US" dirty="0" smtClean="0"/>
              <a:t>Blazingly fast, uses paging.</a:t>
            </a:r>
          </a:p>
          <a:p>
            <a:r>
              <a:rPr lang="en-US" dirty="0" smtClean="0"/>
              <a:t>Supports replication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257760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45415"/>
              </p:ext>
            </p:extLst>
          </p:nvPr>
        </p:nvGraphicFramePr>
        <p:xfrm>
          <a:off x="357930" y="2001008"/>
          <a:ext cx="83162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072"/>
                <a:gridCol w="2079072"/>
                <a:gridCol w="2079072"/>
                <a:gridCol w="2079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john@foo.com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mary@foo.com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yoda@foo.com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78111"/>
              </p:ext>
            </p:extLst>
          </p:nvPr>
        </p:nvGraphicFramePr>
        <p:xfrm>
          <a:off x="718656" y="4165182"/>
          <a:ext cx="74941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1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7420"/>
              </p:ext>
            </p:extLst>
          </p:nvPr>
        </p:nvGraphicFramePr>
        <p:xfrm>
          <a:off x="2107036" y="4165182"/>
          <a:ext cx="165962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2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9170"/>
              </p:ext>
            </p:extLst>
          </p:nvPr>
        </p:nvGraphicFramePr>
        <p:xfrm>
          <a:off x="4479720" y="4175948"/>
          <a:ext cx="17952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45"/>
              </a:tblGrid>
              <a:tr h="238062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john@foo.com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mary@foo.com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yoda@foo.com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94917"/>
              </p:ext>
            </p:extLst>
          </p:nvPr>
        </p:nvGraphicFramePr>
        <p:xfrm>
          <a:off x="6782049" y="4203492"/>
          <a:ext cx="1799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07714" y="16148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oriented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3710" y="380661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0018"/>
            <a:ext cx="8153400" cy="53479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Tunable consistency.</a:t>
            </a:r>
          </a:p>
          <a:p>
            <a:r>
              <a:rPr lang="en-US" dirty="0" smtClean="0"/>
              <a:t>Decentralized.</a:t>
            </a:r>
          </a:p>
          <a:p>
            <a:r>
              <a:rPr lang="en-US" dirty="0" smtClean="0"/>
              <a:t>Writes are faster than reads.</a:t>
            </a:r>
          </a:p>
          <a:p>
            <a:r>
              <a:rPr lang="en-US" dirty="0" smtClean="0"/>
              <a:t>No Single point of failure.</a:t>
            </a:r>
          </a:p>
          <a:p>
            <a:r>
              <a:rPr lang="en-US" dirty="0" smtClean="0"/>
              <a:t>Incremental scalability.</a:t>
            </a:r>
          </a:p>
          <a:p>
            <a:r>
              <a:rPr lang="en-US" dirty="0" smtClean="0"/>
              <a:t>Uses consistent hashing (logical partitioning) when clustered.</a:t>
            </a:r>
          </a:p>
          <a:p>
            <a:r>
              <a:rPr lang="en-US" dirty="0" smtClean="0"/>
              <a:t>Hinted handoffs.</a:t>
            </a:r>
          </a:p>
          <a:p>
            <a:r>
              <a:rPr lang="en-US" dirty="0" smtClean="0"/>
              <a:t>Peer to peer routing(ring).</a:t>
            </a:r>
          </a:p>
          <a:p>
            <a:r>
              <a:rPr lang="en-US" dirty="0" smtClean="0"/>
              <a:t>Thrift API.</a:t>
            </a:r>
          </a:p>
          <a:p>
            <a:r>
              <a:rPr lang="en-US" dirty="0" smtClean="0"/>
              <a:t>Multi data center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Motives Behind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6500" y="1600199"/>
            <a:ext cx="8153400" cy="5081337"/>
          </a:xfrm>
        </p:spPr>
        <p:txBody>
          <a:bodyPr/>
          <a:lstStyle/>
          <a:p>
            <a:r>
              <a:rPr lang="en-US" dirty="0" smtClean="0"/>
              <a:t>Big data.</a:t>
            </a:r>
          </a:p>
          <a:p>
            <a:r>
              <a:rPr lang="en-US" dirty="0" smtClean="0"/>
              <a:t>Scalability.</a:t>
            </a:r>
            <a:endParaRPr lang="en-US" dirty="0"/>
          </a:p>
          <a:p>
            <a:r>
              <a:rPr lang="en-US" dirty="0" smtClean="0"/>
              <a:t>Data format.</a:t>
            </a:r>
          </a:p>
          <a:p>
            <a:r>
              <a:rPr lang="en-US" dirty="0" smtClean="0"/>
              <a:t>Manageability.</a:t>
            </a:r>
          </a:p>
        </p:txBody>
      </p:sp>
    </p:spTree>
    <p:extLst>
      <p:ext uri="{BB962C8B-B14F-4D97-AF65-F5344CB8AC3E}">
        <p14:creationId xmlns:p14="http://schemas.microsoft.com/office/powerpoint/2010/main" val="2372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at Netflix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3" y="1518408"/>
            <a:ext cx="6325299" cy="4743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488668"/>
            <a:ext cx="82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http://techblog.netflix.com/2011/11/benchmarking-cassandra-scalability-on.html</a:t>
            </a:r>
          </a:p>
        </p:txBody>
      </p:sp>
    </p:spTree>
    <p:extLst>
      <p:ext uri="{BB962C8B-B14F-4D97-AF65-F5344CB8AC3E}">
        <p14:creationId xmlns:p14="http://schemas.microsoft.com/office/powerpoint/2010/main" val="2729837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Graph Theory.</a:t>
            </a:r>
          </a:p>
          <a:p>
            <a:r>
              <a:rPr lang="en-US" dirty="0" smtClean="0"/>
              <a:t>Scale vertically, no clustering.</a:t>
            </a:r>
          </a:p>
          <a:p>
            <a:r>
              <a:rPr lang="en-US" dirty="0" smtClean="0"/>
              <a:t>You can use graph algorithms easily.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63" y="3268629"/>
            <a:ext cx="4710522" cy="32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Nodes, Relationship.</a:t>
            </a:r>
          </a:p>
          <a:p>
            <a:r>
              <a:rPr lang="en-US" dirty="0" smtClean="0"/>
              <a:t>Traversals.</a:t>
            </a:r>
          </a:p>
          <a:p>
            <a:r>
              <a:rPr lang="en-US" dirty="0" smtClean="0"/>
              <a:t>HTTP/REST.</a:t>
            </a:r>
          </a:p>
          <a:p>
            <a:r>
              <a:rPr lang="en-US" dirty="0" smtClean="0"/>
              <a:t>ACID.</a:t>
            </a:r>
          </a:p>
          <a:p>
            <a:r>
              <a:rPr lang="en-US" dirty="0" smtClean="0"/>
              <a:t>Web Admin.</a:t>
            </a:r>
          </a:p>
          <a:p>
            <a:r>
              <a:rPr lang="en-US" dirty="0" smtClean="0"/>
              <a:t>Not too much support for languages.</a:t>
            </a:r>
          </a:p>
          <a:p>
            <a:r>
              <a:rPr lang="en-US" dirty="0" smtClean="0"/>
              <a:t>Has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15700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0018"/>
            <a:ext cx="8153400" cy="53479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Key-valu</a:t>
            </a:r>
            <a:r>
              <a:rPr lang="en-US" dirty="0" smtClean="0"/>
              <a:t>e stores: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a constant stream of small reads and writes. </a:t>
            </a:r>
            <a:endParaRPr lang="en-US" dirty="0" smtClean="0"/>
          </a:p>
          <a:p>
            <a:r>
              <a:rPr lang="en-US" dirty="0" smtClean="0"/>
              <a:t>Document databases:</a:t>
            </a:r>
          </a:p>
          <a:p>
            <a:pPr lvl="1"/>
            <a:r>
              <a:rPr lang="en-US" dirty="0"/>
              <a:t>Natural data modeling. Programmer friendly. Rapid development. Web friendly, CRUD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RDMBS:</a:t>
            </a:r>
          </a:p>
          <a:p>
            <a:pPr lvl="1"/>
            <a:r>
              <a:rPr lang="en-US" dirty="0" smtClean="0"/>
              <a:t>OLTP</a:t>
            </a:r>
            <a:r>
              <a:rPr lang="en-US" dirty="0"/>
              <a:t>. </a:t>
            </a:r>
            <a:r>
              <a:rPr lang="en-US" dirty="0" smtClean="0"/>
              <a:t>SQL. Transactions. Relations.</a:t>
            </a:r>
          </a:p>
          <a:p>
            <a:r>
              <a:rPr lang="en-US" dirty="0" smtClean="0"/>
              <a:t>OODBMS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object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Data Structure Server:</a:t>
            </a:r>
          </a:p>
          <a:p>
            <a:pPr lvl="1"/>
            <a:r>
              <a:rPr lang="en-US" dirty="0"/>
              <a:t>Quirky </a:t>
            </a:r>
            <a:r>
              <a:rPr lang="en-US" dirty="0" smtClean="0"/>
              <a:t>stuff.</a:t>
            </a:r>
          </a:p>
          <a:p>
            <a:r>
              <a:rPr lang="en-US" dirty="0" smtClean="0"/>
              <a:t>Columnar:</a:t>
            </a:r>
          </a:p>
          <a:p>
            <a:pPr lvl="1"/>
            <a:r>
              <a:rPr lang="en-US" dirty="0"/>
              <a:t>Handles size well. </a:t>
            </a:r>
            <a:r>
              <a:rPr lang="en-US" dirty="0" smtClean="0"/>
              <a:t>Massive </a:t>
            </a:r>
            <a:r>
              <a:rPr lang="en-US" dirty="0"/>
              <a:t>write loads. High availability. Multiple-data centers.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Graph:</a:t>
            </a:r>
          </a:p>
          <a:p>
            <a:pPr lvl="1"/>
            <a:r>
              <a:rPr lang="en-US" dirty="0" smtClean="0"/>
              <a:t>Graph algorithms and relations.</a:t>
            </a:r>
          </a:p>
          <a:p>
            <a:r>
              <a:rPr lang="en-US" dirty="0" smtClean="0"/>
              <a:t>Want more ideas ?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://highscalability.com/blog/2011/6/20/35-use-cases-for-choosing-your-next-nosql-database.html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8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6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 smtClean="0"/>
              <a:t>Collect.</a:t>
            </a:r>
          </a:p>
          <a:p>
            <a:r>
              <a:rPr lang="en-US" dirty="0" smtClean="0"/>
              <a:t>Store.</a:t>
            </a:r>
          </a:p>
          <a:p>
            <a:r>
              <a:rPr lang="en-US" dirty="0" smtClean="0"/>
              <a:t>Organize.</a:t>
            </a:r>
          </a:p>
          <a:p>
            <a:r>
              <a:rPr lang="en-US" dirty="0" smtClean="0"/>
              <a:t>Analyze.</a:t>
            </a:r>
          </a:p>
          <a:p>
            <a:r>
              <a:rPr lang="en-US" dirty="0" smtClean="0"/>
              <a:t>Share.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smtClean="0"/>
              <a:t>growth </a:t>
            </a:r>
            <a:r>
              <a:rPr lang="en-US" dirty="0" smtClean="0"/>
              <a:t>outruns the ability to manage it so we need </a:t>
            </a:r>
            <a:r>
              <a:rPr lang="en-US" b="1" dirty="0" smtClean="0"/>
              <a:t>scalable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Scale up, Vertical scalability.</a:t>
            </a:r>
          </a:p>
          <a:p>
            <a:pPr lvl="1"/>
            <a:r>
              <a:rPr lang="en-US" dirty="0" smtClean="0"/>
              <a:t>Increasing server capacity.</a:t>
            </a:r>
          </a:p>
          <a:p>
            <a:pPr lvl="1"/>
            <a:r>
              <a:rPr lang="en-US" dirty="0" smtClean="0"/>
              <a:t>Adding more CPU, RAM.</a:t>
            </a:r>
          </a:p>
          <a:p>
            <a:pPr lvl="1"/>
            <a:r>
              <a:rPr lang="en-US" dirty="0" smtClean="0"/>
              <a:t>Managing is hard.</a:t>
            </a:r>
          </a:p>
          <a:p>
            <a:pPr lvl="1"/>
            <a:r>
              <a:rPr lang="en-US" dirty="0" smtClean="0"/>
              <a:t>Possible down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1968"/>
            <a:ext cx="8153400" cy="53460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Scale out, Horizontal scalability.</a:t>
            </a:r>
          </a:p>
          <a:p>
            <a:pPr lvl="1"/>
            <a:r>
              <a:rPr lang="en-US" dirty="0" smtClean="0"/>
              <a:t>Adding servers to existing system with little </a:t>
            </a:r>
            <a:r>
              <a:rPr lang="en-US" dirty="0"/>
              <a:t>effort</a:t>
            </a:r>
            <a:r>
              <a:rPr lang="en-US" dirty="0" smtClean="0"/>
              <a:t>, aka </a:t>
            </a:r>
            <a:r>
              <a:rPr lang="en-US" dirty="0"/>
              <a:t>Elastically scalable.</a:t>
            </a:r>
            <a:endParaRPr lang="en-US" dirty="0" smtClean="0"/>
          </a:p>
          <a:p>
            <a:pPr lvl="2"/>
            <a:r>
              <a:rPr lang="en-US" dirty="0" smtClean="0"/>
              <a:t>Bugs, hardware errors, things fail all the time.</a:t>
            </a:r>
          </a:p>
          <a:p>
            <a:pPr lvl="2"/>
            <a:r>
              <a:rPr lang="en-US" dirty="0" smtClean="0"/>
              <a:t>It should become cheaper. Cost efficiency.</a:t>
            </a:r>
          </a:p>
          <a:p>
            <a:pPr lvl="1"/>
            <a:r>
              <a:rPr lang="en-US" dirty="0" smtClean="0"/>
              <a:t>Shared nothing.</a:t>
            </a:r>
            <a:endParaRPr lang="en-US" dirty="0" smtClean="0"/>
          </a:p>
          <a:p>
            <a:pPr lvl="1"/>
            <a:r>
              <a:rPr lang="en-US" dirty="0" smtClean="0"/>
              <a:t>Use of commodity/cheap hardware.</a:t>
            </a:r>
          </a:p>
          <a:p>
            <a:pPr lvl="1"/>
            <a:r>
              <a:rPr lang="en-US" dirty="0" smtClean="0"/>
              <a:t>Heterogeneous systems.</a:t>
            </a:r>
          </a:p>
          <a:p>
            <a:pPr lvl="1"/>
            <a:r>
              <a:rPr lang="en-US" dirty="0" smtClean="0"/>
              <a:t>Controlled </a:t>
            </a:r>
            <a:r>
              <a:rPr lang="en-US" dirty="0" smtClean="0"/>
              <a:t>Concurrency (avoid locks).</a:t>
            </a:r>
          </a:p>
          <a:p>
            <a:pPr lvl="1"/>
            <a:r>
              <a:rPr lang="en-US" dirty="0" smtClean="0"/>
              <a:t>Service Oriented Architecture. Local states.</a:t>
            </a:r>
          </a:p>
          <a:p>
            <a:pPr lvl="2"/>
            <a:r>
              <a:rPr lang="en-US" dirty="0" smtClean="0"/>
              <a:t>Decentralized to reduce bottlenecks.</a:t>
            </a:r>
          </a:p>
          <a:p>
            <a:pPr lvl="2"/>
            <a:r>
              <a:rPr lang="en-US" dirty="0" smtClean="0"/>
              <a:t>Avoid Single point of failures.</a:t>
            </a:r>
          </a:p>
          <a:p>
            <a:pPr lvl="1"/>
            <a:r>
              <a:rPr lang="en-US" dirty="0" smtClean="0"/>
              <a:t>Asynchrony.</a:t>
            </a:r>
          </a:p>
          <a:p>
            <a:pPr lvl="1"/>
            <a:r>
              <a:rPr lang="en-US" dirty="0" smtClean="0"/>
              <a:t>Symmetry, you don</a:t>
            </a:r>
            <a:r>
              <a:rPr lang="fr-FR" dirty="0" smtClean="0"/>
              <a:t>’</a:t>
            </a:r>
            <a:r>
              <a:rPr lang="en-US" dirty="0" smtClean="0"/>
              <a:t>t have to know what is happening. All nodes should be symmetric.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7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smtClean="0"/>
              <a:t>Wrong With RDBMS?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1"/>
            <a:ext cx="8153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Nothing. One size fits all? Not really. </a:t>
            </a:r>
          </a:p>
          <a:p>
            <a:r>
              <a:rPr lang="en-US" dirty="0" smtClean="0"/>
              <a:t>Impedance mismatch.</a:t>
            </a:r>
          </a:p>
          <a:p>
            <a:pPr lvl="1"/>
            <a:r>
              <a:rPr lang="en-US" dirty="0" smtClean="0"/>
              <a:t>Object Relational Mapping doesn't work quite well.</a:t>
            </a:r>
          </a:p>
          <a:p>
            <a:r>
              <a:rPr lang="en-US" dirty="0" smtClean="0"/>
              <a:t>Rigid schema design.</a:t>
            </a:r>
          </a:p>
          <a:p>
            <a:r>
              <a:rPr lang="en-US" dirty="0"/>
              <a:t>Harder to scale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Replication.</a:t>
            </a:r>
          </a:p>
          <a:p>
            <a:r>
              <a:rPr lang="en-US" dirty="0" smtClean="0"/>
              <a:t>Joins </a:t>
            </a:r>
            <a:r>
              <a:rPr lang="en-US" dirty="0" smtClean="0"/>
              <a:t>across multiple nodes? Hard.</a:t>
            </a:r>
          </a:p>
          <a:p>
            <a:r>
              <a:rPr lang="en-US" dirty="0" smtClean="0"/>
              <a:t>How does RDMS handle data growth? Hard</a:t>
            </a:r>
            <a:r>
              <a:rPr lang="en-US" dirty="0" smtClean="0"/>
              <a:t>.</a:t>
            </a:r>
          </a:p>
          <a:p>
            <a:r>
              <a:rPr lang="en-US" dirty="0"/>
              <a:t>Need for a DBA.</a:t>
            </a:r>
          </a:p>
          <a:p>
            <a:r>
              <a:rPr lang="en-US" dirty="0" smtClean="0"/>
              <a:t>Many </a:t>
            </a:r>
            <a:r>
              <a:rPr lang="en-US" dirty="0"/>
              <a:t>programmers are already familiar with it.</a:t>
            </a:r>
          </a:p>
          <a:p>
            <a:r>
              <a:rPr lang="en-US" dirty="0"/>
              <a:t>Transactions and ACID make development easy.</a:t>
            </a:r>
          </a:p>
          <a:p>
            <a:r>
              <a:rPr lang="en-US" dirty="0"/>
              <a:t>Lots of tools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ACID Semantics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4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Atomicity: All or nothing. </a:t>
            </a:r>
          </a:p>
          <a:p>
            <a:r>
              <a:rPr lang="en-US" dirty="0" smtClean="0"/>
              <a:t>Consistency:  Consistent state of data and transactions. </a:t>
            </a:r>
          </a:p>
          <a:p>
            <a:r>
              <a:rPr lang="en-US" dirty="0" smtClean="0"/>
              <a:t>Isolation: Transactions are isolated from each other. </a:t>
            </a:r>
          </a:p>
          <a:p>
            <a:r>
              <a:rPr lang="en-US" dirty="0" smtClean="0"/>
              <a:t>Durability: When the transaction is committed, state will be durable.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Any data store can achieve Atomicity, Isolation and Durability but do you always need consistency?</a:t>
            </a:r>
            <a:r>
              <a:rPr lang="en-US" dirty="0"/>
              <a:t> </a:t>
            </a:r>
            <a:r>
              <a:rPr lang="en-US" dirty="0" smtClean="0"/>
              <a:t>No.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giving up ACID properties, one can achieve higher performance and scalability.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45718</TotalTime>
  <Words>1972</Words>
  <Application>Microsoft Office PowerPoint</Application>
  <PresentationFormat>On-screen Show (4:3)</PresentationFormat>
  <Paragraphs>419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Median</vt:lpstr>
      <vt:lpstr>NoSQL Theory, Implementations, an introduction  Firat Atagun </vt:lpstr>
      <vt:lpstr>NoSQL</vt:lpstr>
      <vt:lpstr>Use Cases</vt:lpstr>
      <vt:lpstr>Motives Behind NoSQL</vt:lpstr>
      <vt:lpstr>Big Data</vt:lpstr>
      <vt:lpstr>Scalability</vt:lpstr>
      <vt:lpstr>Scalability </vt:lpstr>
      <vt:lpstr>What is Wrong With RDBMS?</vt:lpstr>
      <vt:lpstr>ACID Semantics</vt:lpstr>
      <vt:lpstr>Enter CAP Theorem</vt:lpstr>
      <vt:lpstr>CAP Semantics</vt:lpstr>
      <vt:lpstr>A Simple Proof</vt:lpstr>
      <vt:lpstr>A Simple Proof</vt:lpstr>
      <vt:lpstr>A Simple Proof</vt:lpstr>
      <vt:lpstr>BASE, an ACID Alternative</vt:lpstr>
      <vt:lpstr>A Clash of cultures</vt:lpstr>
      <vt:lpstr>Distributed Transactions</vt:lpstr>
      <vt:lpstr>Consistent Hashing</vt:lpstr>
      <vt:lpstr>Concurrency models</vt:lpstr>
      <vt:lpstr>Vector Clocks</vt:lpstr>
      <vt:lpstr>Vector Clocks</vt:lpstr>
      <vt:lpstr>Read Repair</vt:lpstr>
      <vt:lpstr>Gossip Protocol &amp; Hinted Handoffs</vt:lpstr>
      <vt:lpstr>Data Models</vt:lpstr>
      <vt:lpstr>Complexity</vt:lpstr>
      <vt:lpstr>Key-Value Stores</vt:lpstr>
      <vt:lpstr>Memcached</vt:lpstr>
      <vt:lpstr>Membase</vt:lpstr>
      <vt:lpstr>Redis </vt:lpstr>
      <vt:lpstr>Microsoft AppFabric</vt:lpstr>
      <vt:lpstr>Document Stores</vt:lpstr>
      <vt:lpstr>Mongodb</vt:lpstr>
      <vt:lpstr>Mongodb</vt:lpstr>
      <vt:lpstr>Mongodb - Sharding</vt:lpstr>
      <vt:lpstr>Couchdb</vt:lpstr>
      <vt:lpstr>Object Stores</vt:lpstr>
      <vt:lpstr>Objectivity</vt:lpstr>
      <vt:lpstr>Column Stores</vt:lpstr>
      <vt:lpstr>Cassandra</vt:lpstr>
      <vt:lpstr>Cassandra at Netflix</vt:lpstr>
      <vt:lpstr>Graph Stores</vt:lpstr>
      <vt:lpstr>Neo4J</vt:lpstr>
      <vt:lpstr>Which one to use?</vt:lpstr>
      <vt:lpstr>PowerPoint Presentation</vt:lpstr>
    </vt:vector>
  </TitlesOfParts>
  <Company>Yahoo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Firat Atagun</dc:creator>
  <cp:lastModifiedBy>firat</cp:lastModifiedBy>
  <cp:revision>851</cp:revision>
  <dcterms:created xsi:type="dcterms:W3CDTF">2011-12-12T17:47:15Z</dcterms:created>
  <dcterms:modified xsi:type="dcterms:W3CDTF">2012-01-17T07:46:33Z</dcterms:modified>
</cp:coreProperties>
</file>