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7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8" r:id="rId15"/>
    <p:sldId id="269" r:id="rId16"/>
    <p:sldId id="266" r:id="rId17"/>
    <p:sldId id="267" r:id="rId18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AD"/>
    <a:srgbClr val="001896"/>
    <a:srgbClr val="B2B2B2"/>
    <a:srgbClr val="AFB3FF"/>
    <a:srgbClr val="00349E"/>
    <a:srgbClr val="3366CC"/>
    <a:srgbClr val="2828B2"/>
    <a:srgbClr val="3447F8"/>
    <a:srgbClr val="003399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68670" autoAdjust="0"/>
  </p:normalViewPr>
  <p:slideViewPr>
    <p:cSldViewPr>
      <p:cViewPr varScale="1">
        <p:scale>
          <a:sx n="48" d="100"/>
          <a:sy n="48" d="100"/>
        </p:scale>
        <p:origin x="-1110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Times New Roman" pitchFamily="16" charset="0"/>
              <a:buNone/>
              <a:defRPr sz="1200"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Times New Roman" pitchFamily="16" charset="0"/>
              <a:buNone/>
              <a:defRPr sz="1200"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fld id="{E972F952-0AA7-4B34-9364-D14552A7AA20}" type="datetimeFigureOut">
              <a:rPr lang="nl-NL"/>
              <a:pPr>
                <a:defRPr/>
              </a:pPr>
              <a:t>2-4-2015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Times New Roman" pitchFamily="16" charset="0"/>
              <a:buNone/>
              <a:defRPr sz="1200"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Font typeface="Times New Roman" pitchFamily="16" charset="0"/>
              <a:buNone/>
              <a:defRPr sz="1200"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fld id="{86E45635-91DE-4F27-B7D7-9905D6A14AF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867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nl-NL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nl-NL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nl-NL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5301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noProof="0" smtClean="0"/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nl-NL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207F4200-82FD-4511-817F-06FB427217E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2239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893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MORE:</a:t>
            </a:r>
          </a:p>
          <a:p>
            <a:r>
              <a:rPr lang="en-US" smtClean="0"/>
              <a:t>http://blog.pivotal.io/pivotal/case-studies-2/case-study-how-hulu-scaled-serving-4-billion-videos-using-redis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07F4200-82FD-4511-817F-06FB427217E6}" type="slidenum">
              <a:rPr lang="nl-NL" smtClean="0"/>
              <a:pPr>
                <a:defRPr/>
              </a:pPr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0401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Schema is</a:t>
            </a:r>
            <a:r>
              <a:rPr lang="en-US" baseline="0" noProof="0" dirty="0" smtClean="0"/>
              <a:t> just key-value, you can structure your data however it suits you best.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07F4200-82FD-4511-817F-06FB427217E6}" type="slidenum">
              <a:rPr lang="nl-NL" smtClean="0"/>
              <a:pPr>
                <a:defRPr/>
              </a:pPr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0610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Change the </a:t>
            </a:r>
            <a:r>
              <a:rPr lang="nl-BE" dirty="0" err="1" smtClean="0"/>
              <a:t>direction</a:t>
            </a:r>
            <a:r>
              <a:rPr lang="nl-BE" dirty="0" smtClean="0"/>
              <a:t> of the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07F4200-82FD-4511-817F-06FB427217E6}" type="slidenum">
              <a:rPr lang="nl-NL" smtClean="0"/>
              <a:pPr>
                <a:defRPr/>
              </a:pPr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8896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Why</a:t>
            </a:r>
            <a:r>
              <a:rPr lang="nl-BE" dirty="0" smtClean="0"/>
              <a:t> </a:t>
            </a:r>
            <a:r>
              <a:rPr lang="nl-BE" dirty="0" err="1" smtClean="0"/>
              <a:t>did</a:t>
            </a:r>
            <a:r>
              <a:rPr lang="nl-BE" dirty="0" smtClean="0"/>
              <a:t> I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choose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Redis</a:t>
            </a:r>
            <a:r>
              <a:rPr lang="nl-BE" baseline="0" dirty="0" smtClean="0"/>
              <a:t>?</a:t>
            </a:r>
          </a:p>
          <a:p>
            <a:r>
              <a:rPr lang="nl-BE" baseline="0" dirty="0" err="1" smtClean="0"/>
              <a:t>All</a:t>
            </a:r>
            <a:r>
              <a:rPr lang="nl-BE" baseline="0" dirty="0" smtClean="0"/>
              <a:t> of these databases </a:t>
            </a:r>
            <a:r>
              <a:rPr lang="nl-BE" baseline="0" dirty="0" err="1" smtClean="0"/>
              <a:t>probably</a:t>
            </a:r>
            <a:r>
              <a:rPr lang="nl-BE" baseline="0" dirty="0" smtClean="0"/>
              <a:t> have </a:t>
            </a:r>
            <a:r>
              <a:rPr lang="nl-BE" baseline="0" dirty="0" err="1" smtClean="0"/>
              <a:t>some</a:t>
            </a:r>
            <a:r>
              <a:rPr lang="nl-BE" baseline="0" dirty="0" smtClean="0"/>
              <a:t> advantage.</a:t>
            </a:r>
          </a:p>
          <a:p>
            <a:r>
              <a:rPr lang="nl-BE" baseline="0" dirty="0" err="1" smtClean="0"/>
              <a:t>Not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all</a:t>
            </a:r>
            <a:r>
              <a:rPr lang="nl-BE" baseline="0" dirty="0" smtClean="0"/>
              <a:t> are as </a:t>
            </a:r>
            <a:r>
              <a:rPr lang="nl-BE" baseline="0" dirty="0" err="1" smtClean="0"/>
              <a:t>mature</a:t>
            </a:r>
            <a:r>
              <a:rPr lang="nl-BE" baseline="0" dirty="0" smtClean="0"/>
              <a:t> as </a:t>
            </a:r>
            <a:r>
              <a:rPr lang="nl-BE" baseline="0" dirty="0" err="1" smtClean="0"/>
              <a:t>Redis</a:t>
            </a:r>
            <a:r>
              <a:rPr lang="nl-BE" baseline="0" dirty="0" smtClean="0"/>
              <a:t>.</a:t>
            </a:r>
          </a:p>
          <a:p>
            <a:r>
              <a:rPr lang="nl-BE" baseline="0" dirty="0" err="1" smtClean="0"/>
              <a:t>Redis</a:t>
            </a:r>
            <a:r>
              <a:rPr lang="nl-BE" baseline="0" dirty="0" smtClean="0"/>
              <a:t> is </a:t>
            </a:r>
            <a:r>
              <a:rPr lang="nl-BE" baseline="0" dirty="0" err="1" smtClean="0"/>
              <a:t>widely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used</a:t>
            </a:r>
            <a:r>
              <a:rPr lang="nl-BE" baseline="0" dirty="0" smtClean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07F4200-82FD-4511-817F-06FB427217E6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4115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I </a:t>
            </a:r>
            <a:r>
              <a:rPr lang="nl-BE" dirty="0" err="1" smtClean="0"/>
              <a:t>looked</a:t>
            </a:r>
            <a:r>
              <a:rPr lang="nl-BE" dirty="0" smtClean="0"/>
              <a:t> </a:t>
            </a:r>
            <a:r>
              <a:rPr lang="nl-BE" dirty="0" err="1" smtClean="0"/>
              <a:t>it</a:t>
            </a:r>
            <a:r>
              <a:rPr lang="nl-BE" dirty="0" smtClean="0"/>
              <a:t> up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here</a:t>
            </a:r>
            <a:r>
              <a:rPr lang="nl-BE" dirty="0" smtClean="0"/>
              <a:t> are the </a:t>
            </a:r>
            <a:r>
              <a:rPr lang="nl-BE" dirty="0" err="1" smtClean="0"/>
              <a:t>results</a:t>
            </a:r>
            <a:r>
              <a:rPr lang="nl-BE" dirty="0" smtClean="0"/>
              <a:t>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07F4200-82FD-4511-817F-06FB427217E6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9809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Compared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the </a:t>
            </a:r>
            <a:r>
              <a:rPr lang="nl-BE" dirty="0" err="1" smtClean="0"/>
              <a:t>other</a:t>
            </a:r>
            <a:r>
              <a:rPr lang="nl-BE" dirty="0" smtClean="0"/>
              <a:t> </a:t>
            </a:r>
            <a:r>
              <a:rPr lang="nl-BE" dirty="0" err="1" smtClean="0"/>
              <a:t>Key</a:t>
            </a:r>
            <a:r>
              <a:rPr lang="nl-BE" dirty="0" smtClean="0"/>
              <a:t>-Value datastores, </a:t>
            </a:r>
            <a:r>
              <a:rPr lang="nl-BE" dirty="0" err="1" smtClean="0"/>
              <a:t>there</a:t>
            </a:r>
            <a:r>
              <a:rPr lang="nl-BE" dirty="0" smtClean="0"/>
              <a:t> is a </a:t>
            </a:r>
            <a:r>
              <a:rPr lang="nl-BE" dirty="0" err="1" smtClean="0"/>
              <a:t>huge</a:t>
            </a:r>
            <a:r>
              <a:rPr lang="nl-BE" dirty="0" smtClean="0"/>
              <a:t> gap.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07F4200-82FD-4511-817F-06FB427217E6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8455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It runs </a:t>
            </a:r>
            <a:r>
              <a:rPr lang="nl-BE" dirty="0" err="1" smtClean="0"/>
              <a:t>completely</a:t>
            </a:r>
            <a:r>
              <a:rPr lang="nl-BE" dirty="0" smtClean="0"/>
              <a:t> </a:t>
            </a:r>
            <a:r>
              <a:rPr lang="nl-BE" dirty="0" err="1" smtClean="0"/>
              <a:t>from</a:t>
            </a:r>
            <a:r>
              <a:rPr lang="nl-BE" dirty="0" smtClean="0"/>
              <a:t> memory.</a:t>
            </a:r>
          </a:p>
          <a:p>
            <a:r>
              <a:rPr lang="nl-BE" dirty="0" err="1" smtClean="0"/>
              <a:t>There</a:t>
            </a:r>
            <a:r>
              <a:rPr lang="nl-BE" dirty="0" smtClean="0"/>
              <a:t> are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backup</a:t>
            </a:r>
            <a:r>
              <a:rPr lang="nl-BE" baseline="0" dirty="0" smtClean="0"/>
              <a:t>-systems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not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loosing</a:t>
            </a:r>
            <a:r>
              <a:rPr lang="nl-BE" baseline="0" dirty="0" smtClean="0"/>
              <a:t> data on </a:t>
            </a:r>
            <a:r>
              <a:rPr lang="nl-BE" baseline="0" dirty="0" err="1" smtClean="0"/>
              <a:t>shutdown</a:t>
            </a:r>
            <a:r>
              <a:rPr lang="nl-BE" baseline="0" dirty="0" smtClean="0"/>
              <a:t>/</a:t>
            </a:r>
            <a:r>
              <a:rPr lang="nl-BE" baseline="0" dirty="0" err="1" smtClean="0"/>
              <a:t>restart</a:t>
            </a:r>
            <a:r>
              <a:rPr lang="nl-BE" baseline="0" dirty="0" smtClean="0"/>
              <a:t>/</a:t>
            </a:r>
            <a:r>
              <a:rPr lang="nl-BE" baseline="0" dirty="0" err="1" smtClean="0"/>
              <a:t>etc</a:t>
            </a:r>
            <a:endParaRPr lang="nl-BE" baseline="0" dirty="0" smtClean="0"/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nl-BE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Snapshotting</a:t>
            </a:r>
            <a:r>
              <a:rPr lang="nl-B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:</a:t>
            </a: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nl-BE" sz="1200" b="0" i="0" kern="1200" baseline="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writes</a:t>
            </a: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the data </a:t>
            </a:r>
            <a:r>
              <a:rPr lang="nl-BE" sz="1200" b="0" i="0" kern="1200" baseline="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to</a:t>
            </a: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nl-BE" sz="1200" b="0" i="0" kern="1200" baseline="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an</a:t>
            </a: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RDB file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   - </a:t>
            </a:r>
            <a:r>
              <a:rPr lang="nl-BE" sz="1200" b="0" i="0" kern="1200" baseline="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Your</a:t>
            </a: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last </a:t>
            </a:r>
            <a:r>
              <a:rPr lang="nl-BE" sz="1200" b="0" i="0" kern="1200" baseline="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written</a:t>
            </a: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data is lost </a:t>
            </a:r>
            <a:r>
              <a:rPr lang="nl-BE" sz="1200" b="0" i="0" kern="1200" baseline="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when</a:t>
            </a: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nl-BE" sz="1200" b="0" i="0" kern="1200" baseline="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your</a:t>
            </a: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server </a:t>
            </a:r>
            <a:r>
              <a:rPr lang="nl-BE" sz="1200" b="0" i="0" kern="1200" baseline="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unexpectedly</a:t>
            </a: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nl-BE" sz="1200" b="0" i="0" kern="1200" baseline="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stops</a:t>
            </a:r>
            <a:endParaRPr lang="nl-BE" sz="1200" b="0" i="0" kern="1200" baseline="0" dirty="0" smtClean="0">
              <a:solidFill>
                <a:srgbClr val="000000"/>
              </a:solidFill>
              <a:effectLst/>
              <a:latin typeface="Times New Roman" pitchFamily="16" charset="0"/>
              <a:ea typeface="+mn-ea"/>
              <a:cs typeface="+mn-cs"/>
            </a:endParaRPr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nl-BE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Append-only</a:t>
            </a:r>
            <a:r>
              <a:rPr lang="nl-B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file:</a:t>
            </a: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nl-BE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fully-durable</a:t>
            </a:r>
            <a:r>
              <a:rPr lang="nl-B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nl-BE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strategy</a:t>
            </a:r>
            <a:r>
              <a:rPr lang="nl-B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, </a:t>
            </a:r>
            <a:r>
              <a:rPr lang="nl-BE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every</a:t>
            </a:r>
            <a:r>
              <a:rPr lang="nl-B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set is </a:t>
            </a:r>
            <a:r>
              <a:rPr lang="nl-BE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appended</a:t>
            </a:r>
            <a:r>
              <a:rPr lang="nl-B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nl-BE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to</a:t>
            </a:r>
            <a:r>
              <a:rPr lang="nl-B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nl-BE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an</a:t>
            </a:r>
            <a:r>
              <a:rPr lang="nl-B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AOF file</a:t>
            </a:r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endParaRPr lang="nl-BE" sz="1200" b="0" i="0" kern="1200" dirty="0" smtClean="0">
              <a:solidFill>
                <a:srgbClr val="000000"/>
              </a:solidFill>
              <a:effectLst/>
              <a:latin typeface="Times New Roman" pitchFamily="16" charset="0"/>
              <a:ea typeface="+mn-ea"/>
              <a:cs typeface="+mn-cs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nl-B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Very fast </a:t>
            </a:r>
            <a:r>
              <a:rPr lang="nl-B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atomic operations </a:t>
            </a:r>
            <a:r>
              <a:rPr lang="nl-B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on supported data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07F4200-82FD-4511-817F-06FB427217E6}" type="slidenum">
              <a:rPr lang="nl-NL" smtClean="0"/>
              <a:pPr>
                <a:defRPr/>
              </a:pPr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9723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en-US" dirty="0" smtClean="0"/>
              <a:t>SLAVEOF 192.168.1.1 6379</a:t>
            </a:r>
            <a:endParaRPr lang="nl-BE" dirty="0" smtClean="0"/>
          </a:p>
          <a:p>
            <a:endParaRPr lang="nl-BE" sz="1200" b="0" i="0" kern="1200" dirty="0" smtClean="0">
              <a:solidFill>
                <a:srgbClr val="000000"/>
              </a:solidFill>
              <a:effectLst/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07F4200-82FD-4511-817F-06FB427217E6}" type="slidenum">
              <a:rPr lang="nl-NL" smtClean="0"/>
              <a:pPr>
                <a:defRPr/>
              </a:pPr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9723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 It can never happen that a request issued by another client is served </a:t>
            </a:r>
            <a:r>
              <a:rPr lang="en-US" sz="1200" b="1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in the middle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 of the execution of a </a:t>
            </a:r>
            <a:r>
              <a:rPr lang="en-US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Redis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transaction.</a:t>
            </a:r>
            <a:endParaRPr lang="nl-BE" sz="1200" b="0" i="0" kern="1200" dirty="0" smtClean="0">
              <a:solidFill>
                <a:srgbClr val="000000"/>
              </a:solidFill>
              <a:effectLst/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07F4200-82FD-4511-817F-06FB427217E6}" type="slidenum">
              <a:rPr lang="nl-NL" smtClean="0"/>
              <a:pPr>
                <a:defRPr/>
              </a:pPr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9723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9144000" cy="35010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 userDrawn="1"/>
        </p:nvSpPr>
        <p:spPr bwMode="auto">
          <a:xfrm>
            <a:off x="0" y="3501008"/>
            <a:ext cx="9144000" cy="2736304"/>
          </a:xfrm>
          <a:prstGeom prst="rect">
            <a:avLst/>
          </a:prstGeom>
          <a:solidFill>
            <a:schemeClr val="accent3"/>
          </a:solidFill>
          <a:ln w="19050" algn="ctr">
            <a:noFill/>
            <a:round/>
            <a:headEnd/>
            <a:tailEnd/>
          </a:ln>
        </p:spPr>
        <p:txBody>
          <a:bodyPr wrap="square" rtlCol="0" anchor="ctr"/>
          <a:lstStyle/>
          <a:p>
            <a:pPr lvl="0" algn="ctr"/>
            <a:endParaRPr lang="en-US" sz="9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3648" y="3501008"/>
            <a:ext cx="6559051" cy="1143008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03648" y="4644016"/>
            <a:ext cx="5487482" cy="1375752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subtitle</a:t>
            </a:r>
            <a:endParaRPr lang="en-GB" noProof="0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3500438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3624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63688" y="4592489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63688" y="404664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63688" y="5159227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1484313"/>
            <a:ext cx="6480175" cy="576535"/>
          </a:xfrm>
        </p:spPr>
        <p:txBody>
          <a:bodyPr/>
          <a:lstStyle>
            <a:lvl1pPr>
              <a:defRPr>
                <a:latin typeface="Futura" pitchFamily="2" charset="0"/>
              </a:defRPr>
            </a:lvl1pPr>
          </a:lstStyle>
          <a:p>
            <a:pPr lvl="0"/>
            <a:r>
              <a:rPr lang="en-US" dirty="0" smtClean="0"/>
              <a:t>This is </a:t>
            </a:r>
            <a:r>
              <a:rPr lang="en-US" dirty="0" err="1" smtClean="0"/>
              <a:t>Futura</a:t>
            </a:r>
            <a:endParaRPr lang="en-US" dirty="0" smtClean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2132856"/>
            <a:ext cx="6480175" cy="576535"/>
          </a:xfrm>
        </p:spPr>
        <p:txBody>
          <a:bodyPr/>
          <a:lstStyle>
            <a:lvl1pPr>
              <a:defRPr>
                <a:latin typeface="Futura Hv BT" pitchFamily="34" charset="0"/>
              </a:defRPr>
            </a:lvl1pPr>
          </a:lstStyle>
          <a:p>
            <a:pPr lvl="0"/>
            <a:r>
              <a:rPr lang="en-US" dirty="0" smtClean="0"/>
              <a:t>This is </a:t>
            </a:r>
            <a:r>
              <a:rPr lang="en-US" dirty="0" err="1" smtClean="0"/>
              <a:t>Futura</a:t>
            </a:r>
            <a:r>
              <a:rPr lang="en-US" dirty="0" smtClean="0"/>
              <a:t> </a:t>
            </a:r>
            <a:r>
              <a:rPr lang="en-US" dirty="0" err="1" smtClean="0"/>
              <a:t>Hv</a:t>
            </a:r>
            <a:r>
              <a:rPr lang="en-US" dirty="0" smtClean="0"/>
              <a:t> BT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39552" y="2780928"/>
            <a:ext cx="6480175" cy="576535"/>
          </a:xfrm>
        </p:spPr>
        <p:txBody>
          <a:bodyPr/>
          <a:lstStyle>
            <a:lvl1pPr>
              <a:defRPr>
                <a:latin typeface="Futura Lt BT" pitchFamily="34" charset="0"/>
              </a:defRPr>
            </a:lvl1pPr>
          </a:lstStyle>
          <a:p>
            <a:pPr lvl="0"/>
            <a:r>
              <a:rPr lang="en-US" dirty="0" smtClean="0"/>
              <a:t>This is </a:t>
            </a:r>
            <a:r>
              <a:rPr lang="en-US" dirty="0" err="1" smtClean="0"/>
              <a:t>Futura</a:t>
            </a:r>
            <a:r>
              <a:rPr lang="en-US" dirty="0" smtClean="0"/>
              <a:t> Lt BT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39552" y="3429000"/>
            <a:ext cx="6480175" cy="576535"/>
          </a:xfrm>
        </p:spPr>
        <p:txBody>
          <a:bodyPr/>
          <a:lstStyle>
            <a:lvl1pPr>
              <a:defRPr>
                <a:latin typeface="Futura Md BT" pitchFamily="34" charset="0"/>
              </a:defRPr>
            </a:lvl1pPr>
          </a:lstStyle>
          <a:p>
            <a:pPr lvl="0"/>
            <a:r>
              <a:rPr lang="en-US" dirty="0" smtClean="0"/>
              <a:t>This is </a:t>
            </a:r>
            <a:r>
              <a:rPr lang="en-US" dirty="0" err="1" smtClean="0"/>
              <a:t>Futura</a:t>
            </a:r>
            <a:r>
              <a:rPr lang="en-US" dirty="0" smtClean="0"/>
              <a:t> </a:t>
            </a:r>
            <a:r>
              <a:rPr lang="en-US" dirty="0" err="1" smtClean="0"/>
              <a:t>Md</a:t>
            </a:r>
            <a:r>
              <a:rPr lang="en-US" dirty="0" smtClean="0"/>
              <a:t> BT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39552" y="4077072"/>
            <a:ext cx="6480175" cy="576535"/>
          </a:xfrm>
        </p:spPr>
        <p:txBody>
          <a:bodyPr/>
          <a:lstStyle>
            <a:lvl1pPr>
              <a:defRPr>
                <a:latin typeface="Neutra Text Alt" pitchFamily="2" charset="0"/>
              </a:defRPr>
            </a:lvl1pPr>
          </a:lstStyle>
          <a:p>
            <a:pPr lvl="0"/>
            <a:r>
              <a:rPr lang="en-US" dirty="0" smtClean="0"/>
              <a:t>THIS IS </a:t>
            </a:r>
            <a:r>
              <a:rPr lang="en-US" dirty="0" err="1" smtClean="0"/>
              <a:t>Neutra</a:t>
            </a:r>
            <a:r>
              <a:rPr lang="en-US" dirty="0" smtClean="0"/>
              <a:t> Text Alt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 title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0"/>
            <a:ext cx="8568630" cy="692696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548680"/>
            <a:ext cx="8569325" cy="432395"/>
          </a:xfrm>
        </p:spPr>
        <p:txBody>
          <a:bodyPr/>
          <a:lstStyle>
            <a:lvl1pPr>
              <a:buFontTx/>
              <a:buNone/>
              <a:defRPr lang="en-US" sz="2000" b="1" dirty="0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Click to edit subtitle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subtitle</a:t>
            </a:r>
            <a:endParaRPr lang="nl-NL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9" name="Rectangle 117"/>
          <p:cNvSpPr>
            <a:spLocks noChangeArrowheads="1"/>
          </p:cNvSpPr>
          <p:nvPr userDrawn="1"/>
        </p:nvSpPr>
        <p:spPr bwMode="auto">
          <a:xfrm>
            <a:off x="0" y="4581128"/>
            <a:ext cx="9144000" cy="1494235"/>
          </a:xfrm>
          <a:prstGeom prst="rect">
            <a:avLst/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3074" name="Rectangle 2"/>
          <p:cNvSpPr>
            <a:spLocks noGrp="1" noChangeAspect="1" noChangeArrowheads="1"/>
          </p:cNvSpPr>
          <p:nvPr>
            <p:ph type="ctrTitle" hasCustomPrompt="1"/>
          </p:nvPr>
        </p:nvSpPr>
        <p:spPr>
          <a:xfrm>
            <a:off x="327025" y="4775200"/>
            <a:ext cx="8816975" cy="603250"/>
          </a:xfrm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nl-NL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025" y="5329238"/>
            <a:ext cx="8816975" cy="673100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5815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338228" y="6419182"/>
            <a:ext cx="467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55666D-5A08-4ED3-A6EE-A7FB621F6554}" type="slidenum">
              <a:rPr lang="en-US" sz="1100" b="1" smtClean="0">
                <a:solidFill>
                  <a:schemeClr val="tx1"/>
                </a:solidFill>
              </a:rPr>
              <a:pPr algn="ctr"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pic>
        <p:nvPicPr>
          <p:cNvPr id="9" name="Picture 8" descr="ordina_payoff_kl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5400000">
            <a:off x="8226000" y="5819869"/>
            <a:ext cx="233135" cy="1429534"/>
          </a:xfrm>
          <a:prstGeom prst="rect">
            <a:avLst/>
          </a:prstGeom>
        </p:spPr>
      </p:pic>
      <p:pic>
        <p:nvPicPr>
          <p:cNvPr id="11" name="Picture 10" descr="logo_ordina_oranje_rgb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23528" y="6383845"/>
            <a:ext cx="1368152" cy="30158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0"/>
            <a:ext cx="8352606" cy="980728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23850" y="1268760"/>
            <a:ext cx="4208462" cy="48245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16016" y="1268760"/>
            <a:ext cx="4210050" cy="4824536"/>
          </a:xfrm>
        </p:spPr>
        <p:txBody>
          <a:bodyPr/>
          <a:lstStyle>
            <a:lvl1pPr>
              <a:defRPr lang="en-US" sz="2000" b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  <a:lvl2pPr>
              <a:defRPr lang="en-US" sz="1800" dirty="0" smtClean="0">
                <a:solidFill>
                  <a:srgbClr val="000000"/>
                </a:solidFill>
                <a:latin typeface="+mn-lt"/>
                <a:ea typeface="Tahoma" pitchFamily="34" charset="0"/>
                <a:cs typeface="Tahoma" pitchFamily="34" charset="0"/>
              </a:defRPr>
            </a:lvl2pPr>
            <a:lvl3pPr>
              <a:defRPr lang="en-US" sz="1600" dirty="0" smtClean="0">
                <a:solidFill>
                  <a:srgbClr val="000000"/>
                </a:solidFill>
                <a:latin typeface="+mn-lt"/>
                <a:ea typeface="Tahoma" pitchFamily="34" charset="0"/>
                <a:cs typeface="Tahoma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lvl="0" indent="-3429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528" y="0"/>
            <a:ext cx="8229600" cy="980728"/>
          </a:xfrm>
        </p:spPr>
        <p:txBody>
          <a:bodyPr/>
          <a:lstStyle>
            <a:lvl1pPr>
              <a:defRPr lang="nl-NL" sz="2400" b="1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23528" y="1268760"/>
            <a:ext cx="4176464" cy="639762"/>
          </a:xfrm>
        </p:spPr>
        <p:txBody>
          <a:bodyPr anchor="b"/>
          <a:lstStyle>
            <a:lvl1pPr marL="0" indent="0">
              <a:buNone/>
              <a:defRPr sz="20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23528" y="1908522"/>
            <a:ext cx="4176464" cy="418477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4008" y="1268760"/>
            <a:ext cx="4165103" cy="639762"/>
          </a:xfrm>
        </p:spPr>
        <p:txBody>
          <a:bodyPr anchor="b"/>
          <a:lstStyle>
            <a:lvl1pPr marL="0" indent="0">
              <a:buNone/>
              <a:defRPr sz="20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55369" y="1908522"/>
            <a:ext cx="4165103" cy="418477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Placeholder 46"/>
          <p:cNvSpPr>
            <a:spLocks noGrp="1"/>
          </p:cNvSpPr>
          <p:nvPr>
            <p:ph type="body" sz="quarter" idx="18" hasCustomPrompt="1"/>
          </p:nvPr>
        </p:nvSpPr>
        <p:spPr>
          <a:xfrm>
            <a:off x="323850" y="260648"/>
            <a:ext cx="8569325" cy="720427"/>
          </a:xfrm>
        </p:spPr>
        <p:txBody>
          <a:bodyPr/>
          <a:lstStyle>
            <a:lvl1pPr>
              <a:buNone/>
              <a:defRPr sz="2400" b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  <a:p>
            <a:pPr lvl="0"/>
            <a:endParaRPr lang="en-US" dirty="0" smtClean="0"/>
          </a:p>
        </p:txBody>
      </p:sp>
      <p:sp>
        <p:nvSpPr>
          <p:cNvPr id="9" name="TextBox 13"/>
          <p:cNvSpPr txBox="1"/>
          <p:nvPr userDrawn="1"/>
        </p:nvSpPr>
        <p:spPr>
          <a:xfrm>
            <a:off x="2195736" y="1196752"/>
            <a:ext cx="430887" cy="1571636"/>
          </a:xfrm>
          <a:prstGeom prst="rect">
            <a:avLst/>
          </a:prstGeom>
          <a:noFill/>
        </p:spPr>
        <p:txBody>
          <a:bodyPr vert="vert270" wrap="square" anchor="b">
            <a:spAutoFit/>
          </a:bodyPr>
          <a:lstStyle/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nl-BE" sz="160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SimSun" pitchFamily="2" charset="-122"/>
                <a:cs typeface="+mn-cs"/>
              </a:rPr>
              <a:t>CHALLENGE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10" name="TextBox 14"/>
          <p:cNvSpPr txBox="1"/>
          <p:nvPr userDrawn="1"/>
        </p:nvSpPr>
        <p:spPr>
          <a:xfrm>
            <a:off x="2195736" y="2780928"/>
            <a:ext cx="430887" cy="1571636"/>
          </a:xfrm>
          <a:prstGeom prst="rect">
            <a:avLst/>
          </a:prstGeom>
          <a:noFill/>
        </p:spPr>
        <p:txBody>
          <a:bodyPr vert="vert270" anchor="b">
            <a:spAutoFit/>
          </a:bodyPr>
          <a:lstStyle/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nl-BE" sz="1600" b="1" dirty="0">
                <a:solidFill>
                  <a:schemeClr val="accent3"/>
                </a:solidFill>
                <a:latin typeface="Arial" pitchFamily="34" charset="0"/>
                <a:ea typeface="SimSun" pitchFamily="2" charset="-122"/>
                <a:cs typeface="+mn-cs"/>
              </a:rPr>
              <a:t>SOLUTION</a:t>
            </a:r>
            <a:endParaRPr lang="en-US" b="1" dirty="0">
              <a:solidFill>
                <a:schemeClr val="accent3"/>
              </a:solidFill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11" name="TextBox 15"/>
          <p:cNvSpPr txBox="1"/>
          <p:nvPr userDrawn="1"/>
        </p:nvSpPr>
        <p:spPr>
          <a:xfrm>
            <a:off x="2196897" y="4365104"/>
            <a:ext cx="430887" cy="1800200"/>
          </a:xfrm>
          <a:prstGeom prst="rect">
            <a:avLst/>
          </a:prstGeom>
          <a:noFill/>
        </p:spPr>
        <p:txBody>
          <a:bodyPr vert="vert270" wrap="square" anchor="b">
            <a:spAutoFit/>
          </a:bodyPr>
          <a:lstStyle/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nl-BE" sz="16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SimSun" pitchFamily="2" charset="-122"/>
                <a:cs typeface="+mn-cs"/>
              </a:rPr>
              <a:t>BENEFITS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7784" y="1124744"/>
            <a:ext cx="6336704" cy="1571636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176213" indent="-176213">
              <a:spcBef>
                <a:spcPts val="0"/>
              </a:spcBef>
              <a:buClrTx/>
              <a:buFont typeface="Wingdings" pitchFamily="2" charset="2"/>
              <a:buChar char="§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96850">
              <a:buClr>
                <a:schemeClr val="accent6">
                  <a:lumMod val="50000"/>
                </a:schemeClr>
              </a:buCl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chemeClr val="accent5">
                  <a:lumMod val="50000"/>
                </a:schemeClr>
              </a:buClr>
              <a:buFontTx/>
              <a:buNone/>
              <a:defRPr lang="en-US" sz="1400" kern="120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n-US" sz="1800" kern="1200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8038" indent="-268288">
              <a:defRPr sz="2000"/>
            </a:lvl5pPr>
            <a:lvl6pPr marL="1617663" indent="-1081088"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196752"/>
            <a:ext cx="1944216" cy="1017802"/>
          </a:xfrm>
        </p:spPr>
        <p:txBody>
          <a:bodyPr anchor="b"/>
          <a:lstStyle>
            <a:lvl1pPr algn="l">
              <a:defRPr sz="2000" b="1">
                <a:solidFill>
                  <a:schemeClr val="accent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customer name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521" y="2214555"/>
            <a:ext cx="1944216" cy="285751"/>
          </a:xfrm>
        </p:spPr>
        <p:txBody>
          <a:bodyPr/>
          <a:lstStyle>
            <a:lvl1pPr marL="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sector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251520" y="2500306"/>
            <a:ext cx="1944216" cy="285751"/>
          </a:xfrm>
        </p:spPr>
        <p:txBody>
          <a:bodyPr/>
          <a:lstStyle>
            <a:lvl1pPr marL="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location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/>
          </p:nvPr>
        </p:nvSpPr>
        <p:spPr>
          <a:xfrm>
            <a:off x="2627784" y="2696380"/>
            <a:ext cx="6336704" cy="1571636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68288" indent="-268288" algn="l" defTabSz="914400" rtl="0" eaLnBrk="1" latinLnBrk="0" hangingPunct="1">
              <a:spcBef>
                <a:spcPts val="0"/>
              </a:spcBef>
              <a:buClr>
                <a:schemeClr val="accent2">
                  <a:lumMod val="50000"/>
                </a:schemeClr>
              </a:buClr>
              <a:buFontTx/>
              <a:buNone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268288" algn="l" defTabSz="914400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Font typeface="Courier New" pitchFamily="49" charset="0"/>
              <a:buChar char="o"/>
              <a:defRPr lang="en-US" sz="1400" kern="120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33400" indent="-268288">
              <a:defRPr lang="en-US" sz="1800" kern="1200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8038" indent="-268288">
              <a:defRPr sz="2000"/>
            </a:lvl5pPr>
            <a:lvl6pPr marL="1617663" indent="-1081088"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176213" lvl="0" indent="-176213" algn="l" defTabSz="449263" rtl="0" eaLnBrk="1" fontAlgn="base" hangingPunct="1"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5"/>
          </p:nvPr>
        </p:nvSpPr>
        <p:spPr>
          <a:xfrm>
            <a:off x="2627784" y="4268016"/>
            <a:ext cx="6336704" cy="1897288"/>
          </a:xfr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spcBef>
                <a:spcPts val="0"/>
              </a:spcBef>
              <a:buFontTx/>
              <a:buNone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400" kern="120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n-US" sz="1800" kern="1200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8038" indent="-268288">
              <a:defRPr sz="2000"/>
            </a:lvl5pPr>
            <a:lvl6pPr marL="1617663" indent="-1081088"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176213" lvl="0" indent="-176213" algn="l" defTabSz="449263" rtl="0" eaLnBrk="1" fontAlgn="base" hangingPunct="1"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7"/>
          </p:nvPr>
        </p:nvSpPr>
        <p:spPr>
          <a:xfrm>
            <a:off x="251520" y="2924944"/>
            <a:ext cx="1727200" cy="4318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30" name="Elbow Connector 29"/>
          <p:cNvCxnSpPr/>
          <p:nvPr userDrawn="1"/>
        </p:nvCxnSpPr>
        <p:spPr bwMode="auto">
          <a:xfrm rot="16200000" flipH="1">
            <a:off x="1655676" y="1808820"/>
            <a:ext cx="1584176" cy="216024"/>
          </a:xfrm>
          <a:prstGeom prst="bentConnector3">
            <a:avLst>
              <a:gd name="adj1" fmla="val -93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 userDrawn="1"/>
        </p:nvCxnSpPr>
        <p:spPr bwMode="auto">
          <a:xfrm rot="16200000" flipH="1">
            <a:off x="1655676" y="3392996"/>
            <a:ext cx="1584176" cy="216024"/>
          </a:xfrm>
          <a:prstGeom prst="bentConnector3">
            <a:avLst>
              <a:gd name="adj1" fmla="val -930"/>
            </a:avLst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 userDrawn="1"/>
        </p:nvCxnSpPr>
        <p:spPr bwMode="auto">
          <a:xfrm rot="16200000" flipH="1">
            <a:off x="1511660" y="5121188"/>
            <a:ext cx="1872208" cy="216024"/>
          </a:xfrm>
          <a:prstGeom prst="bentConnector3">
            <a:avLst>
              <a:gd name="adj1" fmla="val -893"/>
            </a:avLst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133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ordina_payoff_kl-1.jp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 rot="5400000">
            <a:off x="8226000" y="5819869"/>
            <a:ext cx="233135" cy="1429534"/>
          </a:xfrm>
          <a:prstGeom prst="rect">
            <a:avLst/>
          </a:prstGeom>
        </p:spPr>
      </p:pic>
      <p:pic>
        <p:nvPicPr>
          <p:cNvPr id="9" name="Picture 8" descr="logo_ordina_oranje_rgb.jp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23528" y="6383845"/>
            <a:ext cx="1368152" cy="301582"/>
          </a:xfrm>
          <a:prstGeom prst="rect">
            <a:avLst/>
          </a:prstGeom>
        </p:spPr>
      </p:pic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0"/>
            <a:ext cx="8568630" cy="98072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Klik</a:t>
            </a:r>
            <a:r>
              <a:rPr lang="en-GB" dirty="0" smtClean="0"/>
              <a:t> </a:t>
            </a:r>
            <a:r>
              <a:rPr lang="en-GB" dirty="0" err="1" smtClean="0"/>
              <a:t>om</a:t>
            </a:r>
            <a:r>
              <a:rPr lang="en-GB" dirty="0" smtClean="0"/>
              <a:t> de </a:t>
            </a:r>
            <a:r>
              <a:rPr lang="en-GB" dirty="0" err="1" smtClean="0"/>
              <a:t>opmaak</a:t>
            </a:r>
            <a:r>
              <a:rPr lang="en-GB" dirty="0" smtClean="0"/>
              <a:t> van de </a:t>
            </a:r>
            <a:r>
              <a:rPr lang="en-GB" dirty="0" err="1" smtClean="0"/>
              <a:t>titeltekst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760"/>
            <a:ext cx="8570912" cy="4824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Klik</a:t>
            </a:r>
            <a:r>
              <a:rPr lang="en-GB" dirty="0" smtClean="0"/>
              <a:t> </a:t>
            </a:r>
            <a:r>
              <a:rPr lang="en-GB" dirty="0" err="1" smtClean="0"/>
              <a:t>om</a:t>
            </a:r>
            <a:r>
              <a:rPr lang="en-GB" dirty="0" smtClean="0"/>
              <a:t> de </a:t>
            </a:r>
            <a:r>
              <a:rPr lang="en-GB" dirty="0" err="1" smtClean="0"/>
              <a:t>opmaak</a:t>
            </a:r>
            <a:r>
              <a:rPr lang="en-GB" dirty="0" smtClean="0"/>
              <a:t> van de </a:t>
            </a:r>
            <a:r>
              <a:rPr lang="en-GB" dirty="0" err="1" smtClean="0"/>
              <a:t>overzichtstekst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overzichtsniveau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overzichtsniveau</a:t>
            </a:r>
            <a:endParaRPr lang="en-GB" dirty="0" smtClean="0"/>
          </a:p>
          <a:p>
            <a:pPr lvl="3"/>
            <a:r>
              <a:rPr lang="en-GB" dirty="0" err="1" smtClean="0"/>
              <a:t>Vierde</a:t>
            </a:r>
            <a:r>
              <a:rPr lang="en-GB" dirty="0" smtClean="0"/>
              <a:t> </a:t>
            </a:r>
            <a:r>
              <a:rPr lang="en-GB" dirty="0" err="1" smtClean="0"/>
              <a:t>overzichtsniveau</a:t>
            </a:r>
            <a:endParaRPr lang="en-GB" dirty="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980728"/>
            <a:ext cx="9144000" cy="46037"/>
          </a:xfrm>
          <a:prstGeom prst="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nl-NL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6237312"/>
            <a:ext cx="9144000" cy="1588"/>
          </a:xfrm>
          <a:prstGeom prst="line">
            <a:avLst/>
          </a:prstGeom>
          <a:noFill/>
          <a:ln w="6480">
            <a:solidFill>
              <a:srgbClr val="7F7F7F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nl-NL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38228" y="6403831"/>
            <a:ext cx="467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55666D-5A08-4ED3-A6EE-A7FB621F6554}" type="slidenum">
              <a:rPr lang="en-US" sz="1100" b="1" smtClean="0">
                <a:solidFill>
                  <a:schemeClr val="tx1"/>
                </a:solidFill>
              </a:rPr>
              <a:pPr algn="ctr"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18" r:id="rId2"/>
    <p:sldLayoutId id="2147483732" r:id="rId3"/>
    <p:sldLayoutId id="2147483717" r:id="rId4"/>
    <p:sldLayoutId id="2147483728" r:id="rId5"/>
    <p:sldLayoutId id="2147483719" r:id="rId6"/>
    <p:sldLayoutId id="2147483720" r:id="rId7"/>
    <p:sldLayoutId id="2147483721" r:id="rId8"/>
    <p:sldLayoutId id="2147483735" r:id="rId9"/>
    <p:sldLayoutId id="2147483734" r:id="rId10"/>
    <p:sldLayoutId id="2147483722" r:id="rId11"/>
    <p:sldLayoutId id="2147483723" r:id="rId12"/>
    <p:sldLayoutId id="2147483731" r:id="rId13"/>
    <p:sldLayoutId id="2147483725" r:id="rId14"/>
    <p:sldLayoutId id="2147483733" r:id="rId15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 b="1">
          <a:solidFill>
            <a:srgbClr val="000000"/>
          </a:solidFill>
          <a:latin typeface="Arial" charset="0"/>
          <a:ea typeface="SimSun" charset="0"/>
          <a:cs typeface="SimSun" charset="0"/>
        </a:defRPr>
      </a:lvl2pPr>
      <a:lvl3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 b="1">
          <a:solidFill>
            <a:srgbClr val="000000"/>
          </a:solidFill>
          <a:latin typeface="Arial" charset="0"/>
          <a:ea typeface="SimSun" charset="0"/>
          <a:cs typeface="SimSun" charset="0"/>
        </a:defRPr>
      </a:lvl3pPr>
      <a:lvl4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 b="1">
          <a:solidFill>
            <a:srgbClr val="000000"/>
          </a:solidFill>
          <a:latin typeface="Arial" charset="0"/>
          <a:ea typeface="SimSun" charset="0"/>
          <a:cs typeface="SimSun" charset="0"/>
        </a:defRPr>
      </a:lvl4pPr>
      <a:lvl5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 b="1">
          <a:solidFill>
            <a:srgbClr val="000000"/>
          </a:solidFill>
          <a:latin typeface="Arial" charset="0"/>
          <a:ea typeface="SimSun" charset="0"/>
          <a:cs typeface="SimSun" charset="0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 b="1">
          <a:solidFill>
            <a:srgbClr val="000000"/>
          </a:solidFill>
          <a:latin typeface="Arial" charset="0"/>
          <a:ea typeface="SimSun" charset="0"/>
          <a:cs typeface="SimSun" charset="0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 b="1">
          <a:solidFill>
            <a:srgbClr val="000000"/>
          </a:solidFill>
          <a:latin typeface="Arial" charset="0"/>
          <a:ea typeface="SimSun" charset="0"/>
          <a:cs typeface="SimSun" charset="0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 b="1">
          <a:solidFill>
            <a:srgbClr val="000000"/>
          </a:solidFill>
          <a:latin typeface="Arial" charset="0"/>
          <a:ea typeface="SimSun" charset="0"/>
          <a:cs typeface="SimSun" charset="0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 b="1">
          <a:solidFill>
            <a:srgbClr val="000000"/>
          </a:solidFill>
          <a:latin typeface="Arial" charset="0"/>
          <a:ea typeface="SimSun" charset="0"/>
          <a:cs typeface="SimSun" charset="0"/>
        </a:defRPr>
      </a:lvl9pPr>
    </p:titleStyle>
    <p:bodyStyle>
      <a:lvl1pPr marL="342900" indent="-342900" algn="l" defTabSz="449263" rtl="0" eaLnBrk="1" fontAlgn="base" hangingPunct="1">
        <a:spcBef>
          <a:spcPts val="800"/>
        </a:spcBef>
        <a:spcAft>
          <a:spcPct val="0"/>
        </a:spcAft>
        <a:buClr>
          <a:schemeClr val="bg2">
            <a:lumMod val="50000"/>
          </a:schemeClr>
        </a:buClr>
        <a:buSzPct val="100000"/>
        <a:buFont typeface="Wingdings" pitchFamily="2" charset="2"/>
        <a:buChar char="§"/>
        <a:defRPr sz="2000" b="0">
          <a:solidFill>
            <a:schemeClr val="bg2">
              <a:lumMod val="50000"/>
            </a:schemeClr>
          </a:solidFill>
          <a:latin typeface="+mn-lt"/>
          <a:ea typeface="Tahoma" pitchFamily="34" charset="0"/>
          <a:cs typeface="Tahoma" pitchFamily="34" charset="0"/>
        </a:defRPr>
      </a:lvl1pPr>
      <a:lvl2pPr marL="742950" indent="-28575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1800">
          <a:solidFill>
            <a:srgbClr val="000000"/>
          </a:solidFill>
          <a:latin typeface="+mn-lt"/>
          <a:ea typeface="Tahoma" pitchFamily="34" charset="0"/>
          <a:cs typeface="Tahoma" pitchFamily="34" charset="0"/>
        </a:defRPr>
      </a:lvl2pPr>
      <a:lvl3pPr marL="1143000" indent="-2286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§"/>
        <a:defRPr sz="1600">
          <a:solidFill>
            <a:srgbClr val="000000"/>
          </a:solidFill>
          <a:latin typeface="+mn-lt"/>
          <a:ea typeface="Tahoma" pitchFamily="34" charset="0"/>
          <a:cs typeface="Tahoma" pitchFamily="34" charset="0"/>
        </a:defRPr>
      </a:lvl3pPr>
      <a:lvl4pPr marL="1600200" indent="-2286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1600">
          <a:solidFill>
            <a:srgbClr val="000000"/>
          </a:solidFill>
          <a:latin typeface="+mn-lt"/>
          <a:ea typeface="Tahoma" pitchFamily="34" charset="0"/>
          <a:cs typeface="Tahoma" pitchFamily="34" charset="0"/>
        </a:defRPr>
      </a:lvl4pPr>
      <a:lvl5pPr marL="2057400" indent="-2286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Tahoma" pitchFamily="34" charset="0"/>
          <a:cs typeface="Tahoma" pitchFamily="34" charset="0"/>
        </a:defRPr>
      </a:lvl5pPr>
      <a:lvl6pPr marL="2514600" indent="-2286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pivotal.io/pivotal/case-studies-2/using-redis-at-pinterest-for-billions-of-relationship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pivotal.io/pivotal/case-studies-2/22-billion-served-julien-genestoux-of-superfeedr" TargetMode="External"/><Relationship Id="rId5" Type="http://schemas.openxmlformats.org/officeDocument/2006/relationships/hyperlink" Target="http://blog.pivotal.io/pivotal/case-studies-2/8-ways-media-giant-viacom-uses-redis-to-serve-dynamic-video-at-scale" TargetMode="External"/><Relationship Id="rId4" Type="http://schemas.openxmlformats.org/officeDocument/2006/relationships/hyperlink" Target="http://blog.pivotal.io/pivotal/case-studies-2/case-study-staple-yourself-to-a-tweet-to-understand-30-billion-redis-updates-per-day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db-engines.com/en/article/Document+Stores" TargetMode="External"/><Relationship Id="rId13" Type="http://schemas.openxmlformats.org/officeDocument/2006/relationships/hyperlink" Target="http://db-engines.com/en/article/Wide+Column+Stores" TargetMode="External"/><Relationship Id="rId18" Type="http://schemas.openxmlformats.org/officeDocument/2006/relationships/image" Target="../media/image5.gif"/><Relationship Id="rId3" Type="http://schemas.openxmlformats.org/officeDocument/2006/relationships/hyperlink" Target="http://db-engines.com/en/system/Oracle" TargetMode="External"/><Relationship Id="rId7" Type="http://schemas.openxmlformats.org/officeDocument/2006/relationships/hyperlink" Target="http://db-engines.com/en/system/MongoDB" TargetMode="External"/><Relationship Id="rId12" Type="http://schemas.openxmlformats.org/officeDocument/2006/relationships/hyperlink" Target="http://db-engines.com/en/system/Cassandra" TargetMode="External"/><Relationship Id="rId17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6" Type="http://schemas.openxmlformats.org/officeDocument/2006/relationships/hyperlink" Target="http://db-engines.com/en/article/Key-value+Stor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b-engines.com/en/system/Microsoft+SQL+Server" TargetMode="External"/><Relationship Id="rId11" Type="http://schemas.openxmlformats.org/officeDocument/2006/relationships/hyperlink" Target="http://db-engines.com/en/system/Microsoft+Access" TargetMode="External"/><Relationship Id="rId5" Type="http://schemas.openxmlformats.org/officeDocument/2006/relationships/hyperlink" Target="http://db-engines.com/en/system/MySQL" TargetMode="External"/><Relationship Id="rId15" Type="http://schemas.openxmlformats.org/officeDocument/2006/relationships/hyperlink" Target="http://db-engines.com/en/system/Redis" TargetMode="External"/><Relationship Id="rId10" Type="http://schemas.openxmlformats.org/officeDocument/2006/relationships/hyperlink" Target="http://db-engines.com/en/system/DB2" TargetMode="External"/><Relationship Id="rId4" Type="http://schemas.openxmlformats.org/officeDocument/2006/relationships/hyperlink" Target="http://db-engines.com/en/article/RDBMS" TargetMode="External"/><Relationship Id="rId9" Type="http://schemas.openxmlformats.org/officeDocument/2006/relationships/hyperlink" Target="http://db-engines.com/en/system/PostgreSQL" TargetMode="External"/><Relationship Id="rId14" Type="http://schemas.openxmlformats.org/officeDocument/2006/relationships/hyperlink" Target="http://db-engines.com/en/system/SQLit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403648" y="3501007"/>
            <a:ext cx="6559051" cy="308991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0" y="4038600"/>
            <a:ext cx="9144000" cy="137575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25000"/>
              <a:buFont typeface="Tahoma"/>
              <a:buNone/>
            </a:pPr>
            <a:r>
              <a:rPr lang="en-US" sz="20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Big Data</a:t>
            </a:r>
          </a:p>
          <a:p>
            <a: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25000"/>
              <a:buFont typeface="Tahoma"/>
              <a:buNone/>
            </a:pPr>
            <a:r>
              <a:rPr lang="en-US" sz="4400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REDIS</a:t>
            </a:r>
            <a:endParaRPr lang="en-US" sz="4400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76200"/>
            <a:ext cx="5179527" cy="33593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86060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Redis</a:t>
            </a:r>
            <a:r>
              <a:rPr lang="nl-BE" dirty="0" smtClean="0"/>
              <a:t> &gt; Details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Redis</a:t>
            </a:r>
            <a:r>
              <a:rPr lang="en-US" dirty="0" smtClean="0"/>
              <a:t> is an </a:t>
            </a:r>
            <a:r>
              <a:rPr lang="en-US" u="sng" dirty="0" smtClean="0"/>
              <a:t>in-memory</a:t>
            </a:r>
            <a:r>
              <a:rPr lang="en-US" dirty="0" smtClean="0"/>
              <a:t> but persistent on disk database</a:t>
            </a:r>
          </a:p>
          <a:p>
            <a:pPr lvl="1"/>
            <a:r>
              <a:rPr lang="en-US" dirty="0" smtClean="0"/>
              <a:t>Very high write and read speed</a:t>
            </a:r>
          </a:p>
          <a:p>
            <a:pPr lvl="1"/>
            <a:r>
              <a:rPr lang="en-US" dirty="0" smtClean="0"/>
              <a:t>Data sets can’t be larger than memory</a:t>
            </a:r>
          </a:p>
          <a:p>
            <a:endParaRPr lang="en-US" dirty="0" smtClean="0"/>
          </a:p>
          <a:p>
            <a:r>
              <a:rPr lang="en-US" dirty="0" smtClean="0"/>
              <a:t>Various data-types are supported</a:t>
            </a:r>
          </a:p>
          <a:p>
            <a:pPr lvl="1"/>
            <a:r>
              <a:rPr lang="en-US" dirty="0" smtClean="0"/>
              <a:t>Strings, Lists</a:t>
            </a:r>
            <a:r>
              <a:rPr lang="en-US" dirty="0" smtClean="0"/>
              <a:t>, Sets, Sorted Sets, Hashes</a:t>
            </a:r>
          </a:p>
          <a:p>
            <a:pPr lvl="1"/>
            <a:r>
              <a:rPr lang="en-US" dirty="0" smtClean="0"/>
              <a:t>Execute </a:t>
            </a:r>
            <a:r>
              <a:rPr lang="en-US" dirty="0" smtClean="0"/>
              <a:t>atomic operations </a:t>
            </a:r>
            <a:r>
              <a:rPr lang="en-US" dirty="0" smtClean="0"/>
              <a:t>at DB level, not client </a:t>
            </a:r>
            <a:r>
              <a:rPr lang="en-US" dirty="0" smtClean="0"/>
              <a:t>level</a:t>
            </a:r>
          </a:p>
          <a:p>
            <a:pPr lvl="2"/>
            <a:r>
              <a:rPr lang="nl-BE" dirty="0" smtClean="0"/>
              <a:t>Append to string</a:t>
            </a:r>
          </a:p>
          <a:p>
            <a:pPr lvl="2"/>
            <a:r>
              <a:rPr lang="nl-BE" dirty="0" smtClean="0"/>
              <a:t>Left/right push to a list</a:t>
            </a:r>
          </a:p>
          <a:p>
            <a:pPr lvl="2"/>
            <a:r>
              <a:rPr lang="nl-BE" dirty="0" smtClean="0"/>
              <a:t>Compute set intersection/union/difference</a:t>
            </a:r>
          </a:p>
          <a:p>
            <a:pPr lvl="2"/>
            <a:r>
              <a:rPr lang="nl-BE" dirty="0" smtClean="0"/>
              <a:t>Get highest ranked members in sorted set</a:t>
            </a:r>
          </a:p>
          <a:p>
            <a:pPr lvl="2"/>
            <a:r>
              <a:rPr lang="nl-BE" dirty="0" smtClean="0"/>
              <a:t>,,,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330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Redis</a:t>
            </a:r>
            <a:r>
              <a:rPr lang="nl-BE" dirty="0" smtClean="0"/>
              <a:t> &gt; Details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Master-slave asynchronous replication</a:t>
            </a:r>
          </a:p>
          <a:p>
            <a:pPr lvl="1"/>
            <a:r>
              <a:rPr lang="nl-BE" dirty="0" smtClean="0"/>
              <a:t>Read-only slaves (by default)</a:t>
            </a:r>
            <a:endParaRPr lang="nl-BE" dirty="0" smtClean="0"/>
          </a:p>
          <a:p>
            <a:pPr lvl="1"/>
            <a:r>
              <a:rPr lang="nl-BE" dirty="0" smtClean="0"/>
              <a:t>Slave configuration in 1 line/command</a:t>
            </a:r>
          </a:p>
          <a:p>
            <a:pPr lvl="1"/>
            <a:r>
              <a:rPr lang="nl-BE" dirty="0" smtClean="0"/>
              <a:t>Set up a slave</a:t>
            </a:r>
          </a:p>
          <a:p>
            <a:pPr lvl="2"/>
            <a:r>
              <a:rPr lang="nl-BE" dirty="0" smtClean="0"/>
              <a:t>1) New slave will send SYNC command</a:t>
            </a:r>
          </a:p>
          <a:p>
            <a:pPr lvl="2"/>
            <a:r>
              <a:rPr lang="nl-BE" dirty="0" smtClean="0"/>
              <a:t>2) Master will persist it’s data to disk and send this file to slave</a:t>
            </a:r>
          </a:p>
          <a:p>
            <a:pPr lvl="2"/>
            <a:r>
              <a:rPr lang="nl-BE" dirty="0" smtClean="0"/>
              <a:t>3) Master will open a stream with buffered commands</a:t>
            </a:r>
          </a:p>
          <a:p>
            <a:pPr lvl="1"/>
            <a:r>
              <a:rPr lang="nl-BE" dirty="0" smtClean="0"/>
              <a:t>Redis 2.8 onwards, partial resync possible</a:t>
            </a:r>
          </a:p>
          <a:p>
            <a:pPr lvl="1"/>
            <a:r>
              <a:rPr lang="en-US" dirty="0"/>
              <a:t>consistency is not </a:t>
            </a:r>
            <a:r>
              <a:rPr lang="en-US" dirty="0" smtClean="0"/>
              <a:t>ensured</a:t>
            </a:r>
          </a:p>
          <a:p>
            <a:pPr lvl="1"/>
            <a:r>
              <a:rPr lang="nl-BE" dirty="0" smtClean="0"/>
              <a:t>Automatic failover to promote a slave to master</a:t>
            </a:r>
          </a:p>
          <a:p>
            <a:endParaRPr lang="nl-BE" dirty="0"/>
          </a:p>
          <a:p>
            <a:r>
              <a:rPr lang="nl-BE" dirty="0"/>
              <a:t>Publish/Subscribe system</a:t>
            </a:r>
          </a:p>
          <a:p>
            <a:endParaRPr lang="nl-BE" dirty="0" smtClean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138875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Redis</a:t>
            </a:r>
            <a:r>
              <a:rPr lang="nl-BE" dirty="0" smtClean="0"/>
              <a:t> &gt; Details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 smtClean="0"/>
              <a:t>Transactions</a:t>
            </a:r>
          </a:p>
          <a:p>
            <a:pPr lvl="1"/>
            <a:r>
              <a:rPr lang="nl-BE" dirty="0" smtClean="0"/>
              <a:t>MULTI starts a transaction, EXEC starts the execution</a:t>
            </a:r>
          </a:p>
          <a:p>
            <a:pPr lvl="1"/>
            <a:r>
              <a:rPr lang="nl-BE" dirty="0" smtClean="0"/>
              <a:t>Executed sequentially (single isolated operation)</a:t>
            </a:r>
          </a:p>
          <a:p>
            <a:pPr lvl="1"/>
            <a:r>
              <a:rPr lang="nl-BE" dirty="0" smtClean="0"/>
              <a:t>Single write to append-only file</a:t>
            </a:r>
          </a:p>
          <a:p>
            <a:endParaRPr lang="nl-BE" dirty="0"/>
          </a:p>
          <a:p>
            <a:r>
              <a:rPr lang="nl-BE" dirty="0" smtClean="0"/>
              <a:t>Possibility to expire </a:t>
            </a:r>
            <a:r>
              <a:rPr lang="nl-BE" dirty="0" smtClean="0"/>
              <a:t>keys</a:t>
            </a:r>
          </a:p>
          <a:p>
            <a:endParaRPr lang="nl-BE" dirty="0"/>
          </a:p>
          <a:p>
            <a:r>
              <a:rPr lang="nl-BE" dirty="0" smtClean="0"/>
              <a:t>LRU cache</a:t>
            </a:r>
          </a:p>
          <a:p>
            <a:pPr lvl="1"/>
            <a:r>
              <a:rPr lang="nl-BE" dirty="0" smtClean="0"/>
              <a:t>Automatically evict old data when max memory reached</a:t>
            </a:r>
          </a:p>
          <a:p>
            <a:pPr lvl="2"/>
            <a:r>
              <a:rPr lang="nl-BE" dirty="0" smtClean="0"/>
              <a:t>LRU: less recently used</a:t>
            </a:r>
          </a:p>
          <a:p>
            <a:pPr lvl="2"/>
            <a:r>
              <a:rPr lang="nl-BE" dirty="0" smtClean="0"/>
              <a:t>Random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55683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Redis</a:t>
            </a:r>
            <a:r>
              <a:rPr lang="nl-BE" dirty="0" smtClean="0"/>
              <a:t> &gt; </a:t>
            </a:r>
            <a:r>
              <a:rPr lang="nl-BE" dirty="0" err="1" smtClean="0"/>
              <a:t>use</a:t>
            </a:r>
            <a:r>
              <a:rPr lang="nl-BE" smtClean="0"/>
              <a:t>-cases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In-memory cache</a:t>
            </a:r>
          </a:p>
          <a:p>
            <a:r>
              <a:rPr lang="nl-BE" dirty="0" smtClean="0"/>
              <a:t>Leaderboard</a:t>
            </a:r>
          </a:p>
          <a:p>
            <a:r>
              <a:rPr lang="nl-BE" dirty="0" smtClean="0"/>
              <a:t>Pinterest</a:t>
            </a:r>
          </a:p>
          <a:p>
            <a:pPr lvl="1"/>
            <a:r>
              <a:rPr lang="nl-BE" dirty="0">
                <a:hlinkClick r:id="rId3"/>
              </a:rPr>
              <a:t>http://</a:t>
            </a:r>
            <a:r>
              <a:rPr lang="nl-BE" dirty="0" smtClean="0">
                <a:hlinkClick r:id="rId3"/>
              </a:rPr>
              <a:t>blog.pivotal.io/pivotal/case-studies-2/using-redis-at-pinterest-for-billions-of-relationships</a:t>
            </a:r>
            <a:endParaRPr lang="nl-BE" dirty="0" smtClean="0"/>
          </a:p>
          <a:p>
            <a:r>
              <a:rPr lang="nl-BE" dirty="0" smtClean="0"/>
              <a:t>Twitter</a:t>
            </a:r>
          </a:p>
          <a:p>
            <a:pPr lvl="1"/>
            <a:r>
              <a:rPr lang="nl-BE" dirty="0">
                <a:hlinkClick r:id="rId4"/>
              </a:rPr>
              <a:t>http://</a:t>
            </a:r>
            <a:r>
              <a:rPr lang="nl-BE" dirty="0" smtClean="0">
                <a:hlinkClick r:id="rId4"/>
              </a:rPr>
              <a:t>blog.pivotal.io/pivotal/case-studies-2/case-study-staple-yourself-to-a-tweet-to-understand-30-billion-redis-updates-per-day</a:t>
            </a:r>
            <a:endParaRPr lang="nl-BE" dirty="0" smtClean="0"/>
          </a:p>
          <a:p>
            <a:r>
              <a:rPr lang="nl-BE" dirty="0" smtClean="0"/>
              <a:t>Viacom</a:t>
            </a:r>
          </a:p>
          <a:p>
            <a:pPr lvl="1"/>
            <a:r>
              <a:rPr lang="nl-BE" dirty="0">
                <a:hlinkClick r:id="rId5"/>
              </a:rPr>
              <a:t>http://</a:t>
            </a:r>
            <a:r>
              <a:rPr lang="nl-BE" dirty="0" smtClean="0">
                <a:hlinkClick r:id="rId5"/>
              </a:rPr>
              <a:t>blog.pivotal.io/pivotal/case-studies-2/8-ways-media-giant-viacom-uses-redis-to-serve-dynamic-video-at-scale</a:t>
            </a:r>
            <a:endParaRPr lang="nl-BE" dirty="0" smtClean="0"/>
          </a:p>
          <a:p>
            <a:r>
              <a:rPr lang="nl-BE" dirty="0" smtClean="0"/>
              <a:t>Superfeedr</a:t>
            </a:r>
          </a:p>
          <a:p>
            <a:pPr lvl="1"/>
            <a:r>
              <a:rPr lang="nl-BE" dirty="0">
                <a:hlinkClick r:id="rId6"/>
              </a:rPr>
              <a:t>http://</a:t>
            </a:r>
            <a:r>
              <a:rPr lang="nl-BE" dirty="0" smtClean="0">
                <a:hlinkClick r:id="rId6"/>
              </a:rPr>
              <a:t>blog.pivotal.io/pivotal/case-studies-2/22-billion-served-julien-genestoux-of-superfeedr</a:t>
            </a:r>
            <a:endParaRPr lang="nl-BE" dirty="0" smtClean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19458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31640" y="3933056"/>
            <a:ext cx="6559051" cy="1143008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026" name="Picture 2" descr="http://sametmax.com/wp-content/uploads/2012/07/banner_redis-300dpi-0315a8013afee137cce47b474541d7f1.pn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8166" y="327948"/>
            <a:ext cx="3440018" cy="2957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166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Agenda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err="1" smtClean="0"/>
              <a:t>Key</a:t>
            </a:r>
            <a:r>
              <a:rPr lang="nl-BE" dirty="0" smtClean="0"/>
              <a:t>-Value DB</a:t>
            </a:r>
          </a:p>
          <a:p>
            <a:endParaRPr lang="nl-BE" dirty="0" smtClean="0"/>
          </a:p>
          <a:p>
            <a:r>
              <a:rPr lang="nl-BE" dirty="0" err="1" smtClean="0"/>
              <a:t>Redis</a:t>
            </a:r>
            <a:r>
              <a:rPr lang="nl-BE" dirty="0" smtClean="0"/>
              <a:t> </a:t>
            </a:r>
            <a:r>
              <a:rPr lang="nl-BE" dirty="0" err="1" smtClean="0"/>
              <a:t>introduction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Demo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2203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Key</a:t>
            </a:r>
            <a:r>
              <a:rPr lang="nl-BE" dirty="0" smtClean="0"/>
              <a:t>-Value DB &gt; Concept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err="1" smtClean="0"/>
              <a:t>Key</a:t>
            </a:r>
            <a:endParaRPr lang="nl-BE" dirty="0" smtClean="0"/>
          </a:p>
          <a:p>
            <a:pPr lvl="1"/>
            <a:r>
              <a:rPr lang="nl-BE" dirty="0" smtClean="0"/>
              <a:t>String</a:t>
            </a:r>
          </a:p>
          <a:p>
            <a:pPr lvl="1"/>
            <a:r>
              <a:rPr lang="nl-BE" dirty="0" err="1" smtClean="0"/>
              <a:t>Indexed</a:t>
            </a:r>
            <a:endParaRPr lang="nl-BE" dirty="0" smtClean="0"/>
          </a:p>
          <a:p>
            <a:pPr lvl="1"/>
            <a:r>
              <a:rPr lang="nl-BE" dirty="0" err="1" smtClean="0"/>
              <a:t>Sorted</a:t>
            </a:r>
            <a:endParaRPr lang="nl-BE" dirty="0" smtClean="0"/>
          </a:p>
          <a:p>
            <a:pPr lvl="1"/>
            <a:endParaRPr lang="nl-BE" dirty="0"/>
          </a:p>
          <a:p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Random data, </a:t>
            </a:r>
            <a:r>
              <a:rPr lang="nl-BE" dirty="0" err="1" smtClean="0"/>
              <a:t>Blob</a:t>
            </a:r>
            <a:endParaRPr lang="nl-BE" dirty="0" smtClean="0"/>
          </a:p>
          <a:p>
            <a:pPr lvl="1"/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Indexed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20577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Key</a:t>
            </a:r>
            <a:r>
              <a:rPr lang="nl-BE" dirty="0"/>
              <a:t>-Value </a:t>
            </a:r>
            <a:r>
              <a:rPr lang="nl-BE" dirty="0" smtClean="0"/>
              <a:t>DB &gt; More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smtClean="0"/>
              <a:t>Schema: None</a:t>
            </a:r>
          </a:p>
          <a:p>
            <a:pPr marL="0" indent="0">
              <a:buNone/>
            </a:pPr>
            <a:endParaRPr lang="nl-BE" dirty="0" smtClean="0"/>
          </a:p>
          <a:p>
            <a:r>
              <a:rPr lang="nl-BE" dirty="0" smtClean="0"/>
              <a:t>Transactions: </a:t>
            </a:r>
            <a:r>
              <a:rPr lang="nl-BE" dirty="0" err="1" smtClean="0"/>
              <a:t>applicable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a single </a:t>
            </a:r>
            <a:r>
              <a:rPr lang="nl-BE" dirty="0" err="1" smtClean="0"/>
              <a:t>key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Basic operations: </a:t>
            </a:r>
          </a:p>
          <a:p>
            <a:pPr lvl="1"/>
            <a:r>
              <a:rPr lang="nl-BE" dirty="0" smtClean="0"/>
              <a:t>PUT(</a:t>
            </a:r>
            <a:r>
              <a:rPr lang="nl-BE" dirty="0" err="1" smtClean="0"/>
              <a:t>key</a:t>
            </a:r>
            <a:r>
              <a:rPr lang="nl-BE" dirty="0" smtClean="0"/>
              <a:t>, 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pPr lvl="1"/>
            <a:r>
              <a:rPr lang="nl-BE" dirty="0" smtClean="0"/>
              <a:t>GET(</a:t>
            </a:r>
            <a:r>
              <a:rPr lang="nl-BE" dirty="0" err="1" smtClean="0"/>
              <a:t>key</a:t>
            </a:r>
            <a:r>
              <a:rPr lang="nl-BE" dirty="0" smtClean="0"/>
              <a:t>)</a:t>
            </a:r>
          </a:p>
          <a:p>
            <a:pPr lvl="1"/>
            <a:r>
              <a:rPr lang="nl-BE" dirty="0" smtClean="0"/>
              <a:t>REMOVE(</a:t>
            </a:r>
            <a:r>
              <a:rPr lang="nl-BE" dirty="0" err="1" smtClean="0"/>
              <a:t>key</a:t>
            </a:r>
            <a:r>
              <a:rPr lang="nl-BE" dirty="0" smtClean="0"/>
              <a:t>)</a:t>
            </a:r>
          </a:p>
          <a:p>
            <a:endParaRPr lang="nl-BE" dirty="0" smtClean="0"/>
          </a:p>
          <a:p>
            <a:r>
              <a:rPr lang="nl-BE" dirty="0" err="1"/>
              <a:t>Queries</a:t>
            </a:r>
            <a:r>
              <a:rPr lang="nl-BE" dirty="0"/>
              <a:t>: </a:t>
            </a:r>
            <a:r>
              <a:rPr lang="nl-BE" dirty="0" err="1"/>
              <a:t>Only</a:t>
            </a:r>
            <a:r>
              <a:rPr lang="nl-BE" dirty="0"/>
              <a:t> on the </a:t>
            </a:r>
            <a:r>
              <a:rPr lang="nl-BE" dirty="0" err="1"/>
              <a:t>keys</a:t>
            </a:r>
            <a:r>
              <a:rPr lang="nl-BE" dirty="0"/>
              <a:t> !!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39136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Key</a:t>
            </a:r>
            <a:r>
              <a:rPr lang="nl-BE" dirty="0"/>
              <a:t>-Value </a:t>
            </a:r>
            <a:r>
              <a:rPr lang="nl-BE" dirty="0" smtClean="0"/>
              <a:t>DB &gt; </a:t>
            </a:r>
            <a:r>
              <a:rPr lang="nl-BE" dirty="0" err="1" smtClean="0"/>
              <a:t>Key</a:t>
            </a:r>
            <a:r>
              <a:rPr lang="nl-BE" dirty="0" smtClean="0"/>
              <a:t> index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u</a:t>
            </a:r>
            <a:r>
              <a:rPr lang="nl-BE" dirty="0" smtClean="0"/>
              <a:t>ser1_age ----- 18</a:t>
            </a:r>
          </a:p>
          <a:p>
            <a:r>
              <a:rPr lang="nl-BE" dirty="0" smtClean="0"/>
              <a:t>user2_age </a:t>
            </a:r>
            <a:r>
              <a:rPr lang="nl-BE" dirty="0"/>
              <a:t>----- </a:t>
            </a:r>
            <a:r>
              <a:rPr lang="nl-BE" dirty="0" smtClean="0"/>
              <a:t>48</a:t>
            </a:r>
          </a:p>
          <a:p>
            <a:r>
              <a:rPr lang="nl-BE" dirty="0" smtClean="0"/>
              <a:t>user3_age </a:t>
            </a:r>
            <a:r>
              <a:rPr lang="nl-BE" dirty="0"/>
              <a:t>----- </a:t>
            </a:r>
            <a:r>
              <a:rPr lang="nl-BE" dirty="0" smtClean="0"/>
              <a:t>26</a:t>
            </a:r>
          </a:p>
          <a:p>
            <a:r>
              <a:rPr lang="nl-BE" dirty="0" smtClean="0"/>
              <a:t>user4_age </a:t>
            </a:r>
            <a:r>
              <a:rPr lang="nl-BE" dirty="0"/>
              <a:t>----- 18</a:t>
            </a:r>
          </a:p>
          <a:p>
            <a:endParaRPr lang="nl-BE" dirty="0" smtClean="0"/>
          </a:p>
          <a:p>
            <a:r>
              <a:rPr lang="nl-BE" dirty="0" smtClean="0"/>
              <a:t>Get </a:t>
            </a:r>
            <a:r>
              <a:rPr lang="nl-BE" dirty="0" err="1" smtClean="0"/>
              <a:t>all</a:t>
            </a:r>
            <a:r>
              <a:rPr lang="nl-BE" dirty="0" smtClean="0"/>
              <a:t> users of </a:t>
            </a:r>
            <a:r>
              <a:rPr lang="nl-BE" dirty="0" err="1" smtClean="0"/>
              <a:t>age</a:t>
            </a:r>
            <a:r>
              <a:rPr lang="nl-BE" dirty="0" smtClean="0"/>
              <a:t> 18?</a:t>
            </a:r>
          </a:p>
          <a:p>
            <a:endParaRPr lang="nl-BE" dirty="0"/>
          </a:p>
          <a:p>
            <a:r>
              <a:rPr lang="nl-BE" dirty="0"/>
              <a:t>a</a:t>
            </a:r>
            <a:r>
              <a:rPr lang="nl-BE" dirty="0" smtClean="0"/>
              <a:t>ge18 ----- [  user1,  user4  ]</a:t>
            </a:r>
          </a:p>
          <a:p>
            <a:r>
              <a:rPr lang="nl-BE" dirty="0" smtClean="0"/>
              <a:t>age26 </a:t>
            </a:r>
            <a:r>
              <a:rPr lang="nl-BE" dirty="0"/>
              <a:t>----- [  </a:t>
            </a:r>
            <a:r>
              <a:rPr lang="nl-BE" dirty="0" smtClean="0"/>
              <a:t>user3  ]</a:t>
            </a:r>
            <a:endParaRPr lang="nl-BE" dirty="0"/>
          </a:p>
          <a:p>
            <a:r>
              <a:rPr lang="nl-BE" dirty="0" smtClean="0"/>
              <a:t>age48 </a:t>
            </a:r>
            <a:r>
              <a:rPr lang="nl-BE" dirty="0"/>
              <a:t>----- [  </a:t>
            </a:r>
            <a:r>
              <a:rPr lang="nl-BE" dirty="0" smtClean="0"/>
              <a:t>user2  ]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6744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Key</a:t>
            </a:r>
            <a:r>
              <a:rPr lang="nl-BE" dirty="0"/>
              <a:t>-Value DB &gt; </a:t>
            </a:r>
            <a:r>
              <a:rPr lang="nl-BE" dirty="0" smtClean="0"/>
              <a:t>Databases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Membase</a:t>
            </a:r>
            <a:endParaRPr lang="nl-BE" dirty="0" smtClean="0"/>
          </a:p>
          <a:p>
            <a:r>
              <a:rPr lang="nl-BE" dirty="0" err="1" smtClean="0"/>
              <a:t>LevelDB</a:t>
            </a:r>
            <a:endParaRPr lang="nl-BE" dirty="0" smtClean="0"/>
          </a:p>
          <a:p>
            <a:r>
              <a:rPr lang="nl-BE" dirty="0" smtClean="0"/>
              <a:t>Aerospike</a:t>
            </a:r>
          </a:p>
          <a:p>
            <a:r>
              <a:rPr lang="nl-BE" dirty="0" smtClean="0"/>
              <a:t>Tokyo Cabinet</a:t>
            </a:r>
          </a:p>
          <a:p>
            <a:r>
              <a:rPr lang="nl-BE" dirty="0" smtClean="0"/>
              <a:t>Project </a:t>
            </a:r>
            <a:r>
              <a:rPr lang="nl-BE" dirty="0" err="1" smtClean="0"/>
              <a:t>Voldemort</a:t>
            </a:r>
            <a:endParaRPr lang="nl-BE" dirty="0" smtClean="0"/>
          </a:p>
          <a:p>
            <a:r>
              <a:rPr lang="nl-BE" dirty="0" smtClean="0"/>
              <a:t>Hyperdex</a:t>
            </a:r>
          </a:p>
          <a:p>
            <a:endParaRPr lang="nl-BE" dirty="0"/>
          </a:p>
          <a:p>
            <a:r>
              <a:rPr lang="nl-BE" dirty="0" err="1" smtClean="0"/>
              <a:t>Redis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3551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Key</a:t>
            </a:r>
            <a:r>
              <a:rPr lang="nl-BE" dirty="0"/>
              <a:t>-Value </a:t>
            </a:r>
            <a:r>
              <a:rPr lang="nl-BE" dirty="0" smtClean="0"/>
              <a:t>DB &gt; </a:t>
            </a:r>
            <a:r>
              <a:rPr lang="nl-BE" dirty="0" err="1" smtClean="0"/>
              <a:t>Why</a:t>
            </a:r>
            <a:r>
              <a:rPr lang="nl-BE" dirty="0" smtClean="0"/>
              <a:t> </a:t>
            </a:r>
            <a:r>
              <a:rPr lang="nl-BE" dirty="0" err="1" smtClean="0"/>
              <a:t>Redis</a:t>
            </a:r>
            <a:r>
              <a:rPr lang="nl-BE" dirty="0" smtClean="0"/>
              <a:t>?</a:t>
            </a:r>
            <a:endParaRPr lang="nl-B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307140"/>
              </p:ext>
            </p:extLst>
          </p:nvPr>
        </p:nvGraphicFramePr>
        <p:xfrm>
          <a:off x="395535" y="1154377"/>
          <a:ext cx="8424939" cy="4600894"/>
        </p:xfrm>
        <a:graphic>
          <a:graphicData uri="http://schemas.openxmlformats.org/drawingml/2006/table">
            <a:tbl>
              <a:tblPr/>
              <a:tblGrid>
                <a:gridCol w="1042131"/>
                <a:gridCol w="1042131"/>
                <a:gridCol w="1042131"/>
                <a:gridCol w="1607142"/>
                <a:gridCol w="1607142"/>
                <a:gridCol w="1042131"/>
                <a:gridCol w="1042131"/>
              </a:tblGrid>
              <a:tr h="400326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 dirty="0">
                          <a:effectLst/>
                        </a:rPr>
                        <a:t>Rank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Last Month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>
                          <a:effectLst/>
                        </a:rPr>
                        <a:t>DBMS</a:t>
                      </a: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>
                          <a:effectLst/>
                        </a:rPr>
                        <a:t>Database Model</a:t>
                      </a: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Score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Changes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400326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1.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1">
                        <a:effectLst/>
                      </a:endParaRP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>
                          <a:effectLst/>
                        </a:rPr>
                        <a:t>1.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3"/>
                        </a:rPr>
                        <a:t>Oracle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4"/>
                        </a:rPr>
                        <a:t>Relational DBMS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1439.72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+0.56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326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2.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1">
                        <a:effectLst/>
                      </a:endParaRP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>
                          <a:effectLst/>
                        </a:rPr>
                        <a:t>2.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5"/>
                        </a:rPr>
                        <a:t>MySQL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4"/>
                        </a:rPr>
                        <a:t>Relational DBMS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1272.45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-5.06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053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3.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1">
                        <a:effectLst/>
                      </a:endParaRP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>
                          <a:effectLst/>
                        </a:rPr>
                        <a:t>3.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6"/>
                        </a:rPr>
                        <a:t>Microsoft SQL Server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4"/>
                        </a:rPr>
                        <a:t>Relational DBMS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1177.48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-21.13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326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4.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1">
                        <a:effectLst/>
                      </a:endParaRP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>
                          <a:effectLst/>
                        </a:rPr>
                        <a:t>5.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7"/>
                        </a:rPr>
                        <a:t>MongoDB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8"/>
                        </a:rPr>
                        <a:t>Document store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267.24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+16.35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326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5.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1">
                        <a:effectLst/>
                      </a:endParaRP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>
                          <a:effectLst/>
                        </a:rPr>
                        <a:t>4.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9"/>
                        </a:rPr>
                        <a:t>PostgreSQL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4"/>
                        </a:rPr>
                        <a:t>Relational DBMS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262.34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+7.85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326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6.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1">
                        <a:effectLst/>
                      </a:endParaRP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>
                          <a:effectLst/>
                        </a:rPr>
                        <a:t>6.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10"/>
                        </a:rPr>
                        <a:t>DB2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4"/>
                        </a:rPr>
                        <a:t>Relational DBMS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202.42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+2.29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326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7.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1">
                        <a:effectLst/>
                      </a:endParaRP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>
                          <a:effectLst/>
                        </a:rPr>
                        <a:t>7.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11"/>
                        </a:rPr>
                        <a:t>Microsoft Access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4"/>
                        </a:rPr>
                        <a:t>Relational DBMS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140.54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+1.41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894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8.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1">
                        <a:effectLst/>
                      </a:endParaRP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>
                          <a:effectLst/>
                        </a:rPr>
                        <a:t>8.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12"/>
                        </a:rPr>
                        <a:t>Cassandra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13"/>
                        </a:rPr>
                        <a:t>Wide column store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107.08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+8.34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326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9.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1">
                        <a:effectLst/>
                      </a:endParaRP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>
                          <a:effectLst/>
                        </a:rPr>
                        <a:t>9.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14"/>
                        </a:rPr>
                        <a:t>SQLite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4"/>
                        </a:rPr>
                        <a:t>Relational DBMS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99.56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+3.37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326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10.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1">
                        <a:effectLst/>
                      </a:endParaRP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>
                          <a:effectLst/>
                        </a:rPr>
                        <a:t>10.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 dirty="0" err="1">
                          <a:effectLst/>
                          <a:hlinkClick r:id="rId15"/>
                        </a:rPr>
                        <a:t>Redis</a:t>
                      </a:r>
                      <a:endParaRPr lang="nl-BE" sz="1200" b="1" i="0" dirty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16"/>
                        </a:rPr>
                        <a:t>Key-value store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99.21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 dirty="0">
                          <a:effectLst/>
                        </a:rPr>
                        <a:t>+4.97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 descr="http://db-engines.com/up.gi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3" y="1154113"/>
            <a:ext cx="1428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db-engines.com/down.gi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3" y="1154113"/>
            <a:ext cx="1428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609329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Source</a:t>
            </a:r>
            <a:endParaRPr lang="nl-BE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23850" y="5877272"/>
            <a:ext cx="8570912" cy="400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§"/>
              <a:defRPr sz="2000" b="0">
                <a:solidFill>
                  <a:schemeClr val="bg2">
                    <a:lumMod val="50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  <a:lvl2pPr marL="742950" indent="-28575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-"/>
              <a:defRPr sz="1800">
                <a:solidFill>
                  <a:srgbClr val="000000"/>
                </a:solidFill>
                <a:latin typeface="+mn-lt"/>
                <a:ea typeface="Tahoma" pitchFamily="34" charset="0"/>
                <a:cs typeface="Tahoma" pitchFamily="34" charset="0"/>
              </a:defRPr>
            </a:lvl2pPr>
            <a:lvl3pPr marL="11430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defRPr sz="1600">
                <a:solidFill>
                  <a:srgbClr val="000000"/>
                </a:solidFill>
                <a:latin typeface="+mn-lt"/>
                <a:ea typeface="Tahoma" pitchFamily="34" charset="0"/>
                <a:cs typeface="Tahoma" pitchFamily="34" charset="0"/>
              </a:defRPr>
            </a:lvl3pPr>
            <a:lvl4pPr marL="16002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-"/>
              <a:defRPr sz="1600">
                <a:solidFill>
                  <a:srgbClr val="000000"/>
                </a:solidFill>
                <a:latin typeface="+mn-lt"/>
                <a:ea typeface="Tahoma" pitchFamily="34" charset="0"/>
                <a:cs typeface="Tahoma" pitchFamily="34" charset="0"/>
              </a:defRPr>
            </a:lvl4pPr>
            <a:lvl5pPr marL="20574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Tahoma" pitchFamily="34" charset="0"/>
                <a:cs typeface="Tahoma" pitchFamily="34" charset="0"/>
              </a:defRPr>
            </a:lvl5pPr>
            <a:lvl6pPr marL="25146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kern="0" dirty="0"/>
              <a:t>Source: http://db-engines.com/en/ranking</a:t>
            </a:r>
          </a:p>
        </p:txBody>
      </p:sp>
    </p:spTree>
    <p:extLst>
      <p:ext uri="{BB962C8B-B14F-4D97-AF65-F5344CB8AC3E}">
        <p14:creationId xmlns:p14="http://schemas.microsoft.com/office/powerpoint/2010/main" val="373888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Key</a:t>
            </a:r>
            <a:r>
              <a:rPr lang="nl-BE" dirty="0"/>
              <a:t>-Value </a:t>
            </a:r>
            <a:r>
              <a:rPr lang="nl-BE" dirty="0" smtClean="0"/>
              <a:t>DB &gt; </a:t>
            </a:r>
            <a:r>
              <a:rPr lang="nl-BE" dirty="0" err="1" smtClean="0"/>
              <a:t>Why</a:t>
            </a:r>
            <a:r>
              <a:rPr lang="nl-BE" dirty="0" smtClean="0"/>
              <a:t> </a:t>
            </a:r>
            <a:r>
              <a:rPr lang="nl-BE" dirty="0" err="1" smtClean="0"/>
              <a:t>Redis</a:t>
            </a:r>
            <a:r>
              <a:rPr lang="nl-BE" dirty="0" smtClean="0"/>
              <a:t>?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609329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Source</a:t>
            </a:r>
            <a:endParaRPr lang="nl-BE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23850" y="5877272"/>
            <a:ext cx="8570912" cy="4824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§"/>
              <a:defRPr sz="2000" b="0">
                <a:solidFill>
                  <a:schemeClr val="bg2">
                    <a:lumMod val="50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  <a:lvl2pPr marL="742950" indent="-28575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-"/>
              <a:defRPr sz="1800">
                <a:solidFill>
                  <a:srgbClr val="000000"/>
                </a:solidFill>
                <a:latin typeface="+mn-lt"/>
                <a:ea typeface="Tahoma" pitchFamily="34" charset="0"/>
                <a:cs typeface="Tahoma" pitchFamily="34" charset="0"/>
              </a:defRPr>
            </a:lvl2pPr>
            <a:lvl3pPr marL="11430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defRPr sz="1600">
                <a:solidFill>
                  <a:srgbClr val="000000"/>
                </a:solidFill>
                <a:latin typeface="+mn-lt"/>
                <a:ea typeface="Tahoma" pitchFamily="34" charset="0"/>
                <a:cs typeface="Tahoma" pitchFamily="34" charset="0"/>
              </a:defRPr>
            </a:lvl3pPr>
            <a:lvl4pPr marL="16002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-"/>
              <a:defRPr sz="1600">
                <a:solidFill>
                  <a:srgbClr val="000000"/>
                </a:solidFill>
                <a:latin typeface="+mn-lt"/>
                <a:ea typeface="Tahoma" pitchFamily="34" charset="0"/>
                <a:cs typeface="Tahoma" pitchFamily="34" charset="0"/>
              </a:defRPr>
            </a:lvl4pPr>
            <a:lvl5pPr marL="20574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Tahoma" pitchFamily="34" charset="0"/>
                <a:cs typeface="Tahoma" pitchFamily="34" charset="0"/>
              </a:defRPr>
            </a:lvl5pPr>
            <a:lvl6pPr marL="25146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kern="0" dirty="0"/>
              <a:t>Source: http://db-engines.com/en/ranking_trend/key-value+store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8424936" cy="4880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3507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31640" y="3933056"/>
            <a:ext cx="6559051" cy="1143008"/>
          </a:xfrm>
        </p:spPr>
        <p:txBody>
          <a:bodyPr/>
          <a:lstStyle/>
          <a:p>
            <a:pPr algn="ctr"/>
            <a:r>
              <a:rPr lang="en-US" dirty="0" err="1" smtClean="0"/>
              <a:t>Redis</a:t>
            </a:r>
            <a:endParaRPr lang="en-US" dirty="0"/>
          </a:p>
        </p:txBody>
      </p:sp>
      <p:pic>
        <p:nvPicPr>
          <p:cNvPr id="1026" name="Picture 2" descr="http://sametmax.com/wp-content/uploads/2012/07/banner_redis-300dpi-0315a8013afee137cce47b474541d7f1.pn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8166" y="327948"/>
            <a:ext cx="3440018" cy="2957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34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dina corporate template">
  <a:themeElements>
    <a:clrScheme name="Ordina Belgium Connectivate">
      <a:dk1>
        <a:srgbClr val="000000"/>
      </a:dk1>
      <a:lt1>
        <a:srgbClr val="FFFFFF"/>
      </a:lt1>
      <a:dk2>
        <a:srgbClr val="000000"/>
      </a:dk2>
      <a:lt2>
        <a:srgbClr val="A5ACAF"/>
      </a:lt2>
      <a:accent1>
        <a:srgbClr val="BB133E"/>
      </a:accent1>
      <a:accent2>
        <a:srgbClr val="0046AD"/>
      </a:accent2>
      <a:accent3>
        <a:srgbClr val="E98300"/>
      </a:accent3>
      <a:accent4>
        <a:srgbClr val="000000"/>
      </a:accent4>
      <a:accent5>
        <a:srgbClr val="00B9E4"/>
      </a:accent5>
      <a:accent6>
        <a:srgbClr val="7AB800"/>
      </a:accent6>
      <a:hlink>
        <a:srgbClr val="0046AD"/>
      </a:hlink>
      <a:folHlink>
        <a:srgbClr val="565A50"/>
      </a:folHlink>
    </a:clrScheme>
    <a:fontScheme name="Office-thema">
      <a:majorFont>
        <a:latin typeface="Arial"/>
        <a:ea typeface="SimSun"/>
        <a:cs typeface="SimSun"/>
      </a:majorFont>
      <a:minorFont>
        <a:latin typeface="Arial"/>
        <a:ea typeface="SimSun"/>
        <a:cs typeface="SimSu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-th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8BA29B4CF45A4E9096EE85E335500E" ma:contentTypeVersion="1" ma:contentTypeDescription="Create a new document." ma:contentTypeScope="" ma:versionID="e77cc56981c8faf257dc8855c0ad3e85">
  <xsd:schema xmlns:xsd="http://www.w3.org/2001/XMLSchema" xmlns:xs="http://www.w3.org/2001/XMLSchema" xmlns:p="http://schemas.microsoft.com/office/2006/metadata/properties" xmlns:ns2="9947e74f-0c74-4337-8298-46b4ff49fe7f" targetNamespace="http://schemas.microsoft.com/office/2006/metadata/properties" ma:root="true" ma:fieldsID="5b9cf7dcc2c3005e41cdc85731940b62" ns2:_="">
    <xsd:import namespace="9947e74f-0c74-4337-8298-46b4ff49fe7f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47e74f-0c74-4337-8298-46b4ff49fe7f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Logo's"/>
          <xsd:enumeration value="Templates"/>
          <xsd:enumeration value="Corporate presentations"/>
          <xsd:enumeration value="Other documents"/>
          <xsd:enumeration value="Route Description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Category xmlns="9947e74f-0c74-4337-8298-46b4ff49fe7f">Templates</Category>
  </documentManagement>
</p:properties>
</file>

<file path=customXml/itemProps1.xml><?xml version="1.0" encoding="utf-8"?>
<ds:datastoreItem xmlns:ds="http://schemas.openxmlformats.org/officeDocument/2006/customXml" ds:itemID="{C2E89B77-E8CD-4A4B-B0D0-984D89C52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47e74f-0c74-4337-8298-46b4ff49fe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380432-8BA5-4796-AADD-1C55273BAA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E8D46A-5B1E-48CA-9945-2F9446ADA624}">
  <ds:schemaRefs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9947e74f-0c74-4337-8298-46b4ff49fe7f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Ordina corporate template</Template>
  <TotalTime>1275</TotalTime>
  <Words>610</Words>
  <Application>Microsoft Office PowerPoint</Application>
  <PresentationFormat>On-screen Show (4:3)</PresentationFormat>
  <Paragraphs>204</Paragraphs>
  <Slides>14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Ordina corporate template</vt:lpstr>
      <vt:lpstr> </vt:lpstr>
      <vt:lpstr>Agenda</vt:lpstr>
      <vt:lpstr>Key-Value DB &gt; Concept</vt:lpstr>
      <vt:lpstr>Key-Value DB &gt; More</vt:lpstr>
      <vt:lpstr>Key-Value DB &gt; Key index</vt:lpstr>
      <vt:lpstr>Key-Value DB &gt; Databases</vt:lpstr>
      <vt:lpstr>Key-Value DB &gt; Why Redis?</vt:lpstr>
      <vt:lpstr>Key-Value DB &gt; Why Redis?</vt:lpstr>
      <vt:lpstr>Redis</vt:lpstr>
      <vt:lpstr>Redis &gt; Details</vt:lpstr>
      <vt:lpstr>Redis &gt; Details</vt:lpstr>
      <vt:lpstr>Redis &gt; Details</vt:lpstr>
      <vt:lpstr>Redis &gt; use-cases</vt:lpstr>
      <vt:lpstr>Demo</vt:lpstr>
    </vt:vector>
  </TitlesOfParts>
  <Company>Ordina Belgium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</dc:title>
  <dc:creator>De Cleene, Luc</dc:creator>
  <cp:lastModifiedBy>De Cleene, Luc [JANBE Non-J&amp;J]</cp:lastModifiedBy>
  <cp:revision>28</cp:revision>
  <cp:lastPrinted>1601-01-01T00:00:00Z</cp:lastPrinted>
  <dcterms:created xsi:type="dcterms:W3CDTF">2015-02-07T07:45:46Z</dcterms:created>
  <dcterms:modified xsi:type="dcterms:W3CDTF">2015-04-02T14:22:22Z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0x010100708BA29B4CF45A4E9096EE85E335500E</vt:lpwstr>
  </property>
</Properties>
</file>