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handoutMasterIdLst>
    <p:handoutMasterId r:id="rId19"/>
  </p:handoutMasterIdLst>
  <p:sldIdLst>
    <p:sldId id="256" r:id="rId6"/>
    <p:sldId id="316" r:id="rId7"/>
    <p:sldId id="318" r:id="rId8"/>
    <p:sldId id="319" r:id="rId9"/>
    <p:sldId id="310" r:id="rId10"/>
    <p:sldId id="309" r:id="rId11"/>
    <p:sldId id="312" r:id="rId12"/>
    <p:sldId id="307" r:id="rId13"/>
    <p:sldId id="308" r:id="rId14"/>
    <p:sldId id="311" r:id="rId15"/>
    <p:sldId id="313" r:id="rId16"/>
    <p:sldId id="314" r:id="rId17"/>
    <p:sldId id="317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A392A-DBFA-4D9A-BD00-2659840CFED5}" v="50" dt="2021-06-08T14:00:09.530"/>
    <p1510:client id="{AB796F30-6BB3-42E4-946F-6B75F4233848}" v="169" dt="2021-06-09T08:46:04.817"/>
    <p1510:client id="{C34C392D-6760-47C8-A56E-1538A4D0194B}" v="11" dt="2021-06-08T13:28:09.008"/>
    <p1510:client id="{DC24AFAF-1AE4-40AA-916D-D69256BB2092}" v="32" dt="2021-06-09T11:56:13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" userId="f6969ebf77ef00c6" providerId="LiveId" clId="{DC24AFAF-1AE4-40AA-916D-D69256BB2092}"/>
    <pc:docChg chg="modSld">
      <pc:chgData name="Tom V" userId="f6969ebf77ef00c6" providerId="LiveId" clId="{DC24AFAF-1AE4-40AA-916D-D69256BB2092}" dt="2021-06-09T11:56:13.150" v="84" actId="1076"/>
      <pc:docMkLst>
        <pc:docMk/>
      </pc:docMkLst>
      <pc:sldChg chg="addSp modSp mod">
        <pc:chgData name="Tom V" userId="f6969ebf77ef00c6" providerId="LiveId" clId="{DC24AFAF-1AE4-40AA-916D-D69256BB2092}" dt="2021-06-09T11:56:13.150" v="84" actId="1076"/>
        <pc:sldMkLst>
          <pc:docMk/>
          <pc:sldMk cId="3087952304" sldId="256"/>
        </pc:sldMkLst>
        <pc:spChg chg="add mod">
          <ac:chgData name="Tom V" userId="f6969ebf77ef00c6" providerId="LiveId" clId="{DC24AFAF-1AE4-40AA-916D-D69256BB2092}" dt="2021-06-09T11:55:42.517" v="58" actId="1076"/>
          <ac:spMkLst>
            <pc:docMk/>
            <pc:sldMk cId="3087952304" sldId="256"/>
            <ac:spMk id="6" creationId="{791D3B27-7264-4045-8908-041607AF5ED4}"/>
          </ac:spMkLst>
        </pc:spChg>
        <pc:spChg chg="add mod">
          <ac:chgData name="Tom V" userId="f6969ebf77ef00c6" providerId="LiveId" clId="{DC24AFAF-1AE4-40AA-916D-D69256BB2092}" dt="2021-06-09T11:55:42.517" v="58" actId="1076"/>
          <ac:spMkLst>
            <pc:docMk/>
            <pc:sldMk cId="3087952304" sldId="256"/>
            <ac:spMk id="9" creationId="{14261C98-AA27-4FA7-BBC6-264C56FE21AB}"/>
          </ac:spMkLst>
        </pc:spChg>
        <pc:spChg chg="add mod">
          <ac:chgData name="Tom V" userId="f6969ebf77ef00c6" providerId="LiveId" clId="{DC24AFAF-1AE4-40AA-916D-D69256BB2092}" dt="2021-06-09T11:56:13.150" v="84" actId="1076"/>
          <ac:spMkLst>
            <pc:docMk/>
            <pc:sldMk cId="3087952304" sldId="256"/>
            <ac:spMk id="11" creationId="{1B8DC5EB-BB54-4220-85F9-6A84084D7B4A}"/>
          </ac:spMkLst>
        </pc:spChg>
        <pc:spChg chg="add mod">
          <ac:chgData name="Tom V" userId="f6969ebf77ef00c6" providerId="LiveId" clId="{DC24AFAF-1AE4-40AA-916D-D69256BB2092}" dt="2021-06-09T11:56:08.813" v="83" actId="1076"/>
          <ac:spMkLst>
            <pc:docMk/>
            <pc:sldMk cId="3087952304" sldId="256"/>
            <ac:spMk id="13" creationId="{C13C66AB-060B-43A1-A9F8-A6E67035A9D3}"/>
          </ac:spMkLst>
        </pc:spChg>
        <pc:picChg chg="add mod">
          <ac:chgData name="Tom V" userId="f6969ebf77ef00c6" providerId="LiveId" clId="{DC24AFAF-1AE4-40AA-916D-D69256BB2092}" dt="2021-06-09T11:55:42.517" v="58" actId="1076"/>
          <ac:picMkLst>
            <pc:docMk/>
            <pc:sldMk cId="3087952304" sldId="256"/>
            <ac:picMk id="1026" creationId="{BB126693-9C05-41B9-B153-64C203A588A3}"/>
          </ac:picMkLst>
        </pc:picChg>
        <pc:picChg chg="add mod">
          <ac:chgData name="Tom V" userId="f6969ebf77ef00c6" providerId="LiveId" clId="{DC24AFAF-1AE4-40AA-916D-D69256BB2092}" dt="2021-06-09T11:55:42.517" v="58" actId="1076"/>
          <ac:picMkLst>
            <pc:docMk/>
            <pc:sldMk cId="3087952304" sldId="256"/>
            <ac:picMk id="1028" creationId="{C41C9C8F-3D12-484E-8AD4-EAEBF11A9215}"/>
          </ac:picMkLst>
        </pc:picChg>
        <pc:picChg chg="add mod">
          <ac:chgData name="Tom V" userId="f6969ebf77ef00c6" providerId="LiveId" clId="{DC24AFAF-1AE4-40AA-916D-D69256BB2092}" dt="2021-06-09T11:56:13.150" v="84" actId="1076"/>
          <ac:picMkLst>
            <pc:docMk/>
            <pc:sldMk cId="3087952304" sldId="256"/>
            <ac:picMk id="1030" creationId="{D6BFCF71-5F8C-4F77-9A75-62E8109BB5FF}"/>
          </ac:picMkLst>
        </pc:picChg>
        <pc:picChg chg="add mod">
          <ac:chgData name="Tom V" userId="f6969ebf77ef00c6" providerId="LiveId" clId="{DC24AFAF-1AE4-40AA-916D-D69256BB2092}" dt="2021-06-09T11:56:08.813" v="83" actId="1076"/>
          <ac:picMkLst>
            <pc:docMk/>
            <pc:sldMk cId="3087952304" sldId="256"/>
            <ac:picMk id="1032" creationId="{A2191EBF-C516-4A3F-822A-27623DDC8F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RzS4K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delft.nl/ewi/studeren/minoren/engineering-with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iegids.tudelft.nl/a101_displayProgram.do?program_tree_id=2761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4400" dirty="0"/>
              <a:t>Engineering with AI Minor </a:t>
            </a:r>
            <a:br>
              <a:rPr lang="en-US" sz="4400" dirty="0"/>
            </a:br>
            <a:r>
              <a:rPr lang="en-US" sz="4400" dirty="0"/>
              <a:t>Capstone meeting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August 4, </a:t>
            </a:r>
            <a:r>
              <a:rPr lang="en-US" dirty="0"/>
              <a:t>2021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126693-9C05-41B9-B153-64C203A5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21" y="3197822"/>
            <a:ext cx="8763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91D3B27-7264-4045-8908-041607AF5ED4}"/>
              </a:ext>
            </a:extLst>
          </p:cNvPr>
          <p:cNvSpPr txBox="1"/>
          <p:nvPr/>
        </p:nvSpPr>
        <p:spPr>
          <a:xfrm>
            <a:off x="5966794" y="4630376"/>
            <a:ext cx="1658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sz="1200" b="0" i="0" dirty="0">
                <a:solidFill>
                  <a:srgbClr val="222222"/>
                </a:solidFill>
                <a:effectLst/>
                <a:latin typeface="Roboto Slab"/>
              </a:rPr>
              <a:t>Neil Yorke-Smith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1C9C8F-3D12-484E-8AD4-EAEBF11A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1" y="3197822"/>
            <a:ext cx="98583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4261C98-AA27-4FA7-BBC6-264C56FE21AB}"/>
              </a:ext>
            </a:extLst>
          </p:cNvPr>
          <p:cNvSpPr txBox="1"/>
          <p:nvPr/>
        </p:nvSpPr>
        <p:spPr>
          <a:xfrm>
            <a:off x="7289480" y="4630376"/>
            <a:ext cx="15087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sz="1100" b="0" i="0" dirty="0">
                <a:solidFill>
                  <a:srgbClr val="222222"/>
                </a:solidFill>
                <a:effectLst/>
                <a:latin typeface="Roboto Slab"/>
              </a:rPr>
              <a:t>Przemek Pawelczak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BFCF71-5F8C-4F77-9A75-62E8109B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87" y="3582129"/>
            <a:ext cx="930143" cy="9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1B8DC5EB-BB54-4220-85F9-6A84084D7B4A}"/>
              </a:ext>
            </a:extLst>
          </p:cNvPr>
          <p:cNvSpPr txBox="1"/>
          <p:nvPr/>
        </p:nvSpPr>
        <p:spPr>
          <a:xfrm>
            <a:off x="3123087" y="4619580"/>
            <a:ext cx="1658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sz="1200" b="0" i="0" dirty="0">
                <a:solidFill>
                  <a:srgbClr val="222222"/>
                </a:solidFill>
                <a:effectLst/>
                <a:latin typeface="Roboto Slab"/>
              </a:rPr>
              <a:t>Tom Viering</a:t>
            </a:r>
          </a:p>
        </p:txBody>
      </p:sp>
      <p:pic>
        <p:nvPicPr>
          <p:cNvPr id="1032" name="Picture 8" descr="Staff">
            <a:extLst>
              <a:ext uri="{FF2B5EF4-FFF2-40B4-BE49-F238E27FC236}">
                <a16:creationId xmlns:a16="http://schemas.microsoft.com/office/drawing/2014/main" id="{A2191EBF-C516-4A3F-822A-27623DDC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70" y="3199627"/>
            <a:ext cx="984484" cy="13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C13C66AB-060B-43A1-A9F8-A6E67035A9D3}"/>
              </a:ext>
            </a:extLst>
          </p:cNvPr>
          <p:cNvSpPr txBox="1"/>
          <p:nvPr/>
        </p:nvSpPr>
        <p:spPr>
          <a:xfrm>
            <a:off x="4334557" y="4637996"/>
            <a:ext cx="1658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sz="1200" b="0" i="0" dirty="0">
                <a:solidFill>
                  <a:srgbClr val="222222"/>
                </a:solidFill>
                <a:effectLst/>
                <a:latin typeface="Roboto Slab"/>
              </a:rPr>
              <a:t>Neeltje van Roessel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"/>
    </mc:Choice>
    <mc:Fallback xmlns="">
      <p:transition spd="slow" advTm="166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3E91F-E898-499E-A041-5DE8E6A7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Template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430E47-F877-43A3-98F5-FA98F131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Background and project aim</a:t>
            </a:r>
          </a:p>
          <a:p>
            <a:r>
              <a:rPr lang="en-US" sz="2400" dirty="0"/>
              <a:t>MOSCOW analysis (preliminary)</a:t>
            </a:r>
          </a:p>
          <a:p>
            <a:pPr lvl="1"/>
            <a:r>
              <a:rPr lang="en-US" sz="1800" dirty="0"/>
              <a:t>Must Have, Should Have, Could Have, Won’t Have</a:t>
            </a:r>
          </a:p>
          <a:p>
            <a:r>
              <a:rPr lang="en-US" sz="2400" dirty="0"/>
              <a:t>Ethical aspects (HREC approval needed?)</a:t>
            </a:r>
          </a:p>
          <a:p>
            <a:r>
              <a:rPr lang="en-US" sz="2400" dirty="0"/>
              <a:t>Prerequisites (related to major)</a:t>
            </a:r>
          </a:p>
          <a:p>
            <a:r>
              <a:rPr lang="en-US" sz="2400" dirty="0"/>
              <a:t>Provided data by </a:t>
            </a:r>
            <a:r>
              <a:rPr lang="en-US" sz="2400" dirty="0" smtClean="0"/>
              <a:t>faculty member </a:t>
            </a:r>
            <a:r>
              <a:rPr lang="en-US" sz="2400" dirty="0"/>
              <a:t>(optional)</a:t>
            </a:r>
          </a:p>
          <a:p>
            <a:r>
              <a:rPr lang="en-US" sz="2400" dirty="0"/>
              <a:t>Recommended libraries, tools, code</a:t>
            </a:r>
          </a:p>
          <a:p>
            <a:r>
              <a:rPr lang="en-US" sz="2400" dirty="0"/>
              <a:t>References</a:t>
            </a:r>
            <a:endParaRPr lang="nl-NL" sz="24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6D5044A-974D-4B47-82CA-532BAF4881D3}"/>
              </a:ext>
            </a:extLst>
          </p:cNvPr>
          <p:cNvSpPr txBox="1"/>
          <p:nvPr/>
        </p:nvSpPr>
        <p:spPr>
          <a:xfrm>
            <a:off x="2595282" y="4686272"/>
            <a:ext cx="60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Completely worked out Twitter example in Appendix 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29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5"/>
    </mc:Choice>
    <mc:Fallback xmlns="">
      <p:transition spd="slow" advTm="4233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98DFC-F506-42A0-86BB-988E50DF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FB2B8-783A-4D95-BB05-234A4787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49"/>
            <a:ext cx="4909365" cy="3674409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Students discuss and negotiate with the </a:t>
            </a:r>
            <a:r>
              <a:rPr lang="en-US" sz="1600" dirty="0" smtClean="0"/>
              <a:t>supervisor </a:t>
            </a:r>
            <a:r>
              <a:rPr lang="en-US" sz="1600" dirty="0"/>
              <a:t>to set their own requirements / goals</a:t>
            </a:r>
          </a:p>
          <a:p>
            <a:pPr lvl="1"/>
            <a:r>
              <a:rPr lang="en-US" sz="1400" dirty="0"/>
              <a:t>Requirements in project proposal not visible to students: </a:t>
            </a:r>
            <a:r>
              <a:rPr lang="en-US" sz="1400" dirty="0" smtClean="0"/>
              <a:t>you explains </a:t>
            </a:r>
            <a:r>
              <a:rPr lang="en-US" sz="1400" dirty="0"/>
              <a:t>goals to group</a:t>
            </a:r>
          </a:p>
          <a:p>
            <a:endParaRPr lang="en-US" sz="1600" dirty="0"/>
          </a:p>
          <a:p>
            <a:r>
              <a:rPr lang="en-US" sz="1600" dirty="0"/>
              <a:t>Why?</a:t>
            </a:r>
          </a:p>
          <a:p>
            <a:pPr lvl="1"/>
            <a:r>
              <a:rPr lang="en-US" sz="1400" dirty="0"/>
              <a:t>Students learn to take a problem from major domain and frame it as an ‘AI problem’ with help of </a:t>
            </a:r>
            <a:r>
              <a:rPr lang="en-US" sz="1400" dirty="0" smtClean="0"/>
              <a:t>supervisor</a:t>
            </a:r>
            <a:endParaRPr lang="en-US" sz="1400" dirty="0"/>
          </a:p>
          <a:p>
            <a:pPr lvl="1"/>
            <a:r>
              <a:rPr lang="en-US" sz="1400" dirty="0"/>
              <a:t>Improve student understanding</a:t>
            </a:r>
          </a:p>
          <a:p>
            <a:pPr lvl="1"/>
            <a:r>
              <a:rPr lang="en-US" sz="1400" dirty="0"/>
              <a:t>Match students' capabilities and interest (motivation)</a:t>
            </a:r>
          </a:p>
          <a:p>
            <a:endParaRPr lang="en-US" sz="1600" dirty="0"/>
          </a:p>
          <a:p>
            <a:r>
              <a:rPr lang="en-US" sz="1600" dirty="0"/>
              <a:t>Students write project plan before start in week 3</a:t>
            </a:r>
          </a:p>
          <a:p>
            <a:pPr lvl="1"/>
            <a:r>
              <a:rPr lang="en-US" sz="1400" dirty="0"/>
              <a:t>Contains requirements in MOSCOW framework</a:t>
            </a:r>
          </a:p>
          <a:p>
            <a:pPr lvl="1"/>
            <a:r>
              <a:rPr lang="en-US" sz="1400" dirty="0"/>
              <a:t>Needs to be approved by </a:t>
            </a:r>
            <a:r>
              <a:rPr lang="en-US" sz="1400" dirty="0" smtClean="0"/>
              <a:t>supervisor </a:t>
            </a:r>
            <a:r>
              <a:rPr lang="en-US" sz="1400" dirty="0"/>
              <a:t>before start (feasible?)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4FB777B4-722B-4A47-B00C-171801AE9018}"/>
              </a:ext>
            </a:extLst>
          </p:cNvPr>
          <p:cNvGrpSpPr/>
          <p:nvPr/>
        </p:nvGrpSpPr>
        <p:grpSpPr>
          <a:xfrm>
            <a:off x="6602888" y="1853245"/>
            <a:ext cx="2467046" cy="1575756"/>
            <a:chOff x="155022" y="152191"/>
            <a:chExt cx="3716968" cy="2374108"/>
          </a:xfrm>
        </p:grpSpPr>
        <p:pic>
          <p:nvPicPr>
            <p:cNvPr id="2050" name="Picture 2" descr="RE">
              <a:extLst>
                <a:ext uri="{FF2B5EF4-FFF2-40B4-BE49-F238E27FC236}">
                  <a16:creationId xmlns:a16="http://schemas.microsoft.com/office/drawing/2014/main" id="{FDAE994E-3195-4756-8923-3D9AACE794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23" r="40512" b="50478"/>
            <a:stretch/>
          </p:blipFill>
          <p:spPr bwMode="auto">
            <a:xfrm>
              <a:off x="155022" y="152191"/>
              <a:ext cx="1236748" cy="230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RE">
              <a:extLst>
                <a:ext uri="{FF2B5EF4-FFF2-40B4-BE49-F238E27FC236}">
                  <a16:creationId xmlns:a16="http://schemas.microsoft.com/office/drawing/2014/main" id="{FB07922E-DD1B-4454-9385-4769531CE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36" b="50478"/>
            <a:stretch/>
          </p:blipFill>
          <p:spPr bwMode="auto">
            <a:xfrm>
              <a:off x="1391770" y="152191"/>
              <a:ext cx="1236748" cy="230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">
              <a:extLst>
                <a:ext uri="{FF2B5EF4-FFF2-40B4-BE49-F238E27FC236}">
                  <a16:creationId xmlns:a16="http://schemas.microsoft.com/office/drawing/2014/main" id="{B9F95117-1FEA-4109-8DD1-FA8717CF6C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35" t="49522"/>
            <a:stretch/>
          </p:blipFill>
          <p:spPr bwMode="auto">
            <a:xfrm>
              <a:off x="2635241" y="179996"/>
              <a:ext cx="1236749" cy="234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64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721"/>
    </mc:Choice>
    <mc:Fallback xmlns="">
      <p:transition spd="slow" advTm="116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299BB-888C-464C-9549-D939B92B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C53708-A88D-4FFA-B938-C72BBB42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students do not meet all mandatory req.</a:t>
            </a:r>
          </a:p>
          <a:p>
            <a:pPr lvl="1"/>
            <a:r>
              <a:rPr lang="en-US" dirty="0"/>
              <a:t>They can still pass</a:t>
            </a:r>
          </a:p>
          <a:p>
            <a:pPr lvl="1"/>
            <a:r>
              <a:rPr lang="en-US" dirty="0"/>
              <a:t>Inform </a:t>
            </a:r>
            <a:r>
              <a:rPr lang="en-US" dirty="0" smtClean="0"/>
              <a:t>supervisor </a:t>
            </a:r>
            <a:r>
              <a:rPr lang="en-US" dirty="0"/>
              <a:t>asap to negotiate new requirements</a:t>
            </a:r>
          </a:p>
          <a:p>
            <a:pPr lvl="1"/>
            <a:r>
              <a:rPr lang="en-US" dirty="0"/>
              <a:t>Reflection in report to compensate</a:t>
            </a:r>
          </a:p>
          <a:p>
            <a:endParaRPr lang="en-US" dirty="0"/>
          </a:p>
          <a:p>
            <a:r>
              <a:rPr lang="en-US" dirty="0"/>
              <a:t>Mandatory midterm presentation in W2.7</a:t>
            </a:r>
          </a:p>
          <a:p>
            <a:pPr lvl="1"/>
            <a:r>
              <a:rPr lang="en-US" dirty="0"/>
              <a:t>Signal: green / orange / red; red = danger of fail</a:t>
            </a:r>
          </a:p>
          <a:p>
            <a:r>
              <a:rPr lang="en-US" dirty="0"/>
              <a:t>Final presentation and report W2.10</a:t>
            </a:r>
          </a:p>
          <a:p>
            <a:r>
              <a:rPr lang="en-US" dirty="0"/>
              <a:t>No resit: complete redo next year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BB6C2F7-1357-413E-9E25-893DF71907BA}"/>
              </a:ext>
            </a:extLst>
          </p:cNvPr>
          <p:cNvSpPr txBox="1"/>
          <p:nvPr/>
        </p:nvSpPr>
        <p:spPr>
          <a:xfrm>
            <a:off x="2050676" y="4686272"/>
            <a:ext cx="6568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For more details see the document (rubric, learning objectives)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0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42"/>
    </mc:Choice>
    <mc:Fallback xmlns="">
      <p:transition spd="slow" advTm="104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EA32F-4B5C-4E89-8743-3AB86038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and deadlines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EDFD4-6C5D-4D53-A5EF-B3833DC3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Project Proposals</a:t>
            </a:r>
          </a:p>
          <a:p>
            <a:r>
              <a:rPr lang="en-US" sz="1200" dirty="0"/>
              <a:t>Week 1.4 	20 sept	submit proposals to course organizers</a:t>
            </a:r>
          </a:p>
          <a:p>
            <a:r>
              <a:rPr lang="en-US" sz="1200" dirty="0"/>
              <a:t>Week 1.6 	4 oct 		we provide feedback on proposals</a:t>
            </a:r>
          </a:p>
          <a:p>
            <a:r>
              <a:rPr lang="en-US" sz="1200" dirty="0"/>
              <a:t>Week 1.7	11 oct 		final proposal submitted, bidding starts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Capstone course</a:t>
            </a:r>
          </a:p>
          <a:p>
            <a:r>
              <a:rPr lang="en-US" sz="1200" dirty="0"/>
              <a:t>Week 2.1 	8 </a:t>
            </a:r>
            <a:r>
              <a:rPr lang="en-US" sz="1200" dirty="0" err="1"/>
              <a:t>nov</a:t>
            </a:r>
            <a:r>
              <a:rPr lang="en-US" sz="1200" dirty="0"/>
              <a:t> 		course kickoff, groups assigned, students start on project plan,</a:t>
            </a:r>
          </a:p>
          <a:p>
            <a:r>
              <a:rPr lang="en-US" sz="1200" dirty="0"/>
              <a:t> 					</a:t>
            </a:r>
            <a:r>
              <a:rPr lang="en-US" sz="1200" dirty="0" smtClean="0"/>
              <a:t>supervisor </a:t>
            </a:r>
            <a:r>
              <a:rPr lang="en-US" sz="1200" dirty="0"/>
              <a:t>provides the data described in project proposal</a:t>
            </a:r>
          </a:p>
          <a:p>
            <a:r>
              <a:rPr lang="en-US" sz="1200" dirty="0"/>
              <a:t>Week 2.3 	22 </a:t>
            </a:r>
            <a:r>
              <a:rPr lang="en-US" sz="1200" dirty="0" err="1"/>
              <a:t>nov</a:t>
            </a:r>
            <a:r>
              <a:rPr lang="en-US" sz="1200" dirty="0"/>
              <a:t>	 	students submit project plan, supervisor approves </a:t>
            </a:r>
            <a:r>
              <a:rPr lang="en-US" sz="1200" dirty="0" smtClean="0"/>
              <a:t>/ reject, resubmit</a:t>
            </a:r>
            <a:endParaRPr lang="en-US" sz="1200" dirty="0"/>
          </a:p>
          <a:p>
            <a:r>
              <a:rPr lang="en-US" sz="1200" dirty="0"/>
              <a:t>Week 2.4 	29 </a:t>
            </a:r>
            <a:r>
              <a:rPr lang="en-US" sz="1200" dirty="0" err="1"/>
              <a:t>nov</a:t>
            </a:r>
            <a:r>
              <a:rPr lang="en-US" sz="1200" dirty="0"/>
              <a:t> 	group work starts full time</a:t>
            </a:r>
          </a:p>
          <a:p>
            <a:r>
              <a:rPr lang="en-US" sz="1200" dirty="0"/>
              <a:t>Week 2.7 	20 dec 	midterm presentations; </a:t>
            </a:r>
            <a:r>
              <a:rPr lang="en-US" sz="1200" dirty="0" smtClean="0"/>
              <a:t>supervisor </a:t>
            </a:r>
            <a:r>
              <a:rPr lang="en-US" sz="1200" dirty="0"/>
              <a:t>provide feedback</a:t>
            </a:r>
          </a:p>
          <a:p>
            <a:r>
              <a:rPr lang="en-US" sz="1200" dirty="0"/>
              <a:t>Week 2.10 	24 </a:t>
            </a:r>
            <a:r>
              <a:rPr lang="en-US" sz="1200" dirty="0" err="1"/>
              <a:t>jan</a:t>
            </a:r>
            <a:r>
              <a:rPr lang="en-US" sz="1200" dirty="0"/>
              <a:t> 		final presentations and final report due; </a:t>
            </a:r>
            <a:r>
              <a:rPr lang="en-US" sz="1200" dirty="0" smtClean="0"/>
              <a:t>supervisor </a:t>
            </a:r>
            <a:r>
              <a:rPr lang="en-US" sz="1200" dirty="0"/>
              <a:t>provide feedback</a:t>
            </a:r>
          </a:p>
          <a:p>
            <a:endParaRPr lang="en-US" sz="12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DDA21AB-50D2-4833-8D11-B7C0FD86939E}"/>
              </a:ext>
            </a:extLst>
          </p:cNvPr>
          <p:cNvSpPr txBox="1"/>
          <p:nvPr/>
        </p:nvSpPr>
        <p:spPr>
          <a:xfrm>
            <a:off x="2982796" y="4176222"/>
            <a:ext cx="4601233" cy="738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Find an interested PhD student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Think about suitable projects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Contact me if you need help</a:t>
            </a:r>
            <a:r>
              <a:rPr lang="en-US" sz="1400" dirty="0" smtClean="0"/>
              <a:t>! t.j.viering@tudelft.nl</a:t>
            </a:r>
            <a:endParaRPr lang="en-US" sz="1400" dirty="0"/>
          </a:p>
        </p:txBody>
      </p:sp>
      <p:pic>
        <p:nvPicPr>
          <p:cNvPr id="3074" name="Picture 2" descr="You don&amp;#39;t need a TODO app">
            <a:extLst>
              <a:ext uri="{FF2B5EF4-FFF2-40B4-BE49-F238E27FC236}">
                <a16:creationId xmlns:a16="http://schemas.microsoft.com/office/drawing/2014/main" id="{AD9FD53A-39CE-4B76-8702-3E205B34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FFB"/>
              </a:clrFrom>
              <a:clrTo>
                <a:srgbClr val="FA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4090988"/>
            <a:ext cx="1342778" cy="10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6DA18C86-9216-4B35-87A8-52D8D0C46783}"/>
              </a:ext>
            </a:extLst>
          </p:cNvPr>
          <p:cNvSpPr/>
          <p:nvPr/>
        </p:nvSpPr>
        <p:spPr>
          <a:xfrm>
            <a:off x="1778611" y="4037202"/>
            <a:ext cx="5957817" cy="1018892"/>
          </a:xfrm>
          <a:prstGeom prst="rect">
            <a:avLst/>
          </a:prstGeom>
          <a:noFill/>
          <a:ln w="38100">
            <a:solidFill>
              <a:srgbClr val="00A6D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2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35"/>
    </mc:Choice>
    <mc:Fallback xmlns="">
      <p:transition spd="slow" advTm="467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FDF61-5895-4D05-AC81-9D9C931C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1E8E64-7CE3-4A48-A694-AAEA581A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Open the </a:t>
            </a:r>
            <a:r>
              <a:rPr lang="en-US" sz="2000" dirty="0" err="1"/>
              <a:t>padlet</a:t>
            </a:r>
            <a:r>
              <a:rPr lang="en-US" sz="2000" dirty="0"/>
              <a:t>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https://bit.ly/2RzS4KN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Highlights of document in 15 min</a:t>
            </a:r>
          </a:p>
          <a:p>
            <a:pPr lvl="1"/>
            <a:r>
              <a:rPr lang="en-US" sz="1800" dirty="0"/>
              <a:t>Please save questions, comments; discussion for afterward </a:t>
            </a:r>
          </a:p>
          <a:p>
            <a:pPr lvl="1"/>
            <a:r>
              <a:rPr lang="en-US" sz="1800" dirty="0"/>
              <a:t>During talk: fill in </a:t>
            </a:r>
            <a:r>
              <a:rPr lang="en-US" sz="1800" dirty="0" err="1"/>
              <a:t>padlet</a:t>
            </a:r>
            <a:r>
              <a:rPr lang="en-US" sz="1800" dirty="0"/>
              <a:t> with questions, comments, thoughts</a:t>
            </a:r>
          </a:p>
          <a:p>
            <a:endParaRPr lang="en-US" sz="2000" dirty="0"/>
          </a:p>
          <a:p>
            <a:r>
              <a:rPr lang="en-US" sz="2000" dirty="0"/>
              <a:t>Questions, feedback, discussion guided by </a:t>
            </a:r>
            <a:r>
              <a:rPr lang="en-US" sz="2000" dirty="0" err="1"/>
              <a:t>padlet</a:t>
            </a:r>
            <a:r>
              <a:rPr lang="en-US" sz="2000" dirty="0"/>
              <a:t> </a:t>
            </a:r>
            <a:r>
              <a:rPr lang="en-US" sz="2000" dirty="0" smtClean="0"/>
              <a:t>(15 </a:t>
            </a:r>
            <a:r>
              <a:rPr lang="en-US" sz="2000" dirty="0"/>
              <a:t>min)</a:t>
            </a:r>
          </a:p>
          <a:p>
            <a:r>
              <a:rPr lang="en-US" sz="2000" dirty="0"/>
              <a:t>Check interest and (optionally) plan a follow up meeting for more help to develop projects proposals</a:t>
            </a:r>
          </a:p>
        </p:txBody>
      </p:sp>
    </p:spTree>
    <p:extLst>
      <p:ext uri="{BB962C8B-B14F-4D97-AF65-F5344CB8AC3E}">
        <p14:creationId xmlns:p14="http://schemas.microsoft.com/office/powerpoint/2010/main" val="35599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11"/>
    </mc:Choice>
    <mc:Fallback xmlns="">
      <p:transition spd="slow" advTm="611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E8581EE-206D-47BD-9FCE-A2BF62F22B5A}"/>
              </a:ext>
            </a:extLst>
          </p:cNvPr>
          <p:cNvSpPr/>
          <p:nvPr/>
        </p:nvSpPr>
        <p:spPr>
          <a:xfrm>
            <a:off x="6335384" y="1568901"/>
            <a:ext cx="2660698" cy="28479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" descr="The Keystone | Fallout Fan Central Wiki | Fandom">
            <a:extLst>
              <a:ext uri="{FF2B5EF4-FFF2-40B4-BE49-F238E27FC236}">
                <a16:creationId xmlns:a16="http://schemas.microsoft.com/office/drawing/2014/main" id="{55A72464-0F88-474F-9674-910FD11F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15"/>
          <a:stretch/>
        </p:blipFill>
        <p:spPr bwMode="auto">
          <a:xfrm>
            <a:off x="6438302" y="3829293"/>
            <a:ext cx="1992758" cy="5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0E1E8C-2906-4325-8320-BFC7F46F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Applied AI project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94735A-9153-4149-B1E8-65D6C0B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222" y="1200150"/>
            <a:ext cx="4723495" cy="3486122"/>
          </a:xfrm>
        </p:spPr>
        <p:txBody>
          <a:bodyPr>
            <a:normAutofit/>
          </a:bodyPr>
          <a:lstStyle/>
          <a:p>
            <a:r>
              <a:rPr lang="en-US" sz="1600" dirty="0"/>
              <a:t>AI minor: Engineering with AI</a:t>
            </a:r>
          </a:p>
          <a:p>
            <a:pPr lvl="1"/>
            <a:r>
              <a:rPr lang="en-US" sz="1400" dirty="0" err="1" smtClean="0"/>
              <a:t>Bsc</a:t>
            </a:r>
            <a:r>
              <a:rPr lang="en-US" sz="1400" dirty="0" smtClean="0"/>
              <a:t> </a:t>
            </a:r>
            <a:r>
              <a:rPr lang="en-US" sz="1400" dirty="0"/>
              <a:t>students from any </a:t>
            </a:r>
            <a:r>
              <a:rPr lang="en-US" sz="1400" dirty="0" smtClean="0"/>
              <a:t>faculty can enroll</a:t>
            </a:r>
          </a:p>
          <a:p>
            <a:pPr lvl="1"/>
            <a:r>
              <a:rPr lang="en-US" sz="1400" dirty="0" smtClean="0"/>
              <a:t>30 EC</a:t>
            </a:r>
          </a:p>
          <a:p>
            <a:pPr lvl="1"/>
            <a:r>
              <a:rPr lang="en-US" sz="1400" dirty="0"/>
              <a:t>Q1 &amp; Q2 (sept-</a:t>
            </a:r>
            <a:r>
              <a:rPr lang="en-US" sz="1400" dirty="0" err="1"/>
              <a:t>jan</a:t>
            </a:r>
            <a:r>
              <a:rPr lang="en-US" sz="1400" dirty="0"/>
              <a:t>)</a:t>
            </a:r>
          </a:p>
          <a:p>
            <a:pPr lvl="1"/>
            <a:r>
              <a:rPr lang="en-US" sz="1200" dirty="0" smtClean="0"/>
              <a:t>Pilot </a:t>
            </a:r>
            <a:r>
              <a:rPr lang="en-US" sz="1200" dirty="0"/>
              <a:t>year </a:t>
            </a:r>
            <a:r>
              <a:rPr lang="en-US" sz="1200" dirty="0" smtClean="0"/>
              <a:t>2021-2022, 100 students</a:t>
            </a:r>
          </a:p>
          <a:p>
            <a:endParaRPr lang="en-US" sz="1600" dirty="0"/>
          </a:p>
          <a:p>
            <a:r>
              <a:rPr lang="en-US" sz="1600" dirty="0"/>
              <a:t>Capstone Applied AI project</a:t>
            </a:r>
          </a:p>
          <a:p>
            <a:pPr lvl="1"/>
            <a:r>
              <a:rPr lang="en-US" sz="1200" dirty="0"/>
              <a:t>Apply knowledge of AI minor in a group project in the field of the major program </a:t>
            </a:r>
          </a:p>
          <a:p>
            <a:pPr lvl="1"/>
            <a:r>
              <a:rPr lang="en-US" sz="1200" dirty="0"/>
              <a:t>Example: physics </a:t>
            </a:r>
            <a:r>
              <a:rPr lang="en-US" sz="1200" dirty="0" smtClean="0"/>
              <a:t>student </a:t>
            </a:r>
            <a:r>
              <a:rPr lang="en-US" sz="1200" dirty="0"/>
              <a:t>combines physics with AI</a:t>
            </a:r>
            <a:endParaRPr lang="nl-NL" sz="1200" dirty="0"/>
          </a:p>
        </p:txBody>
      </p:sp>
      <p:pic>
        <p:nvPicPr>
          <p:cNvPr id="1026" name="Picture 2" descr="The Keystone | Fallout Fan Central Wiki | Fandom">
            <a:extLst>
              <a:ext uri="{FF2B5EF4-FFF2-40B4-BE49-F238E27FC236}">
                <a16:creationId xmlns:a16="http://schemas.microsoft.com/office/drawing/2014/main" id="{427E934B-F0D2-43C8-9E86-3390B197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6"/>
          <a:stretch/>
        </p:blipFill>
        <p:spPr bwMode="auto">
          <a:xfrm>
            <a:off x="6438302" y="3040362"/>
            <a:ext cx="1992758" cy="8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FF23A86-F8AD-4017-A2A3-4F66F8D318A2}"/>
              </a:ext>
            </a:extLst>
          </p:cNvPr>
          <p:cNvSpPr txBox="1"/>
          <p:nvPr/>
        </p:nvSpPr>
        <p:spPr>
          <a:xfrm>
            <a:off x="6364222" y="1568902"/>
            <a:ext cx="2198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Capstone project (10EC)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753509F-C295-4745-9FA6-170CBA86C3C8}"/>
              </a:ext>
            </a:extLst>
          </p:cNvPr>
          <p:cNvSpPr txBox="1"/>
          <p:nvPr/>
        </p:nvSpPr>
        <p:spPr>
          <a:xfrm>
            <a:off x="6506772" y="1290093"/>
            <a:ext cx="236279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minor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7A5426B-1D82-4BD2-B376-C2AD597C3725}"/>
              </a:ext>
            </a:extLst>
          </p:cNvPr>
          <p:cNvSpPr txBox="1"/>
          <p:nvPr/>
        </p:nvSpPr>
        <p:spPr>
          <a:xfrm>
            <a:off x="6458473" y="4023727"/>
            <a:ext cx="199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Intro to Python</a:t>
            </a:r>
            <a:endParaRPr lang="nl-NL" sz="1100" dirty="0">
              <a:solidFill>
                <a:schemeClr val="bg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BD83CDD-E554-4BE1-99B7-1743451348B1}"/>
              </a:ext>
            </a:extLst>
          </p:cNvPr>
          <p:cNvSpPr txBox="1"/>
          <p:nvPr/>
        </p:nvSpPr>
        <p:spPr>
          <a:xfrm>
            <a:off x="6686040" y="3546316"/>
            <a:ext cx="1537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Intro to AI &amp; Responsible AI</a:t>
            </a:r>
            <a:endParaRPr lang="nl-NL" sz="1100" dirty="0">
              <a:solidFill>
                <a:schemeClr val="bg1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E7759F8-B4F8-4440-8993-29DA23FFA64D}"/>
              </a:ext>
            </a:extLst>
          </p:cNvPr>
          <p:cNvSpPr txBox="1"/>
          <p:nvPr/>
        </p:nvSpPr>
        <p:spPr>
          <a:xfrm>
            <a:off x="6467140" y="3111663"/>
            <a:ext cx="1992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Algorithms and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Data Structures</a:t>
            </a:r>
            <a:endParaRPr lang="nl-NL" sz="1100" dirty="0">
              <a:solidFill>
                <a:schemeClr val="bg1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1BB4159-383A-4887-91C8-E3835C8F8461}"/>
              </a:ext>
            </a:extLst>
          </p:cNvPr>
          <p:cNvSpPr txBox="1"/>
          <p:nvPr/>
        </p:nvSpPr>
        <p:spPr>
          <a:xfrm>
            <a:off x="6460415" y="2609476"/>
            <a:ext cx="1992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Intro to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Machine Learning</a:t>
            </a:r>
            <a:endParaRPr lang="nl-NL" sz="1100" dirty="0">
              <a:solidFill>
                <a:schemeClr val="bg1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C26480-B7C2-45C2-AEAD-5BF5CF745EAA}"/>
              </a:ext>
            </a:extLst>
          </p:cNvPr>
          <p:cNvSpPr txBox="1"/>
          <p:nvPr/>
        </p:nvSpPr>
        <p:spPr>
          <a:xfrm>
            <a:off x="1695564" y="4598864"/>
            <a:ext cx="717400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dirty="0"/>
              <a:t>More info on </a:t>
            </a:r>
            <a:r>
              <a:rPr lang="nl-NL" sz="1050" dirty="0" err="1"/>
              <a:t>the</a:t>
            </a:r>
            <a:r>
              <a:rPr lang="nl-NL" sz="1050" dirty="0"/>
              <a:t> minor: </a:t>
            </a:r>
            <a:r>
              <a:rPr lang="nl-NL" sz="1050" dirty="0">
                <a:hlinkClick r:id="rId3"/>
              </a:rPr>
              <a:t>https://</a:t>
            </a:r>
            <a:r>
              <a:rPr lang="nl-NL" sz="1050" dirty="0" smtClean="0">
                <a:hlinkClick r:id="rId3"/>
              </a:rPr>
              <a:t>www.tudelft.nl/ewi/studeren/minoren/engineering-with-ai</a:t>
            </a:r>
            <a:endParaRPr lang="nl-NL" sz="1050" dirty="0" smtClean="0"/>
          </a:p>
          <a:p>
            <a:r>
              <a:rPr lang="nl-NL" sz="1050" dirty="0" err="1" smtClean="0"/>
              <a:t>Study</a:t>
            </a:r>
            <a:r>
              <a:rPr lang="nl-NL" sz="1050" dirty="0" smtClean="0"/>
              <a:t> guide has been </a:t>
            </a:r>
            <a:r>
              <a:rPr lang="nl-NL" sz="1050" dirty="0" err="1" smtClean="0"/>
              <a:t>published</a:t>
            </a:r>
            <a:r>
              <a:rPr lang="nl-NL" sz="1050" dirty="0" smtClean="0"/>
              <a:t>, </a:t>
            </a:r>
            <a:r>
              <a:rPr lang="nl-NL" sz="1050" dirty="0" err="1" smtClean="0"/>
              <a:t>see</a:t>
            </a:r>
            <a:r>
              <a:rPr lang="nl-NL" sz="1050" dirty="0"/>
              <a:t>: </a:t>
            </a:r>
            <a:r>
              <a:rPr lang="nl-NL" sz="1050" dirty="0">
                <a:hlinkClick r:id="rId4"/>
              </a:rPr>
              <a:t>https://</a:t>
            </a:r>
            <a:r>
              <a:rPr lang="nl-NL" sz="1050" dirty="0" smtClean="0">
                <a:hlinkClick r:id="rId4"/>
              </a:rPr>
              <a:t>studiegids.tudelft.nl/a101_displayProgram.do?program_tree_id=27617</a:t>
            </a:r>
            <a:endParaRPr lang="nl-NL" sz="1050" dirty="0" smtClean="0"/>
          </a:p>
          <a:p>
            <a:endParaRPr lang="nl-NL" sz="105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F89E53F-B598-4A40-8B05-F9B9A359E13A}"/>
              </a:ext>
            </a:extLst>
          </p:cNvPr>
          <p:cNvSpPr txBox="1"/>
          <p:nvPr/>
        </p:nvSpPr>
        <p:spPr>
          <a:xfrm>
            <a:off x="8502691" y="3551494"/>
            <a:ext cx="55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Q1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EFB074E3-E94E-47AB-A623-E7AE1A90A249}"/>
              </a:ext>
            </a:extLst>
          </p:cNvPr>
          <p:cNvSpPr txBox="1"/>
          <p:nvPr/>
        </p:nvSpPr>
        <p:spPr>
          <a:xfrm>
            <a:off x="8511357" y="2048491"/>
            <a:ext cx="55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Q2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FDCDF7C7-FFFE-402F-9926-5C568F945218}"/>
              </a:ext>
            </a:extLst>
          </p:cNvPr>
          <p:cNvCxnSpPr>
            <a:cxnSpLocks/>
          </p:cNvCxnSpPr>
          <p:nvPr/>
        </p:nvCxnSpPr>
        <p:spPr>
          <a:xfrm flipH="1">
            <a:off x="6355556" y="3067259"/>
            <a:ext cx="2586739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ep 22">
            <a:extLst>
              <a:ext uri="{FF2B5EF4-FFF2-40B4-BE49-F238E27FC236}">
                <a16:creationId xmlns:a16="http://schemas.microsoft.com/office/drawing/2014/main" id="{905E16F8-1227-4278-972F-0C7B26DE9D02}"/>
              </a:ext>
            </a:extLst>
          </p:cNvPr>
          <p:cNvGrpSpPr/>
          <p:nvPr/>
        </p:nvGrpSpPr>
        <p:grpSpPr>
          <a:xfrm>
            <a:off x="6435039" y="1963360"/>
            <a:ext cx="2011657" cy="1402393"/>
            <a:chOff x="6574291" y="1566296"/>
            <a:chExt cx="2011657" cy="996607"/>
          </a:xfrm>
        </p:grpSpPr>
        <p:pic>
          <p:nvPicPr>
            <p:cNvPr id="25" name="Picture 2" descr="The Keystone | Fallout Fan Central Wiki | Fandom">
              <a:extLst>
                <a:ext uri="{FF2B5EF4-FFF2-40B4-BE49-F238E27FC236}">
                  <a16:creationId xmlns:a16="http://schemas.microsoft.com/office/drawing/2014/main" id="{9D832885-0DF3-437A-AFF9-C3C358F5B5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03" r="31682"/>
            <a:stretch/>
          </p:blipFill>
          <p:spPr bwMode="auto">
            <a:xfrm rot="5400000">
              <a:off x="7708771" y="1685726"/>
              <a:ext cx="984148" cy="77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The Keystone | Fallout Fan Central Wiki | Fandom">
              <a:extLst>
                <a:ext uri="{FF2B5EF4-FFF2-40B4-BE49-F238E27FC236}">
                  <a16:creationId xmlns:a16="http://schemas.microsoft.com/office/drawing/2014/main" id="{E6A0AD5C-95DE-41E6-B489-3FDCEE2223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03" r="31682"/>
            <a:stretch/>
          </p:blipFill>
          <p:spPr bwMode="auto">
            <a:xfrm rot="5400000">
              <a:off x="6467320" y="1677033"/>
              <a:ext cx="984148" cy="77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The Keystone | Fallout Fan Central Wiki | Fandom">
              <a:extLst>
                <a:ext uri="{FF2B5EF4-FFF2-40B4-BE49-F238E27FC236}">
                  <a16:creationId xmlns:a16="http://schemas.microsoft.com/office/drawing/2014/main" id="{4A6A922A-1A54-4336-B28B-1B7F2FDBB8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279" r="31682"/>
            <a:stretch/>
          </p:blipFill>
          <p:spPr bwMode="auto">
            <a:xfrm rot="5400000">
              <a:off x="7048677" y="1790451"/>
              <a:ext cx="991219" cy="54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1225BBC-5CA0-403D-AFB0-8A3B2F2F9774}"/>
              </a:ext>
            </a:extLst>
          </p:cNvPr>
          <p:cNvCxnSpPr/>
          <p:nvPr/>
        </p:nvCxnSpPr>
        <p:spPr>
          <a:xfrm>
            <a:off x="7448128" y="1915265"/>
            <a:ext cx="0" cy="26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The Keystone | Fallout Fan Central Wiki | Fandom">
            <a:extLst>
              <a:ext uri="{FF2B5EF4-FFF2-40B4-BE49-F238E27FC236}">
                <a16:creationId xmlns:a16="http://schemas.microsoft.com/office/drawing/2014/main" id="{221647CC-02F2-4117-A8AF-B74C91EF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61"/>
          <a:stretch/>
        </p:blipFill>
        <p:spPr bwMode="auto">
          <a:xfrm>
            <a:off x="6438302" y="2359634"/>
            <a:ext cx="1992758" cy="67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Students origins</a:t>
            </a:r>
            <a:endParaRPr lang="en-GB" dirty="0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3A94735A-9153-4149-B1E8-65D6C0BD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897" y="3743740"/>
            <a:ext cx="6745356" cy="1331844"/>
          </a:xfrm>
        </p:spPr>
        <p:txBody>
          <a:bodyPr>
            <a:normAutofit fontScale="92500"/>
          </a:bodyPr>
          <a:lstStyle/>
          <a:p>
            <a:r>
              <a:rPr lang="en-GB" sz="1400" dirty="0" smtClean="0"/>
              <a:t>5 students per group (4-6 to accommodate student population)</a:t>
            </a:r>
          </a:p>
          <a:p>
            <a:r>
              <a:rPr lang="en-GB" sz="1400" dirty="0" smtClean="0"/>
              <a:t>In project proposal: state which students (major) are allowed to join your project</a:t>
            </a:r>
          </a:p>
          <a:p>
            <a:pPr lvl="1"/>
            <a:r>
              <a:rPr lang="en-GB" sz="1000" dirty="0" smtClean="0"/>
              <a:t>Usually: only students from your own faculty (e.g. physics bachelor student will do physics project)</a:t>
            </a:r>
          </a:p>
          <a:p>
            <a:r>
              <a:rPr lang="en-GB" sz="1400" dirty="0" smtClean="0"/>
              <a:t>Interfaculty projects: OK, but first priority are within faculty project proposals</a:t>
            </a:r>
          </a:p>
          <a:p>
            <a:pPr lvl="1"/>
            <a:r>
              <a:rPr lang="en-GB" sz="1000" dirty="0" smtClean="0"/>
              <a:t>We need to make sure that all students in each faculty can find a suitable project</a:t>
            </a:r>
            <a:r>
              <a:rPr lang="en-GB" sz="1000" b="1" dirty="0" smtClean="0"/>
              <a:t> from their own major</a:t>
            </a:r>
          </a:p>
          <a:p>
            <a:pPr lvl="1"/>
            <a:r>
              <a:rPr lang="en-GB" sz="1000" dirty="0" smtClean="0"/>
              <a:t>Example: avoid that a physics student needs to do an IDE project because there are not enough physics projects</a:t>
            </a:r>
            <a:endParaRPr lang="en-GB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01" y="1063229"/>
            <a:ext cx="6204296" cy="26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3F395-4473-4D8B-AE70-6E73CB9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participate?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24D1E4-0EC8-4AAD-B480-3ED8B89A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a relation with (potential) MSc students</a:t>
            </a:r>
          </a:p>
          <a:p>
            <a:r>
              <a:rPr lang="en-US" sz="2400" dirty="0"/>
              <a:t>Student output may be useful </a:t>
            </a:r>
            <a:r>
              <a:rPr lang="en-US" sz="2400" dirty="0" smtClean="0"/>
              <a:t>for your research</a:t>
            </a:r>
            <a:endParaRPr lang="en-US" sz="2400" dirty="0"/>
          </a:p>
          <a:p>
            <a:r>
              <a:rPr lang="en-US" sz="2400" dirty="0"/>
              <a:t>In this prototype year we need your help to improve the course!</a:t>
            </a:r>
          </a:p>
          <a:p>
            <a:endParaRPr lang="en-US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43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4"/>
    </mc:Choice>
    <mc:Fallback xmlns="">
      <p:transition spd="slow" advTm="10926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E279-005D-4E4C-BA1C-AF63C6DA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from you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57A81-8A4D-4966-90D9-5C83382E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6877311" cy="3486122"/>
          </a:xfrm>
        </p:spPr>
        <p:txBody>
          <a:bodyPr>
            <a:noAutofit/>
          </a:bodyPr>
          <a:lstStyle/>
          <a:p>
            <a:r>
              <a:rPr lang="en-US" sz="1800" dirty="0"/>
              <a:t>One </a:t>
            </a:r>
            <a:r>
              <a:rPr lang="en-US" sz="1800" dirty="0" smtClean="0"/>
              <a:t>supervisor per </a:t>
            </a:r>
            <a:r>
              <a:rPr lang="en-US" sz="1800" dirty="0"/>
              <a:t>project </a:t>
            </a:r>
          </a:p>
          <a:p>
            <a:pPr lvl="1"/>
            <a:r>
              <a:rPr lang="en-US" sz="1600" dirty="0" smtClean="0"/>
              <a:t>This can be a PhD, postdoc, staff</a:t>
            </a:r>
          </a:p>
          <a:p>
            <a:pPr lvl="1"/>
            <a:r>
              <a:rPr lang="en-US" sz="1600" dirty="0" smtClean="0"/>
              <a:t>Ideally: has knowledge of domain of faculty and AI. If problematic: consider 2 supervisors</a:t>
            </a:r>
          </a:p>
          <a:p>
            <a:pPr lvl="1"/>
            <a:r>
              <a:rPr lang="en-US" sz="1600" dirty="0" smtClean="0"/>
              <a:t>Provides </a:t>
            </a:r>
            <a:r>
              <a:rPr lang="en-US" sz="1600" dirty="0"/>
              <a:t>domain </a:t>
            </a:r>
            <a:r>
              <a:rPr lang="en-US" sz="1600" dirty="0" smtClean="0"/>
              <a:t>knowledge in </a:t>
            </a:r>
            <a:r>
              <a:rPr lang="en-US" sz="1600" dirty="0"/>
              <a:t>weekly meeting (1h) and </a:t>
            </a:r>
            <a:r>
              <a:rPr lang="en-US" sz="1600" dirty="0" smtClean="0"/>
              <a:t>guide students to find the right AI formulation / techniques</a:t>
            </a:r>
          </a:p>
          <a:p>
            <a:pPr lvl="1"/>
            <a:r>
              <a:rPr lang="en-US" sz="1600" dirty="0" smtClean="0"/>
              <a:t>Provides input, feedback for grading by course organizers</a:t>
            </a:r>
            <a:endParaRPr lang="en-US" sz="1600" dirty="0"/>
          </a:p>
          <a:p>
            <a:pPr lvl="1"/>
            <a:r>
              <a:rPr lang="en-US" sz="1600" dirty="0"/>
              <a:t>Total time per group: 20-25 hours</a:t>
            </a:r>
          </a:p>
          <a:p>
            <a:pPr lvl="1"/>
            <a:r>
              <a:rPr lang="en-US" sz="1600" dirty="0"/>
              <a:t>We offer TAs for help with the group process (planning, coding, coordination, reflection, …) </a:t>
            </a:r>
          </a:p>
          <a:p>
            <a:r>
              <a:rPr lang="en-US" sz="1800" dirty="0"/>
              <a:t>Project </a:t>
            </a:r>
            <a:r>
              <a:rPr lang="en-US" sz="1800" dirty="0" smtClean="0"/>
              <a:t>proposals</a:t>
            </a:r>
          </a:p>
          <a:p>
            <a:pPr lvl="1"/>
            <a:endParaRPr lang="nl-NL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427305" y="943245"/>
            <a:ext cx="2617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Suggestion: </a:t>
            </a:r>
          </a:p>
          <a:p>
            <a:r>
              <a:rPr lang="en-GB" sz="1200" dirty="0" smtClean="0"/>
              <a:t>PhD student supervises project, postdoc / staff formulate proposals</a:t>
            </a:r>
            <a:endParaRPr lang="en-GB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716475" y="1266411"/>
            <a:ext cx="710830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76"/>
    </mc:Choice>
    <mc:Fallback xmlns="">
      <p:transition spd="slow" advTm="650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0A60F-C78D-4F20-A55A-B503A369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8C59E9-9615-447C-9D2C-724ABEE2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121917"/>
            <a:ext cx="7106464" cy="3486122"/>
          </a:xfrm>
        </p:spPr>
        <p:txBody>
          <a:bodyPr>
            <a:normAutofit/>
          </a:bodyPr>
          <a:lstStyle/>
          <a:p>
            <a:r>
              <a:rPr lang="en-US" dirty="0"/>
              <a:t>Goal: align projects </a:t>
            </a:r>
            <a:r>
              <a:rPr lang="en-US" dirty="0" smtClean="0"/>
              <a:t>with </a:t>
            </a:r>
            <a:r>
              <a:rPr lang="en-US" dirty="0"/>
              <a:t>research </a:t>
            </a:r>
            <a:endParaRPr lang="en-US" dirty="0" smtClean="0"/>
          </a:p>
          <a:p>
            <a:r>
              <a:rPr lang="en-US" dirty="0" smtClean="0"/>
              <a:t>Thus: much </a:t>
            </a:r>
            <a:r>
              <a:rPr lang="en-US" dirty="0"/>
              <a:t>freedom to tailor the project proposal to your research interests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AEB81FE-0745-458A-A4AD-086C8AB8F809}"/>
              </a:ext>
            </a:extLst>
          </p:cNvPr>
          <p:cNvSpPr txBox="1"/>
          <p:nvPr/>
        </p:nvSpPr>
        <p:spPr>
          <a:xfrm>
            <a:off x="1625891" y="3271906"/>
            <a:ext cx="7380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Timeline</a:t>
            </a:r>
          </a:p>
          <a:p>
            <a:r>
              <a:rPr lang="en-US" sz="1800" dirty="0"/>
              <a:t>Week 1.4	20 sept 	submit proposals to course organizers</a:t>
            </a:r>
          </a:p>
          <a:p>
            <a:r>
              <a:rPr lang="en-US" sz="1800" dirty="0"/>
              <a:t>Week 1.6 	4 oct 	we provide feedback / advice on proposals</a:t>
            </a:r>
          </a:p>
          <a:p>
            <a:r>
              <a:rPr lang="en-US" sz="1800" dirty="0"/>
              <a:t>Week 1.7 	11 oct	final proposal submission, start student bidding</a:t>
            </a:r>
          </a:p>
          <a:p>
            <a:r>
              <a:rPr lang="en-US" dirty="0"/>
              <a:t>Week 2.1 	8 </a:t>
            </a:r>
            <a:r>
              <a:rPr lang="en-US" dirty="0" err="1"/>
              <a:t>nov</a:t>
            </a:r>
            <a:r>
              <a:rPr lang="en-US" dirty="0"/>
              <a:t> 	capstone course starts, groups assigned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24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16"/>
    </mc:Choice>
    <mc:Fallback xmlns="">
      <p:transition spd="slow" advTm="7161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DD7BF-93FA-4BBA-A6D2-2A563171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components project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7F8E4E-EF84-4E1A-8652-CA36749C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Use or analyze an AI technique; examples:</a:t>
            </a:r>
          </a:p>
          <a:p>
            <a:pPr lvl="1"/>
            <a:r>
              <a:rPr lang="en-US" dirty="0"/>
              <a:t>Use (learning) algorithm on a dataset</a:t>
            </a:r>
          </a:p>
          <a:p>
            <a:pPr lvl="1"/>
            <a:r>
              <a:rPr lang="en-US" dirty="0"/>
              <a:t>Theoretical analysis of algorithms </a:t>
            </a:r>
          </a:p>
          <a:p>
            <a:pPr lvl="1"/>
            <a:r>
              <a:rPr lang="en-US" dirty="0"/>
              <a:t>User study (explainable AI, fairness)</a:t>
            </a:r>
          </a:p>
          <a:p>
            <a:pPr lvl="1"/>
            <a:r>
              <a:rPr lang="en-US" dirty="0"/>
              <a:t>Build visualization </a:t>
            </a:r>
          </a:p>
          <a:p>
            <a:pPr lvl="1"/>
            <a:r>
              <a:rPr lang="en-US" dirty="0"/>
              <a:t>Investigate a provided model </a:t>
            </a:r>
          </a:p>
          <a:p>
            <a:pPr lvl="1"/>
            <a:r>
              <a:rPr lang="en-US" dirty="0"/>
              <a:t>Reproduce experiment from a published paper</a:t>
            </a:r>
          </a:p>
          <a:p>
            <a:endParaRPr lang="en-US" dirty="0"/>
          </a:p>
          <a:p>
            <a:r>
              <a:rPr lang="en-US" dirty="0"/>
              <a:t>Build something reproduceable</a:t>
            </a:r>
          </a:p>
          <a:p>
            <a:r>
              <a:rPr lang="en-US" dirty="0"/>
              <a:t>Reflect on ethics and impact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1B1EC98-6380-4C9D-A107-4961DF3E0413}"/>
              </a:ext>
            </a:extLst>
          </p:cNvPr>
          <p:cNvSpPr txBox="1"/>
          <p:nvPr/>
        </p:nvSpPr>
        <p:spPr>
          <a:xfrm>
            <a:off x="4464424" y="4686272"/>
            <a:ext cx="41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More examples in Appendix 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9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64"/>
    </mc:Choice>
    <mc:Fallback xmlns="">
      <p:transition spd="slow" advTm="90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EF8F9-49B4-4493-BBBF-D92CAF95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scope proposals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BF50B-B2B4-4DF3-97A7-E9B4B578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These do not fit with this course:</a:t>
            </a:r>
          </a:p>
          <a:p>
            <a:pPr lvl="1"/>
            <a:r>
              <a:rPr lang="en-US" i="1" dirty="0"/>
              <a:t>Producing</a:t>
            </a:r>
            <a:r>
              <a:rPr lang="en-US" dirty="0"/>
              <a:t> a research </a:t>
            </a:r>
            <a:r>
              <a:rPr lang="en-US" dirty="0" smtClean="0"/>
              <a:t>question </a:t>
            </a:r>
            <a:r>
              <a:rPr lang="en-US" sz="1800" dirty="0" smtClean="0"/>
              <a:t>(should be given)</a:t>
            </a:r>
            <a:endParaRPr lang="en-US" dirty="0"/>
          </a:p>
          <a:p>
            <a:pPr lvl="1"/>
            <a:r>
              <a:rPr lang="en-US" dirty="0"/>
              <a:t>A complete literature study</a:t>
            </a:r>
          </a:p>
          <a:p>
            <a:pPr lvl="1"/>
            <a:r>
              <a:rPr lang="en-US" i="1" dirty="0"/>
              <a:t>Only</a:t>
            </a:r>
            <a:r>
              <a:rPr lang="en-US" dirty="0"/>
              <a:t> data collection or building software</a:t>
            </a:r>
          </a:p>
          <a:p>
            <a:pPr lvl="2"/>
            <a:r>
              <a:rPr lang="en-US" dirty="0"/>
              <a:t>Can be a </a:t>
            </a:r>
            <a:r>
              <a:rPr lang="en-US" i="1" dirty="0" smtClean="0"/>
              <a:t>part</a:t>
            </a:r>
            <a:r>
              <a:rPr lang="en-US" dirty="0" smtClean="0"/>
              <a:t>, but </a:t>
            </a:r>
            <a:r>
              <a:rPr lang="en-US" dirty="0"/>
              <a:t>not </a:t>
            </a:r>
            <a:r>
              <a:rPr lang="en-US" i="1" dirty="0"/>
              <a:t>only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Implementing a paper from scratch (when no code is available) may be too demanding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E0AA16A-7AA8-4931-85DE-BD5C382035B7}"/>
              </a:ext>
            </a:extLst>
          </p:cNvPr>
          <p:cNvSpPr txBox="1"/>
          <p:nvPr/>
        </p:nvSpPr>
        <p:spPr>
          <a:xfrm>
            <a:off x="4464424" y="4686272"/>
            <a:ext cx="41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See also Appendix 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9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49"/>
    </mc:Choice>
    <mc:Fallback xmlns="">
      <p:transition spd="slow" advTm="7334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233D712D80CE44B2F4D4466C43D170" ma:contentTypeVersion="4" ma:contentTypeDescription="Create a new document." ma:contentTypeScope="" ma:versionID="940737b7398c11fcd6394c60f90dcdd2">
  <xsd:schema xmlns:xsd="http://www.w3.org/2001/XMLSchema" xmlns:xs="http://www.w3.org/2001/XMLSchema" xmlns:p="http://schemas.microsoft.com/office/2006/metadata/properties" xmlns:ns2="d94840ce-8181-4ac6-bcc8-73def8056fc9" targetNamespace="http://schemas.microsoft.com/office/2006/metadata/properties" ma:root="true" ma:fieldsID="f53e5390deedb8de0b71a991fb3f8e67" ns2:_="">
    <xsd:import namespace="d94840ce-8181-4ac6-bcc8-73def805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840ce-8181-4ac6-bcc8-73def8056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8381A-7256-4067-9228-D2B3B12095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3E9C22-F349-4D6F-80C7-81118541D2F6}"/>
</file>

<file path=customXml/itemProps3.xml><?xml version="1.0" encoding="utf-8"?>
<ds:datastoreItem xmlns:ds="http://schemas.openxmlformats.org/officeDocument/2006/customXml" ds:itemID="{23A949ED-7A32-46AB-A7D1-56D5785F89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986</Words>
  <Application>Microsoft Office PowerPoint</Application>
  <PresentationFormat>On-screen Show (16:9)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 Slab</vt:lpstr>
      <vt:lpstr>Tahoma</vt:lpstr>
      <vt:lpstr>Office Theme</vt:lpstr>
      <vt:lpstr>Custom Design</vt:lpstr>
      <vt:lpstr>Engineering with AI Minor  Capstone meeting</vt:lpstr>
      <vt:lpstr>Agenda</vt:lpstr>
      <vt:lpstr>Capstone Applied AI project</vt:lpstr>
      <vt:lpstr>Students origins</vt:lpstr>
      <vt:lpstr>Why participate?</vt:lpstr>
      <vt:lpstr>What we need from you</vt:lpstr>
      <vt:lpstr>Project Proposal</vt:lpstr>
      <vt:lpstr>Mandatory components project</vt:lpstr>
      <vt:lpstr>Out of scope proposals</vt:lpstr>
      <vt:lpstr>Project Template</vt:lpstr>
      <vt:lpstr>Requirements</vt:lpstr>
      <vt:lpstr>Assessment</vt:lpstr>
      <vt:lpstr>Timeline and deadlines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Tom Viering - EWI</cp:lastModifiedBy>
  <cp:revision>92</cp:revision>
  <dcterms:created xsi:type="dcterms:W3CDTF">2015-07-09T11:57:30Z</dcterms:created>
  <dcterms:modified xsi:type="dcterms:W3CDTF">2021-08-06T10:29:49Z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0x010100FE233D712D80CE44B2F4D4466C43D170</vt:lpwstr>
  </property>
</Properties>
</file>