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5F9D16-294E-596D-3DB5-679378DC1E22}" name="Tomáš Vojtíšek" initials="TV" userId="S::483405@muni.cz::c015fca4-28a9-47ac-91a9-53c3d2de801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Vojtíšek" userId="c015fca4-28a9-47ac-91a9-53c3d2de801e" providerId="ADAL" clId="{A300ED2A-CCC5-4E07-8713-594BE5B43338}"/>
    <pc:docChg chg="custSel modSld">
      <pc:chgData name="Tomáš Vojtíšek" userId="c015fca4-28a9-47ac-91a9-53c3d2de801e" providerId="ADAL" clId="{A300ED2A-CCC5-4E07-8713-594BE5B43338}" dt="2023-06-06T09:59:41.990" v="41"/>
      <pc:docMkLst>
        <pc:docMk/>
      </pc:docMkLst>
      <pc:sldChg chg="modSp mod">
        <pc:chgData name="Tomáš Vojtíšek" userId="c015fca4-28a9-47ac-91a9-53c3d2de801e" providerId="ADAL" clId="{A300ED2A-CCC5-4E07-8713-594BE5B43338}" dt="2023-06-06T09:59:41.990" v="41"/>
        <pc:sldMkLst>
          <pc:docMk/>
          <pc:sldMk cId="2875115432" sldId="256"/>
        </pc:sldMkLst>
        <pc:spChg chg="mod">
          <ac:chgData name="Tomáš Vojtíšek" userId="c015fca4-28a9-47ac-91a9-53c3d2de801e" providerId="ADAL" clId="{A300ED2A-CCC5-4E07-8713-594BE5B43338}" dt="2023-06-06T09:59:41.990" v="41"/>
          <ac:spMkLst>
            <pc:docMk/>
            <pc:sldMk cId="2875115432" sldId="256"/>
            <ac:spMk id="3" creationId="{940AFB8E-A18C-6D6D-D075-FCC28B35DD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456461-567B-6A3E-D0B9-4B6B535D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B558B4-A3CE-6D86-50F6-07035BEDF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D412C4-8C29-7AA3-154D-4DAB4E20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C72C24-707C-2E3E-B8AB-5FC00CD2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1BA16D-7CE9-30AE-2750-27BE12FE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67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9C208D-500C-495B-3808-B95ED510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AEFBF7C-81E5-D507-259F-804CD2FB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C1A978-C7D5-C7FD-092B-8B0FDC33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41AA15-DEC0-CA3C-E3C4-1BE2D819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7700CB-252B-B89F-D214-8D05E337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50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7A76A22-F2E0-BFE9-4A95-603DB08A2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06D34AF-761F-CB59-0F3D-5ED4BA01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6B9EF30-9CE1-F235-D004-08BE9F51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A68C9B-CC20-74A5-FD64-CB640E1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D01B88-FA77-B9BA-7BA5-097A5E4D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9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68306-21E9-4ACD-5F1E-A866B5A2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C366E6-2D11-5795-AF14-9B5D7065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F6DDA0-D17C-CEE0-A01B-B12E217E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837C302-BFD7-1547-76E6-D92B3BF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59B46B-CCC1-1F6B-B046-1F0A7BDA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3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E78A2-8156-AE57-1367-D89A1DCA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C26176B-995F-5AD3-60F4-B0DFD85E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4EA542-1E03-5B9D-EDAE-BB94BE53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C20F73-1B18-6BF0-4560-61FA9F69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F2EDDF-004C-F97B-5898-DA95F976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37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CD496A-556F-C695-173D-EAE00ED6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E0399B-BFC9-F68E-3D36-8321744C5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8C5E7B2-7884-8200-5A36-68EA564D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0BD7E9D-4A53-8980-8D23-7CF7876C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4D9838B-4D0C-C71D-21AC-B29F55DA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0774F3-0120-3A8E-9555-4E29EB24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382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150DC0-D486-3897-7602-40ADC83C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82C24F4-1D40-B5B9-F565-5DBA27AD5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4F571D5-F4C5-48D5-DBC5-FE3B76D0E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AD16CE8-5934-14BA-ED6E-6E098E578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FA4449F-4439-FFBF-1C1F-AD87A4ABE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8D2AD88-AD1B-4EEB-4FC5-EE55C331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48F04A5-6E32-D038-5A60-22FC6714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2BB7126-37AB-E3AB-E551-A55978E4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49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98556A-901D-1DCA-B13E-AE9AD948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80BF958-6B05-4B07-1488-8F12E4DC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C7DD4ED-578C-FB5A-1A66-6324A8A5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DBABE33-90FC-C14B-03D1-52E8227A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3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814935F-D6F9-7506-E410-6AF97BFA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6B76240-DEC0-7F81-118B-172043C9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F85AF2F-33DF-DF96-5760-A6BCA0FE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945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D83673-5E65-50E2-9E6E-5C4140A7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722EA5-6F0B-4770-F076-229EB9E5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30BE7C-90C7-7535-280B-C524FB6C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0B52E4-B964-67BF-6262-092DE3A6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D398C08-8BA8-A9A6-E253-36C59B26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B9A919-E346-FB60-1B88-7FADDF1D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075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7B1F63-E238-7D2E-5083-55BAE915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CC91387-6670-A87C-5B67-E03A081E8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A9EB765-B01D-02C0-6852-64E3D556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0123B6-DA07-F129-E278-8507427E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D22386-C280-444A-2B35-713221F1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61B4CF-3652-90C8-3C13-61C039A5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E4D6DC5-4C9D-9CDF-F667-1FF37CD2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57A09CC-2004-1347-B39A-7AFB549A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D07796-9B45-3E48-2D12-8188DE90A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A9677-9B0C-42F1-9F9B-48787B16DC61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DC5255-EC07-AD25-7676-E65FAD51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0EB7103-B89F-53FC-AB7D-9217B18C0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606B-314F-4425-8F3B-56E540A6CB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363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7BA227-1226-D631-DF61-93D16B1D2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Psychometric Network construction,</a:t>
            </a:r>
            <a:r>
              <a:rPr lang="cs-CZ" dirty="0"/>
              <a:t> </a:t>
            </a:r>
            <a:r>
              <a:rPr lang="en-US" dirty="0"/>
              <a:t>community detection </a:t>
            </a:r>
            <a:r>
              <a:rPr lang="cs-CZ" dirty="0"/>
              <a:t>and node</a:t>
            </a:r>
            <a:r>
              <a:rPr lang="en-US" dirty="0"/>
              <a:t> embedding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40AFB8E-A18C-6D6D-D075-FCC28B35D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0004"/>
          </a:xfrm>
        </p:spPr>
        <p:txBody>
          <a:bodyPr>
            <a:normAutofit/>
          </a:bodyPr>
          <a:lstStyle/>
          <a:p>
            <a:r>
              <a:rPr lang="cs-CZ" dirty="0"/>
              <a:t>An </a:t>
            </a:r>
            <a:r>
              <a:rPr lang="cs-CZ" dirty="0" err="1"/>
              <a:t>analysis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datasets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200-item personality </a:t>
            </a:r>
            <a:r>
              <a:rPr lang="cs-CZ" dirty="0" err="1"/>
              <a:t>questionnaire</a:t>
            </a:r>
            <a:endParaRPr lang="cs-CZ" dirty="0"/>
          </a:p>
          <a:p>
            <a:r>
              <a:rPr lang="cs-CZ" dirty="0"/>
              <a:t>Tomáš Vojtíšek</a:t>
            </a:r>
          </a:p>
          <a:p>
            <a:r>
              <a:rPr lang="cs-CZ" dirty="0"/>
              <a:t>25.5.2024</a:t>
            </a:r>
          </a:p>
          <a:p>
            <a:r>
              <a:rPr lang="cs-CZ" dirty="0"/>
              <a:t>University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Tartu</a:t>
            </a:r>
            <a:endParaRPr lang="cs-CZ" dirty="0"/>
          </a:p>
          <a:p>
            <a:r>
              <a:rPr lang="cs-CZ" dirty="0"/>
              <a:t>https://github.com/tomvojtisek/Network-Science-Project</a:t>
            </a:r>
          </a:p>
        </p:txBody>
      </p:sp>
    </p:spTree>
    <p:extLst>
      <p:ext uri="{BB962C8B-B14F-4D97-AF65-F5344CB8AC3E}">
        <p14:creationId xmlns:p14="http://schemas.microsoft.com/office/powerpoint/2010/main" val="287511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006737-E7CE-BDB3-F615-73AD11C7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Community</a:t>
            </a:r>
            <a:r>
              <a:rPr lang="cs-CZ" dirty="0"/>
              <a:t> </a:t>
            </a:r>
            <a:r>
              <a:rPr lang="cs-CZ" dirty="0" err="1"/>
              <a:t>detection</a:t>
            </a:r>
            <a:endParaRPr lang="cs-CZ" dirty="0"/>
          </a:p>
        </p:txBody>
      </p:sp>
      <p:pic>
        <p:nvPicPr>
          <p:cNvPr id="5" name="Zástupný obsah 4" descr="Obsah obrázku umění, skica, origami, design&#10;&#10;Popis byl vytvořen automaticky">
            <a:extLst>
              <a:ext uri="{FF2B5EF4-FFF2-40B4-BE49-F238E27FC236}">
                <a16:creationId xmlns:a16="http://schemas.microsoft.com/office/drawing/2014/main" id="{DF7406A6-2D93-0AC1-DB29-F438E3FC1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/>
          <a:stretch/>
        </p:blipFill>
        <p:spPr>
          <a:xfrm>
            <a:off x="838200" y="1690688"/>
            <a:ext cx="4680432" cy="4351338"/>
          </a:xfrm>
        </p:spPr>
      </p:pic>
      <p:pic>
        <p:nvPicPr>
          <p:cNvPr id="7" name="Obrázek 6" descr="Obsah obrázku Barevnost, kruh, Symetrie, umění&#10;&#10;Popis byl vytvořen automaticky">
            <a:extLst>
              <a:ext uri="{FF2B5EF4-FFF2-40B4-BE49-F238E27FC236}">
                <a16:creationId xmlns:a16="http://schemas.microsoft.com/office/drawing/2014/main" id="{E5071CDB-FF18-428E-5B4F-D349BCE95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58" y="1465263"/>
            <a:ext cx="525953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FE886A-EFD0-988A-47DE-182A8453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Walktrap</a:t>
            </a:r>
            <a:endParaRPr lang="cs-CZ" dirty="0"/>
          </a:p>
        </p:txBody>
      </p:sp>
      <p:pic>
        <p:nvPicPr>
          <p:cNvPr id="5" name="Zástupný obsah 4" descr="Obsah obrázku Dětské kresby, design, ilustrace, umění&#10;&#10;Popis byl vytvořen automaticky">
            <a:extLst>
              <a:ext uri="{FF2B5EF4-FFF2-40B4-BE49-F238E27FC236}">
                <a16:creationId xmlns:a16="http://schemas.microsoft.com/office/drawing/2014/main" id="{B15F75B5-9B2A-0A0D-5499-E378443EB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45" y="1734804"/>
            <a:ext cx="4357290" cy="4351338"/>
          </a:xfrm>
        </p:spPr>
      </p:pic>
      <p:pic>
        <p:nvPicPr>
          <p:cNvPr id="7" name="Obrázek 6" descr="Obsah obrázku snímek obrazovky, diagram&#10;&#10;Popis byl vytvořen automaticky">
            <a:extLst>
              <a:ext uri="{FF2B5EF4-FFF2-40B4-BE49-F238E27FC236}">
                <a16:creationId xmlns:a16="http://schemas.microsoft.com/office/drawing/2014/main" id="{AE42FDC0-FC4F-E362-605A-7A27808F6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" b="365"/>
          <a:stretch/>
        </p:blipFill>
        <p:spPr>
          <a:xfrm>
            <a:off x="6372111" y="1734805"/>
            <a:ext cx="4981689" cy="44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7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19DCF9-7385-072B-1BB7-76F0EBDD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Node2Vec </a:t>
            </a:r>
            <a:r>
              <a:rPr lang="cs-CZ" dirty="0" err="1"/>
              <a:t>embedding</a:t>
            </a:r>
            <a:r>
              <a:rPr lang="cs-CZ" dirty="0"/>
              <a:t> </a:t>
            </a:r>
            <a:r>
              <a:rPr lang="cs-CZ" dirty="0" err="1"/>
              <a:t>similarity</a:t>
            </a:r>
            <a:r>
              <a:rPr lang="cs-CZ" dirty="0"/>
              <a:t> r = 0.021</a:t>
            </a:r>
          </a:p>
        </p:txBody>
      </p:sp>
      <p:pic>
        <p:nvPicPr>
          <p:cNvPr id="5" name="Zástupný obsah 4" descr="Obsah obrázku text, snímek obrazovky, diagram, kruh&#10;&#10;Popis byl vytvořen automaticky">
            <a:extLst>
              <a:ext uri="{FF2B5EF4-FFF2-40B4-BE49-F238E27FC236}">
                <a16:creationId xmlns:a16="http://schemas.microsoft.com/office/drawing/2014/main" id="{CB2E3194-B313-1E76-1274-77FA3A5BE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9" b="-557"/>
          <a:stretch/>
        </p:blipFill>
        <p:spPr>
          <a:xfrm>
            <a:off x="3116136" y="2010002"/>
            <a:ext cx="5959727" cy="4330685"/>
          </a:xfrm>
        </p:spPr>
      </p:pic>
    </p:spTree>
    <p:extLst>
      <p:ext uri="{BB962C8B-B14F-4D97-AF65-F5344CB8AC3E}">
        <p14:creationId xmlns:p14="http://schemas.microsoft.com/office/powerpoint/2010/main" val="394233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2A10F-941C-AC5F-A619-08F09AB5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Conclusions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9A319A-9A9C-5B2D-5799-632367FD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Self</a:t>
            </a:r>
            <a:r>
              <a:rPr lang="cs-CZ" dirty="0"/>
              <a:t>-report </a:t>
            </a:r>
            <a:r>
              <a:rPr lang="cs-CZ" dirty="0" err="1"/>
              <a:t>real</a:t>
            </a:r>
            <a:r>
              <a:rPr lang="cs-CZ" dirty="0"/>
              <a:t> personality </a:t>
            </a:r>
            <a:r>
              <a:rPr lang="cs-CZ" dirty="0" err="1"/>
              <a:t>responses</a:t>
            </a:r>
            <a:r>
              <a:rPr lang="cs-CZ" dirty="0"/>
              <a:t> are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dirty="0" err="1"/>
              <a:t>distinctly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structure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2nd person </a:t>
            </a:r>
            <a:r>
              <a:rPr lang="cs-CZ" dirty="0" err="1"/>
              <a:t>ratings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fictional</a:t>
            </a:r>
            <a:r>
              <a:rPr lang="cs-CZ" dirty="0"/>
              <a:t> </a:t>
            </a:r>
            <a:r>
              <a:rPr lang="cs-CZ" dirty="0" err="1"/>
              <a:t>characters</a:t>
            </a:r>
            <a:endParaRPr lang="cs-CZ" dirty="0"/>
          </a:p>
          <a:p>
            <a:r>
              <a:rPr lang="cs-CZ" dirty="0" err="1"/>
              <a:t>Self</a:t>
            </a:r>
            <a:r>
              <a:rPr lang="cs-CZ" dirty="0"/>
              <a:t>-report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relatively</a:t>
            </a:r>
            <a:r>
              <a:rPr lang="cs-CZ" dirty="0"/>
              <a:t> </a:t>
            </a:r>
            <a:r>
              <a:rPr lang="cs-CZ" dirty="0" err="1"/>
              <a:t>less</a:t>
            </a:r>
            <a:r>
              <a:rPr lang="cs-CZ" dirty="0"/>
              <a:t> </a:t>
            </a:r>
            <a:r>
              <a:rPr lang="cs-CZ" dirty="0" err="1"/>
              <a:t>dense</a:t>
            </a:r>
            <a:r>
              <a:rPr lang="cs-CZ" dirty="0"/>
              <a:t> and </a:t>
            </a:r>
            <a:r>
              <a:rPr lang="cs-CZ" dirty="0" err="1"/>
              <a:t>less</a:t>
            </a:r>
            <a:r>
              <a:rPr lang="cs-CZ" dirty="0"/>
              <a:t> </a:t>
            </a:r>
            <a:r>
              <a:rPr lang="cs-CZ" dirty="0" err="1"/>
              <a:t>tightly</a:t>
            </a:r>
            <a:r>
              <a:rPr lang="cs-CZ" dirty="0"/>
              <a:t> </a:t>
            </a:r>
            <a:r>
              <a:rPr lang="cs-CZ" dirty="0" err="1"/>
              <a:t>connected</a:t>
            </a:r>
            <a:r>
              <a:rPr lang="cs-CZ" dirty="0"/>
              <a:t>: </a:t>
            </a:r>
            <a:r>
              <a:rPr lang="cs-CZ" dirty="0" err="1"/>
              <a:t>answers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personality </a:t>
            </a:r>
            <a:r>
              <a:rPr lang="cs-CZ" dirty="0" err="1"/>
              <a:t>questions</a:t>
            </a:r>
            <a:r>
              <a:rPr lang="cs-CZ" dirty="0"/>
              <a:t> (</a:t>
            </a:r>
            <a:r>
              <a:rPr lang="cs-CZ" dirty="0" err="1"/>
              <a:t>nodes</a:t>
            </a:r>
            <a:r>
              <a:rPr lang="cs-CZ" dirty="0"/>
              <a:t>) are </a:t>
            </a:r>
            <a:r>
              <a:rPr lang="cs-CZ" dirty="0" err="1"/>
              <a:t>less</a:t>
            </a:r>
            <a:r>
              <a:rPr lang="cs-CZ" dirty="0"/>
              <a:t> </a:t>
            </a:r>
            <a:r>
              <a:rPr lang="cs-CZ" dirty="0" err="1"/>
              <a:t>strongly</a:t>
            </a:r>
            <a:r>
              <a:rPr lang="cs-CZ" dirty="0"/>
              <a:t> </a:t>
            </a:r>
            <a:r>
              <a:rPr lang="cs-CZ" dirty="0" err="1"/>
              <a:t>connected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fictional</a:t>
            </a:r>
            <a:r>
              <a:rPr lang="cs-CZ" dirty="0"/>
              <a:t> </a:t>
            </a:r>
            <a:r>
              <a:rPr lang="cs-CZ" dirty="0" err="1"/>
              <a:t>characters</a:t>
            </a:r>
            <a:r>
              <a:rPr lang="cs-CZ" dirty="0"/>
              <a:t>.</a:t>
            </a:r>
          </a:p>
          <a:p>
            <a:r>
              <a:rPr lang="cs-CZ" dirty="0"/>
              <a:t> </a:t>
            </a:r>
            <a:r>
              <a:rPr lang="cs-CZ" dirty="0" err="1"/>
              <a:t>Finally</a:t>
            </a:r>
            <a:r>
              <a:rPr lang="cs-CZ" dirty="0"/>
              <a:t>, node2vec </a:t>
            </a:r>
            <a:r>
              <a:rPr lang="cs-CZ" dirty="0" err="1"/>
              <a:t>embeddings</a:t>
            </a:r>
            <a:r>
              <a:rPr lang="cs-CZ" dirty="0"/>
              <a:t> </a:t>
            </a:r>
            <a:r>
              <a:rPr lang="cs-CZ" dirty="0" err="1"/>
              <a:t>similarity</a:t>
            </a:r>
            <a:r>
              <a:rPr lang="cs-CZ" dirty="0"/>
              <a:t> </a:t>
            </a:r>
            <a:r>
              <a:rPr lang="cs-CZ" dirty="0" err="1"/>
              <a:t>estimations</a:t>
            </a:r>
            <a:r>
              <a:rPr lang="cs-CZ" dirty="0"/>
              <a:t> show very </a:t>
            </a:r>
            <a:r>
              <a:rPr lang="cs-CZ" dirty="0" err="1"/>
              <a:t>small</a:t>
            </a:r>
            <a:r>
              <a:rPr lang="cs-CZ" dirty="0"/>
              <a:t> </a:t>
            </a:r>
            <a:r>
              <a:rPr lang="cs-CZ" dirty="0" err="1"/>
              <a:t>correlation</a:t>
            </a:r>
            <a:r>
              <a:rPr lang="cs-CZ" dirty="0"/>
              <a:t> (</a:t>
            </a:r>
            <a:r>
              <a:rPr lang="cs-CZ" dirty="0" err="1"/>
              <a:t>although</a:t>
            </a:r>
            <a:r>
              <a:rPr lang="cs-CZ" dirty="0"/>
              <a:t> </a:t>
            </a:r>
            <a:r>
              <a:rPr lang="cs-CZ" dirty="0" err="1"/>
              <a:t>statistically</a:t>
            </a:r>
            <a:r>
              <a:rPr lang="cs-CZ" dirty="0"/>
              <a:t> </a:t>
            </a:r>
            <a:r>
              <a:rPr lang="cs-CZ" dirty="0" err="1"/>
              <a:t>significant</a:t>
            </a:r>
            <a:r>
              <a:rPr lang="cs-CZ" dirty="0"/>
              <a:t> p &lt; 0.001) </a:t>
            </a:r>
            <a:r>
              <a:rPr lang="cs-CZ" dirty="0" err="1"/>
              <a:t>corroborating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difference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structure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networks</a:t>
            </a:r>
            <a:r>
              <a:rPr lang="cs-CZ" dirty="0"/>
              <a:t> </a:t>
            </a:r>
            <a:r>
              <a:rPr lang="cs-CZ" dirty="0" err="1"/>
              <a:t>despite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substantive</a:t>
            </a:r>
            <a:r>
              <a:rPr lang="cs-CZ" dirty="0"/>
              <a:t> </a:t>
            </a:r>
            <a:r>
              <a:rPr lang="cs-CZ" dirty="0" err="1"/>
              <a:t>similarity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data-</a:t>
            </a:r>
            <a:r>
              <a:rPr lang="cs-CZ" dirty="0" err="1"/>
              <a:t>generating</a:t>
            </a:r>
            <a:r>
              <a:rPr lang="cs-CZ" dirty="0"/>
              <a:t> </a:t>
            </a:r>
            <a:r>
              <a:rPr lang="cs-CZ" dirty="0" err="1"/>
              <a:t>process</a:t>
            </a:r>
            <a:r>
              <a:rPr lang="cs-CZ" dirty="0"/>
              <a:t>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171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8E43F5-B700-DA9C-622D-C9984413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Meaningfulness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communities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C3C1B4-54C9-27BC-88F4-CBDADF53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Fictional</a:t>
            </a:r>
            <a:endParaRPr lang="cs-CZ" sz="2000" dirty="0">
              <a:solidFill>
                <a:prstClr val="black"/>
              </a:solidFill>
              <a:latin typeface="Menlo-Regular"/>
            </a:endParaRPr>
          </a:p>
          <a:p>
            <a:pPr lvl="1"/>
            <a:r>
              <a:rPr lang="cs-CZ" sz="2000" b="1" dirty="0" err="1">
                <a:solidFill>
                  <a:prstClr val="black"/>
                </a:solidFill>
                <a:latin typeface="Menlo-Regular"/>
              </a:rPr>
              <a:t>Community</a:t>
            </a:r>
            <a:r>
              <a:rPr lang="cs-CZ" sz="2000" b="1" dirty="0">
                <a:solidFill>
                  <a:prstClr val="black"/>
                </a:solidFill>
                <a:latin typeface="Menlo-Regular"/>
              </a:rPr>
              <a:t> 1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:['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shy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bold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cheery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sorrowful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charming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awkward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trusting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suspicious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innocent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worldly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cunning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honorable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competitive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cooperative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‘]…</a:t>
            </a:r>
          </a:p>
          <a:p>
            <a:pPr lvl="1"/>
            <a:r>
              <a:rPr lang="cs-CZ" sz="2000" b="1" dirty="0" err="1">
                <a:solidFill>
                  <a:prstClr val="black"/>
                </a:solidFill>
                <a:latin typeface="Menlo-Regular"/>
              </a:rPr>
              <a:t>Community</a:t>
            </a:r>
            <a:r>
              <a:rPr lang="cs-CZ" sz="2000" b="1" dirty="0">
                <a:solidFill>
                  <a:prstClr val="black"/>
                </a:solidFill>
                <a:latin typeface="Menlo-Regular"/>
              </a:rPr>
              <a:t> 2: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playful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serious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masculine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feminine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lewd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tasteful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intellectual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physical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strict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lenient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refined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rugged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artistic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scientific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‘]…</a:t>
            </a:r>
          </a:p>
          <a:p>
            <a:r>
              <a:rPr lang="cs-CZ" sz="2000" dirty="0">
                <a:solidFill>
                  <a:prstClr val="black"/>
                </a:solidFill>
                <a:latin typeface="Menlo-Regular"/>
              </a:rPr>
              <a:t>Real:</a:t>
            </a:r>
          </a:p>
          <a:p>
            <a:pPr lvl="1"/>
            <a:r>
              <a:rPr lang="cs-CZ" sz="2000" b="1" dirty="0" err="1">
                <a:solidFill>
                  <a:prstClr val="black"/>
                </a:solidFill>
                <a:latin typeface="Menlo-Regular"/>
              </a:rPr>
              <a:t>Community</a:t>
            </a:r>
            <a:r>
              <a:rPr lang="cs-CZ" sz="2000" b="1" dirty="0">
                <a:solidFill>
                  <a:prstClr val="black"/>
                </a:solidFill>
                <a:latin typeface="Menlo-Regular"/>
              </a:rPr>
              <a:t> 1: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shy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bold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charming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awkward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lewd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tasteful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strict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lenient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innocent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worldly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cunning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honorable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orderly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chaotic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competitive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cooperative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']['brave',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careful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ferocious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pacifist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‘] …</a:t>
            </a:r>
          </a:p>
          <a:p>
            <a:pPr lvl="1"/>
            <a:r>
              <a:rPr lang="cs-CZ" sz="2000" b="1" dirty="0" err="1">
                <a:solidFill>
                  <a:prstClr val="black"/>
                </a:solidFill>
                <a:latin typeface="Menlo-Regular"/>
              </a:rPr>
              <a:t>Community</a:t>
            </a:r>
            <a:r>
              <a:rPr lang="cs-CZ" sz="2000" b="1" dirty="0">
                <a:solidFill>
                  <a:prstClr val="black"/>
                </a:solidFill>
                <a:latin typeface="Menlo-Regular"/>
              </a:rPr>
              <a:t> 2: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playful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serious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cheery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sorrowful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intellectual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physical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refined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rugged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 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trusting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suspicious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stoic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expressive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normal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weird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‘]…</a:t>
            </a:r>
          </a:p>
          <a:p>
            <a:pPr lvl="1"/>
            <a:r>
              <a:rPr lang="cs-CZ" sz="2000" b="1" dirty="0" err="1">
                <a:solidFill>
                  <a:prstClr val="black"/>
                </a:solidFill>
                <a:latin typeface="Menlo-Regular"/>
              </a:rPr>
              <a:t>Community</a:t>
            </a:r>
            <a:r>
              <a:rPr lang="cs-CZ" sz="2000" b="1" dirty="0">
                <a:solidFill>
                  <a:prstClr val="black"/>
                </a:solidFill>
                <a:latin typeface="Menlo-Regular"/>
              </a:rPr>
              <a:t> 3: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legit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scrub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']['German',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English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Italian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Swedish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unlucky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fortunate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diligent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lazy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‘] …</a:t>
            </a:r>
          </a:p>
          <a:p>
            <a:pPr lvl="1"/>
            <a:r>
              <a:rPr lang="cs-CZ" sz="2000" b="1" dirty="0" err="1">
                <a:solidFill>
                  <a:prstClr val="black"/>
                </a:solidFill>
                <a:latin typeface="Menlo-Regular"/>
              </a:rPr>
              <a:t>Community</a:t>
            </a:r>
            <a:r>
              <a:rPr lang="cs-CZ" sz="2000" b="1" dirty="0">
                <a:solidFill>
                  <a:prstClr val="black"/>
                </a:solidFill>
                <a:latin typeface="Menlo-Regular"/>
              </a:rPr>
              <a:t> 4: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arcane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'mainstream']['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spiritual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skeptical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masculine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feminine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artistic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scientific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']['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creative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', '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conventional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‘]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5C2CC73F-8CBE-5E6D-351A-2F31C29615A6}"/>
              </a:ext>
            </a:extLst>
          </p:cNvPr>
          <p:cNvSpPr txBox="1">
            <a:spLocks/>
          </p:cNvSpPr>
          <p:nvPr/>
        </p:nvSpPr>
        <p:spPr>
          <a:xfrm>
            <a:off x="1121229" y="6176963"/>
            <a:ext cx="10515600" cy="276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Requires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cs-CZ" sz="2000" dirty="0" err="1">
                <a:solidFill>
                  <a:prstClr val="black"/>
                </a:solidFill>
                <a:latin typeface="Menlo-Regular"/>
              </a:rPr>
              <a:t>work</a:t>
            </a:r>
            <a:r>
              <a:rPr lang="cs-CZ" sz="2000" dirty="0">
                <a:solidFill>
                  <a:prstClr val="black"/>
                </a:solidFill>
                <a:latin typeface="Menlo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4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F1C83-D1E4-C977-268F-BB4870A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605BF6-5A68-EB31-BDFE-8FD186E7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Personality </a:t>
            </a:r>
            <a:r>
              <a:rPr lang="cs-CZ" dirty="0" err="1"/>
              <a:t>measurement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a </a:t>
            </a:r>
            <a:r>
              <a:rPr lang="cs-CZ" dirty="0" err="1"/>
              <a:t>continuously</a:t>
            </a:r>
            <a:r>
              <a:rPr lang="cs-CZ" dirty="0"/>
              <a:t> </a:t>
            </a:r>
            <a:r>
              <a:rPr lang="cs-CZ" dirty="0" err="1"/>
              <a:t>growing</a:t>
            </a:r>
            <a:r>
              <a:rPr lang="cs-CZ" dirty="0"/>
              <a:t> area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research</a:t>
            </a:r>
            <a:endParaRPr lang="cs-CZ" dirty="0"/>
          </a:p>
          <a:p>
            <a:r>
              <a:rPr lang="cs-CZ" dirty="0" err="1"/>
              <a:t>Currently</a:t>
            </a:r>
            <a:r>
              <a:rPr lang="cs-CZ" dirty="0"/>
              <a:t>,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space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dominated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big-5 </a:t>
            </a:r>
            <a:r>
              <a:rPr lang="cs-CZ" dirty="0" err="1"/>
              <a:t>theory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obtained</a:t>
            </a:r>
            <a:r>
              <a:rPr lang="cs-CZ" dirty="0"/>
              <a:t> </a:t>
            </a:r>
            <a:r>
              <a:rPr lang="cs-CZ" dirty="0" err="1"/>
              <a:t>inductively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factor</a:t>
            </a:r>
            <a:r>
              <a:rPr lang="cs-CZ" dirty="0"/>
              <a:t> </a:t>
            </a:r>
            <a:r>
              <a:rPr lang="cs-CZ" dirty="0" err="1"/>
              <a:t>analysis</a:t>
            </a:r>
            <a:r>
              <a:rPr lang="cs-CZ" dirty="0"/>
              <a:t>.</a:t>
            </a:r>
          </a:p>
          <a:p>
            <a:r>
              <a:rPr lang="cs-CZ" b="1" dirty="0" err="1"/>
              <a:t>While</a:t>
            </a:r>
            <a:r>
              <a:rPr lang="cs-CZ" b="1" dirty="0"/>
              <a:t> </a:t>
            </a:r>
            <a:r>
              <a:rPr lang="cs-CZ" b="1" dirty="0" err="1"/>
              <a:t>this</a:t>
            </a:r>
            <a:r>
              <a:rPr lang="cs-CZ" b="1" dirty="0"/>
              <a:t> </a:t>
            </a:r>
            <a:r>
              <a:rPr lang="cs-CZ" b="1" dirty="0" err="1"/>
              <a:t>theory</a:t>
            </a:r>
            <a:r>
              <a:rPr lang="cs-CZ" b="1" dirty="0"/>
              <a:t> has many </a:t>
            </a:r>
            <a:r>
              <a:rPr lang="cs-CZ" b="1" dirty="0" err="1"/>
              <a:t>problems</a:t>
            </a:r>
            <a:r>
              <a:rPr lang="cs-CZ" b="1" dirty="0"/>
              <a:t>, </a:t>
            </a:r>
            <a:r>
              <a:rPr lang="cs-CZ" b="1" dirty="0" err="1"/>
              <a:t>it</a:t>
            </a:r>
            <a:r>
              <a:rPr lang="cs-CZ" b="1" dirty="0"/>
              <a:t> </a:t>
            </a:r>
            <a:r>
              <a:rPr lang="cs-CZ" b="1" dirty="0" err="1"/>
              <a:t>is</a:t>
            </a:r>
            <a:r>
              <a:rPr lang="cs-CZ" b="1" dirty="0"/>
              <a:t> </a:t>
            </a:r>
            <a:r>
              <a:rPr lang="cs-CZ" b="1" dirty="0" err="1"/>
              <a:t>bound</a:t>
            </a:r>
            <a:r>
              <a:rPr lang="cs-CZ" b="1" dirty="0"/>
              <a:t> </a:t>
            </a:r>
            <a:r>
              <a:rPr lang="cs-CZ" b="1" dirty="0" err="1"/>
              <a:t>strongly</a:t>
            </a:r>
            <a:r>
              <a:rPr lang="cs-CZ" b="1" dirty="0"/>
              <a:t> to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measurement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personality </a:t>
            </a:r>
            <a:r>
              <a:rPr lang="cs-CZ" b="1" dirty="0" err="1"/>
              <a:t>due</a:t>
            </a:r>
            <a:r>
              <a:rPr lang="cs-CZ" b="1" dirty="0"/>
              <a:t> to absence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other</a:t>
            </a:r>
            <a:r>
              <a:rPr lang="cs-CZ" b="1" dirty="0"/>
              <a:t> </a:t>
            </a:r>
            <a:r>
              <a:rPr lang="cs-CZ" b="1" dirty="0" err="1"/>
              <a:t>analytic</a:t>
            </a:r>
            <a:r>
              <a:rPr lang="cs-CZ" b="1" dirty="0"/>
              <a:t> </a:t>
            </a:r>
            <a:r>
              <a:rPr lang="cs-CZ" b="1" dirty="0" err="1"/>
              <a:t>methods</a:t>
            </a:r>
            <a:r>
              <a:rPr lang="cs-CZ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17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440CCC-8E2B-B9D5-F353-CEBE640F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Motivation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F5EDA6-2850-67B8-A340-B1CE0341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analysis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a </a:t>
            </a:r>
            <a:r>
              <a:rPr lang="cs-CZ" dirty="0" err="1"/>
              <a:t>promising</a:t>
            </a:r>
            <a:r>
              <a:rPr lang="cs-CZ" dirty="0"/>
              <a:t> </a:t>
            </a:r>
            <a:r>
              <a:rPr lang="cs-CZ" dirty="0" err="1"/>
              <a:t>alternative</a:t>
            </a:r>
            <a:r>
              <a:rPr lang="cs-CZ" dirty="0"/>
              <a:t> model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understanding</a:t>
            </a:r>
            <a:r>
              <a:rPr lang="cs-CZ" dirty="0"/>
              <a:t> </a:t>
            </a:r>
            <a:r>
              <a:rPr lang="cs-CZ" dirty="0" err="1"/>
              <a:t>relationships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questionnaire</a:t>
            </a:r>
            <a:r>
              <a:rPr lang="cs-CZ" dirty="0"/>
              <a:t> </a:t>
            </a:r>
            <a:r>
              <a:rPr lang="cs-CZ" dirty="0" err="1"/>
              <a:t>responses</a:t>
            </a:r>
            <a:r>
              <a:rPr lang="cs-CZ" dirty="0"/>
              <a:t> and </a:t>
            </a:r>
            <a:r>
              <a:rPr lang="cs-CZ" dirty="0" err="1"/>
              <a:t>understanding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structure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human</a:t>
            </a:r>
            <a:r>
              <a:rPr lang="cs-CZ" dirty="0"/>
              <a:t> personality.</a:t>
            </a:r>
          </a:p>
          <a:p>
            <a:r>
              <a:rPr lang="cs-CZ" dirty="0"/>
              <a:t>It has </a:t>
            </a:r>
            <a:r>
              <a:rPr lang="cs-CZ" dirty="0" err="1"/>
              <a:t>already</a:t>
            </a:r>
            <a:r>
              <a:rPr lang="cs-CZ" dirty="0"/>
              <a:t> </a:t>
            </a:r>
            <a:r>
              <a:rPr lang="cs-CZ" dirty="0" err="1"/>
              <a:t>been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areas</a:t>
            </a:r>
            <a:r>
              <a:rPr lang="cs-CZ" dirty="0"/>
              <a:t> (modelling </a:t>
            </a:r>
            <a:r>
              <a:rPr lang="cs-CZ" dirty="0" err="1"/>
              <a:t>symptoms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psychopathology</a:t>
            </a:r>
            <a:r>
              <a:rPr lang="cs-CZ" dirty="0"/>
              <a:t>, </a:t>
            </a:r>
            <a:r>
              <a:rPr lang="cs-CZ" dirty="0" err="1"/>
              <a:t>structure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intelligence</a:t>
            </a:r>
            <a:r>
              <a:rPr lang="cs-CZ" dirty="0"/>
              <a:t>, and </a:t>
            </a:r>
            <a:r>
              <a:rPr lang="cs-CZ" dirty="0" err="1"/>
              <a:t>others</a:t>
            </a:r>
            <a:r>
              <a:rPr lang="cs-CZ" dirty="0"/>
              <a:t>)</a:t>
            </a:r>
          </a:p>
          <a:p>
            <a:r>
              <a:rPr lang="cs-CZ" dirty="0" err="1"/>
              <a:t>The</a:t>
            </a:r>
            <a:r>
              <a:rPr lang="cs-CZ" dirty="0"/>
              <a:t> use </a:t>
            </a:r>
            <a:r>
              <a:rPr lang="cs-CZ" dirty="0" err="1"/>
              <a:t>of</a:t>
            </a:r>
            <a:r>
              <a:rPr lang="cs-CZ" dirty="0"/>
              <a:t> network </a:t>
            </a:r>
            <a:r>
              <a:rPr lang="cs-CZ" dirty="0" err="1"/>
              <a:t>analysis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psychological</a:t>
            </a:r>
            <a:r>
              <a:rPr lang="cs-CZ" dirty="0"/>
              <a:t> </a:t>
            </a:r>
            <a:r>
              <a:rPr lang="cs-CZ" dirty="0" err="1"/>
              <a:t>constructs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mostly</a:t>
            </a:r>
            <a:r>
              <a:rPr lang="cs-CZ" dirty="0"/>
              <a:t> limited to </a:t>
            </a:r>
            <a:r>
              <a:rPr lang="cs-CZ" dirty="0" err="1"/>
              <a:t>analysing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descriptives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network </a:t>
            </a:r>
            <a:r>
              <a:rPr lang="cs-CZ" dirty="0" err="1"/>
              <a:t>strucutre</a:t>
            </a:r>
            <a:endParaRPr lang="cs-CZ" dirty="0"/>
          </a:p>
          <a:p>
            <a:r>
              <a:rPr lang="cs-CZ" b="1" dirty="0" err="1"/>
              <a:t>Can</a:t>
            </a:r>
            <a:r>
              <a:rPr lang="cs-CZ" b="1" dirty="0"/>
              <a:t> </a:t>
            </a:r>
            <a:r>
              <a:rPr lang="cs-CZ" b="1" dirty="0" err="1"/>
              <a:t>we</a:t>
            </a:r>
            <a:r>
              <a:rPr lang="cs-CZ" b="1" dirty="0"/>
              <a:t> use more </a:t>
            </a:r>
            <a:r>
              <a:rPr lang="cs-CZ" b="1" dirty="0" err="1"/>
              <a:t>advanced</a:t>
            </a:r>
            <a:r>
              <a:rPr lang="cs-CZ" b="1" dirty="0"/>
              <a:t> </a:t>
            </a:r>
            <a:r>
              <a:rPr lang="cs-CZ" b="1" dirty="0" err="1"/>
              <a:t>techniques</a:t>
            </a:r>
            <a:r>
              <a:rPr lang="cs-CZ" b="1" dirty="0"/>
              <a:t> to </a:t>
            </a:r>
            <a:r>
              <a:rPr lang="cs-CZ" b="1" dirty="0" err="1"/>
              <a:t>meaningfully</a:t>
            </a:r>
            <a:r>
              <a:rPr lang="cs-CZ" b="1" dirty="0"/>
              <a:t> analyse </a:t>
            </a:r>
            <a:r>
              <a:rPr lang="cs-CZ" b="1" dirty="0" err="1"/>
              <a:t>psychometric</a:t>
            </a:r>
            <a:r>
              <a:rPr lang="cs-CZ" b="1" dirty="0"/>
              <a:t> </a:t>
            </a:r>
            <a:r>
              <a:rPr lang="cs-CZ" b="1" dirty="0" err="1"/>
              <a:t>networks</a:t>
            </a:r>
            <a:r>
              <a:rPr lang="cs-CZ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08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96F2ED-E0DC-F5DB-FD5D-F79D988B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Dataset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0A488-536B-9AB6-B349-4CA1396A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Answers</a:t>
            </a:r>
            <a:r>
              <a:rPr lang="cs-CZ" dirty="0"/>
              <a:t> on </a:t>
            </a:r>
            <a:r>
              <a:rPr lang="cs-CZ" dirty="0" err="1"/>
              <a:t>bipolar</a:t>
            </a:r>
            <a:r>
              <a:rPr lang="cs-CZ" dirty="0"/>
              <a:t> </a:t>
            </a:r>
            <a:r>
              <a:rPr lang="cs-CZ" dirty="0" err="1"/>
              <a:t>adjective</a:t>
            </a:r>
            <a:r>
              <a:rPr lang="cs-CZ" dirty="0"/>
              <a:t> </a:t>
            </a:r>
            <a:r>
              <a:rPr lang="cs-CZ" dirty="0" err="1"/>
              <a:t>pairs</a:t>
            </a:r>
            <a:endParaRPr lang="cs-CZ" dirty="0"/>
          </a:p>
          <a:p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datasets</a:t>
            </a:r>
            <a:r>
              <a:rPr lang="cs-CZ" dirty="0"/>
              <a:t>: </a:t>
            </a:r>
          </a:p>
          <a:p>
            <a:pPr lvl="1"/>
            <a:r>
              <a:rPr lang="cs-CZ" dirty="0" err="1"/>
              <a:t>Self</a:t>
            </a:r>
            <a:r>
              <a:rPr lang="cs-CZ" dirty="0"/>
              <a:t>-report</a:t>
            </a:r>
          </a:p>
          <a:p>
            <a:pPr lvl="1"/>
            <a:r>
              <a:rPr lang="cs-CZ" dirty="0" err="1"/>
              <a:t>Fictional</a:t>
            </a:r>
            <a:r>
              <a:rPr lang="cs-CZ" dirty="0"/>
              <a:t> </a:t>
            </a:r>
            <a:r>
              <a:rPr lang="cs-CZ" dirty="0" err="1"/>
              <a:t>character</a:t>
            </a:r>
            <a:r>
              <a:rPr lang="cs-CZ" dirty="0"/>
              <a:t> rating</a:t>
            </a:r>
          </a:p>
          <a:p>
            <a:pPr lvl="1"/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E62923D-72AA-81A5-74F2-CB389712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88" y="3796924"/>
            <a:ext cx="3991532" cy="269595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57C8A9C-E426-9C6C-F1CD-E1671B75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93" y="681037"/>
            <a:ext cx="451548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DED378-EFD9-0D2E-6A84-6D37CEE0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Psychometric</a:t>
            </a:r>
            <a:r>
              <a:rPr lang="cs-CZ" dirty="0"/>
              <a:t> network </a:t>
            </a:r>
            <a:r>
              <a:rPr lang="cs-CZ" dirty="0" err="1"/>
              <a:t>estimation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D1EC0A-C240-A79A-4704-9468F419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Modelling </a:t>
            </a:r>
            <a:r>
              <a:rPr lang="cs-CZ" dirty="0" err="1"/>
              <a:t>relationships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400 </a:t>
            </a:r>
            <a:r>
              <a:rPr lang="cs-CZ" dirty="0" err="1"/>
              <a:t>items</a:t>
            </a:r>
            <a:r>
              <a:rPr lang="cs-CZ" dirty="0"/>
              <a:t> (</a:t>
            </a:r>
            <a:r>
              <a:rPr lang="cs-CZ" dirty="0" err="1"/>
              <a:t>adjective</a:t>
            </a:r>
            <a:r>
              <a:rPr lang="cs-CZ" dirty="0"/>
              <a:t> </a:t>
            </a:r>
            <a:r>
              <a:rPr lang="cs-CZ" dirty="0" err="1"/>
              <a:t>pairs</a:t>
            </a:r>
            <a:r>
              <a:rPr lang="cs-CZ" dirty="0"/>
              <a:t>)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questionnaire</a:t>
            </a:r>
            <a:r>
              <a:rPr lang="cs-CZ" dirty="0"/>
              <a:t>.</a:t>
            </a:r>
          </a:p>
          <a:p>
            <a:r>
              <a:rPr lang="cs-CZ" dirty="0" err="1"/>
              <a:t>Nodes</a:t>
            </a:r>
            <a:r>
              <a:rPr lang="cs-CZ" dirty="0"/>
              <a:t>: </a:t>
            </a:r>
            <a:r>
              <a:rPr lang="cs-CZ" b="1" dirty="0"/>
              <a:t>test </a:t>
            </a:r>
            <a:r>
              <a:rPr lang="cs-CZ" b="1" dirty="0" err="1"/>
              <a:t>items</a:t>
            </a:r>
            <a:endParaRPr lang="cs-CZ" b="1" dirty="0"/>
          </a:p>
          <a:p>
            <a:r>
              <a:rPr lang="cs-CZ" dirty="0" err="1"/>
              <a:t>Edges</a:t>
            </a:r>
            <a:r>
              <a:rPr lang="cs-CZ" dirty="0"/>
              <a:t>: </a:t>
            </a:r>
            <a:r>
              <a:rPr lang="cs-CZ" b="1" dirty="0" err="1"/>
              <a:t>correlations</a:t>
            </a:r>
            <a:r>
              <a:rPr lang="cs-CZ" b="1" dirty="0"/>
              <a:t> </a:t>
            </a:r>
            <a:r>
              <a:rPr lang="cs-CZ" b="1" dirty="0" err="1"/>
              <a:t>between</a:t>
            </a:r>
            <a:r>
              <a:rPr lang="cs-CZ" b="1" dirty="0"/>
              <a:t> </a:t>
            </a:r>
            <a:r>
              <a:rPr lang="cs-CZ" b="1" dirty="0" err="1"/>
              <a:t>answers</a:t>
            </a:r>
            <a:endParaRPr lang="cs-CZ" dirty="0"/>
          </a:p>
          <a:p>
            <a:r>
              <a:rPr lang="cs-CZ" dirty="0"/>
              <a:t>2 </a:t>
            </a:r>
            <a:r>
              <a:rPr lang="cs-CZ" dirty="0" err="1"/>
              <a:t>networks</a:t>
            </a:r>
            <a:r>
              <a:rPr lang="cs-CZ" dirty="0"/>
              <a:t>: </a:t>
            </a:r>
          </a:p>
          <a:p>
            <a:pPr lvl="1"/>
            <a:r>
              <a:rPr lang="cs-CZ" dirty="0" err="1"/>
              <a:t>real</a:t>
            </a:r>
            <a:r>
              <a:rPr lang="cs-CZ" dirty="0"/>
              <a:t> </a:t>
            </a:r>
            <a:r>
              <a:rPr lang="cs-CZ" dirty="0" err="1"/>
              <a:t>self</a:t>
            </a:r>
            <a:r>
              <a:rPr lang="cs-CZ" dirty="0"/>
              <a:t>-report (n= 3mil)</a:t>
            </a:r>
          </a:p>
          <a:p>
            <a:pPr lvl="1"/>
            <a:r>
              <a:rPr lang="cs-CZ" dirty="0" err="1"/>
              <a:t>Fictional</a:t>
            </a:r>
            <a:r>
              <a:rPr lang="cs-CZ" dirty="0"/>
              <a:t> </a:t>
            </a:r>
            <a:r>
              <a:rPr lang="cs-CZ" dirty="0" err="1"/>
              <a:t>characters</a:t>
            </a:r>
            <a:r>
              <a:rPr lang="cs-CZ" dirty="0"/>
              <a:t>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68A0051-5C22-9EE6-26CC-A2133F19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581" y="3779114"/>
            <a:ext cx="623021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43CC83-EE1A-B767-2BC2-82F63245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Methodology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3868F8-9DA9-E4AB-F5F8-EC2410F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Data-</a:t>
            </a:r>
            <a:r>
              <a:rPr lang="cs-CZ" dirty="0" err="1"/>
              <a:t>generation</a:t>
            </a:r>
            <a:r>
              <a:rPr lang="cs-CZ" dirty="0"/>
              <a:t>: </a:t>
            </a:r>
            <a:r>
              <a:rPr lang="cs-CZ" dirty="0" err="1"/>
              <a:t>pearson</a:t>
            </a:r>
            <a:r>
              <a:rPr lang="cs-CZ" dirty="0"/>
              <a:t> </a:t>
            </a:r>
            <a:r>
              <a:rPr lang="cs-CZ" dirty="0" err="1"/>
              <a:t>correlation</a:t>
            </a:r>
            <a:r>
              <a:rPr lang="cs-CZ" dirty="0"/>
              <a:t> matrix </a:t>
            </a:r>
            <a:r>
              <a:rPr lang="cs-CZ" dirty="0" err="1"/>
              <a:t>with</a:t>
            </a:r>
            <a:r>
              <a:rPr lang="cs-CZ" dirty="0"/>
              <a:t> 0.1 </a:t>
            </a:r>
            <a:r>
              <a:rPr lang="cs-CZ" dirty="0" err="1"/>
              <a:t>correlation</a:t>
            </a:r>
            <a:r>
              <a:rPr lang="cs-CZ" dirty="0"/>
              <a:t> </a:t>
            </a:r>
            <a:r>
              <a:rPr lang="cs-CZ" dirty="0" err="1"/>
              <a:t>threshold</a:t>
            </a:r>
            <a:endParaRPr lang="cs-CZ" dirty="0"/>
          </a:p>
          <a:p>
            <a:r>
              <a:rPr lang="cs-CZ" dirty="0" err="1"/>
              <a:t>Descriptives</a:t>
            </a:r>
            <a:r>
              <a:rPr lang="cs-CZ" dirty="0"/>
              <a:t>: </a:t>
            </a:r>
            <a:r>
              <a:rPr lang="cs-CZ" dirty="0" err="1"/>
              <a:t>degree</a:t>
            </a:r>
            <a:r>
              <a:rPr lang="cs-CZ" dirty="0"/>
              <a:t>, </a:t>
            </a:r>
            <a:r>
              <a:rPr lang="cs-CZ" dirty="0" err="1"/>
              <a:t>density</a:t>
            </a:r>
            <a:r>
              <a:rPr lang="cs-CZ" dirty="0"/>
              <a:t>, transitivity, </a:t>
            </a:r>
            <a:r>
              <a:rPr lang="cs-CZ" dirty="0" err="1"/>
              <a:t>clustering</a:t>
            </a:r>
            <a:endParaRPr lang="cs-CZ" dirty="0"/>
          </a:p>
          <a:p>
            <a:r>
              <a:rPr lang="cs-CZ" dirty="0" err="1"/>
              <a:t>Community</a:t>
            </a:r>
            <a:r>
              <a:rPr lang="cs-CZ" dirty="0"/>
              <a:t> </a:t>
            </a:r>
            <a:r>
              <a:rPr lang="cs-CZ" dirty="0" err="1"/>
              <a:t>membership</a:t>
            </a:r>
            <a:r>
              <a:rPr lang="cs-CZ" dirty="0"/>
              <a:t> </a:t>
            </a:r>
            <a:r>
              <a:rPr lang="cs-CZ" dirty="0" err="1"/>
              <a:t>detection</a:t>
            </a:r>
            <a:r>
              <a:rPr lang="cs-CZ" dirty="0"/>
              <a:t>: </a:t>
            </a:r>
            <a:r>
              <a:rPr lang="cs-CZ" dirty="0" err="1"/>
              <a:t>Walktrap</a:t>
            </a:r>
            <a:r>
              <a:rPr lang="cs-CZ" dirty="0"/>
              <a:t> and fast </a:t>
            </a:r>
            <a:r>
              <a:rPr lang="cs-CZ" dirty="0" err="1"/>
              <a:t>community</a:t>
            </a:r>
            <a:r>
              <a:rPr lang="cs-CZ" dirty="0"/>
              <a:t> </a:t>
            </a:r>
            <a:r>
              <a:rPr lang="cs-CZ" dirty="0" err="1"/>
              <a:t>unfolding</a:t>
            </a:r>
            <a:r>
              <a:rPr lang="cs-CZ" dirty="0"/>
              <a:t> </a:t>
            </a:r>
          </a:p>
          <a:p>
            <a:r>
              <a:rPr lang="cs-CZ" dirty="0"/>
              <a:t>Node </a:t>
            </a:r>
            <a:r>
              <a:rPr lang="cs-CZ" dirty="0" err="1"/>
              <a:t>embedding</a:t>
            </a:r>
            <a:r>
              <a:rPr lang="cs-CZ" dirty="0"/>
              <a:t> and </a:t>
            </a:r>
            <a:r>
              <a:rPr lang="cs-CZ" dirty="0" err="1"/>
              <a:t>similarity</a:t>
            </a:r>
            <a:r>
              <a:rPr lang="cs-CZ" dirty="0"/>
              <a:t> rating </a:t>
            </a:r>
            <a:r>
              <a:rPr lang="cs-CZ" dirty="0" err="1"/>
              <a:t>comparison</a:t>
            </a:r>
            <a:r>
              <a:rPr lang="cs-CZ" dirty="0"/>
              <a:t>: Node2Vec, </a:t>
            </a:r>
            <a:r>
              <a:rPr lang="cs-CZ" dirty="0" err="1"/>
              <a:t>similarity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pairs</a:t>
            </a:r>
            <a:r>
              <a:rPr lang="cs-CZ" dirty="0"/>
              <a:t>, </a:t>
            </a:r>
            <a:r>
              <a:rPr lang="cs-CZ" dirty="0" err="1"/>
              <a:t>correlation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networks</a:t>
            </a:r>
            <a:r>
              <a:rPr lang="cs-CZ" dirty="0"/>
              <a:t>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1867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0E864-EC37-68DE-52B1-74C3BBC9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Real personality </a:t>
            </a:r>
            <a:r>
              <a:rPr lang="cs-CZ" dirty="0" err="1"/>
              <a:t>item</a:t>
            </a:r>
            <a:r>
              <a:rPr lang="cs-CZ" dirty="0"/>
              <a:t> network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6A8FF2-3693-86A2-8539-EB99B250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400 </a:t>
            </a:r>
            <a:r>
              <a:rPr lang="cs-CZ" dirty="0" err="1"/>
              <a:t>nodes</a:t>
            </a:r>
            <a:endParaRPr lang="cs-CZ" dirty="0"/>
          </a:p>
          <a:p>
            <a:r>
              <a:rPr lang="cs-CZ" dirty="0"/>
              <a:t>0.25 </a:t>
            </a:r>
            <a:r>
              <a:rPr lang="cs-CZ" dirty="0" err="1"/>
              <a:t>density</a:t>
            </a:r>
            <a:endParaRPr lang="cs-CZ" dirty="0"/>
          </a:p>
          <a:p>
            <a:r>
              <a:rPr lang="cs-CZ" dirty="0"/>
              <a:t>0.47 transitivity</a:t>
            </a:r>
          </a:p>
        </p:txBody>
      </p:sp>
      <p:pic>
        <p:nvPicPr>
          <p:cNvPr id="13" name="Obrázek 12" descr="Obsah obrázku text, snímek obrazovky, diagram, Vykreslený graf&#10;&#10;Popis byl vytvořen automaticky">
            <a:extLst>
              <a:ext uri="{FF2B5EF4-FFF2-40B4-BE49-F238E27FC236}">
                <a16:creationId xmlns:a16="http://schemas.microsoft.com/office/drawing/2014/main" id="{8298CEC2-DA83-4620-B802-D92A7D20B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79" y="1670664"/>
            <a:ext cx="5418221" cy="42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9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0E864-EC37-68DE-52B1-74C3BBC9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Fictional</a:t>
            </a:r>
            <a:r>
              <a:rPr lang="cs-CZ" dirty="0"/>
              <a:t> </a:t>
            </a:r>
            <a:r>
              <a:rPr lang="cs-CZ" dirty="0" err="1"/>
              <a:t>characters</a:t>
            </a:r>
            <a:r>
              <a:rPr lang="cs-CZ" dirty="0"/>
              <a:t> personality network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6A8FF2-3693-86A2-8539-EB99B250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400 </a:t>
            </a:r>
            <a:r>
              <a:rPr lang="cs-CZ" dirty="0" err="1"/>
              <a:t>nodes</a:t>
            </a:r>
            <a:endParaRPr lang="cs-CZ" dirty="0"/>
          </a:p>
          <a:p>
            <a:r>
              <a:rPr lang="cs-CZ" dirty="0"/>
              <a:t>0.57 </a:t>
            </a:r>
            <a:r>
              <a:rPr lang="cs-CZ" dirty="0" err="1"/>
              <a:t>density</a:t>
            </a:r>
            <a:endParaRPr lang="cs-CZ" dirty="0"/>
          </a:p>
          <a:p>
            <a:r>
              <a:rPr lang="cs-CZ" dirty="0"/>
              <a:t>0.65 transitivity</a:t>
            </a:r>
          </a:p>
        </p:txBody>
      </p:sp>
      <p:pic>
        <p:nvPicPr>
          <p:cNvPr id="5" name="Obrázek 4" descr="Obsah obrázku text, diagram, snímek obrazovky, Vykreslený graf&#10;&#10;Popis byl vytvořen automaticky">
            <a:extLst>
              <a:ext uri="{FF2B5EF4-FFF2-40B4-BE49-F238E27FC236}">
                <a16:creationId xmlns:a16="http://schemas.microsoft.com/office/drawing/2014/main" id="{12A53B6C-5591-C31D-4769-8509AC6B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43" y="1623516"/>
            <a:ext cx="5794315" cy="45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3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0E864-EC37-68DE-52B1-74C3BBC9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Clustering</a:t>
            </a:r>
            <a:endParaRPr lang="cs-CZ" dirty="0"/>
          </a:p>
        </p:txBody>
      </p:sp>
      <p:pic>
        <p:nvPicPr>
          <p:cNvPr id="6" name="Zástupný obsah 5" descr="Obsah obrázku text, snímek obrazovky, diagram, Vykreslený graf&#10;&#10;Popis byl vytvořen automaticky">
            <a:extLst>
              <a:ext uri="{FF2B5EF4-FFF2-40B4-BE49-F238E27FC236}">
                <a16:creationId xmlns:a16="http://schemas.microsoft.com/office/drawing/2014/main" id="{EA125596-6598-BF28-22E8-9BFBBFE18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5" y="1833270"/>
            <a:ext cx="5258534" cy="4201111"/>
          </a:xfrm>
        </p:spPr>
      </p:pic>
      <p:pic>
        <p:nvPicPr>
          <p:cNvPr id="8" name="Obrázek 7" descr="Obsah obrázku text, snímek obrazovky, diagram, Vykreslený graf&#10;&#10;Popis byl vytvořen automaticky">
            <a:extLst>
              <a:ext uri="{FF2B5EF4-FFF2-40B4-BE49-F238E27FC236}">
                <a16:creationId xmlns:a16="http://schemas.microsoft.com/office/drawing/2014/main" id="{87B2BD05-D720-43E7-9568-973F3890B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6138"/>
            <a:ext cx="5182323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574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567</Words>
  <Application>Microsoft Office PowerPoint</Application>
  <PresentationFormat>Širokoúhlá obrazovka</PresentationFormat>
  <Paragraphs>58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Menlo-Regular</vt:lpstr>
      <vt:lpstr>Motiv Office</vt:lpstr>
      <vt:lpstr>Psychometric Network construction, community detection and node embedding</vt:lpstr>
      <vt:lpstr>Problem statement</vt:lpstr>
      <vt:lpstr>Motivation</vt:lpstr>
      <vt:lpstr>Dataset</vt:lpstr>
      <vt:lpstr>Psychometric network estimation</vt:lpstr>
      <vt:lpstr>Methodology</vt:lpstr>
      <vt:lpstr>Real personality item network</vt:lpstr>
      <vt:lpstr>Fictional characters personality network</vt:lpstr>
      <vt:lpstr>Clustering</vt:lpstr>
      <vt:lpstr>Community detection</vt:lpstr>
      <vt:lpstr>Walktrap</vt:lpstr>
      <vt:lpstr>Node2Vec embedding similarity r = 0.021</vt:lpstr>
      <vt:lpstr>Conclusions</vt:lpstr>
      <vt:lpstr>Meaningfulness of the communities?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Psychometric Network construction, community detection and node embedding</dc:title>
  <dc:creator>Tomáš Vojtíšek</dc:creator>
  <cp:lastModifiedBy>Tomáš Vojtíšek</cp:lastModifiedBy>
  <cp:revision>6</cp:revision>
  <dcterms:created xsi:type="dcterms:W3CDTF">2023-05-24T20:26:14Z</dcterms:created>
  <dcterms:modified xsi:type="dcterms:W3CDTF">2023-06-06T09:59:46Z</dcterms:modified>
</cp:coreProperties>
</file>