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3887788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2" userDrawn="1">
          <p15:clr>
            <a:srgbClr val="A4A3A4"/>
          </p15:clr>
        </p15:guide>
        <p15:guide id="2" pos="12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65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60" y="-60"/>
      </p:cViewPr>
      <p:guideLst>
        <p:guide orient="horz" pos="1542"/>
        <p:guide pos="12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131197"/>
            <a:ext cx="3304620" cy="240639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630388"/>
            <a:ext cx="2915841" cy="1668793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67999"/>
            <a:ext cx="838304" cy="58575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67999"/>
            <a:ext cx="2466316" cy="58575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723196"/>
            <a:ext cx="3353217" cy="2875189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625585"/>
            <a:ext cx="3353217" cy="1511994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839993"/>
            <a:ext cx="1652310" cy="43855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839993"/>
            <a:ext cx="1652310" cy="43855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68000"/>
            <a:ext cx="3353217" cy="13359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694395"/>
            <a:ext cx="1644716" cy="830396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524791"/>
            <a:ext cx="1644716" cy="3713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694395"/>
            <a:ext cx="1652816" cy="830396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524791"/>
            <a:ext cx="1652816" cy="3713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60798"/>
            <a:ext cx="1253913" cy="1612794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95198"/>
            <a:ext cx="1968193" cy="4911982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2073592"/>
            <a:ext cx="1253913" cy="384158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1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60798"/>
            <a:ext cx="1253913" cy="1612794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95198"/>
            <a:ext cx="1968193" cy="4911982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2073592"/>
            <a:ext cx="1253913" cy="384158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68000"/>
            <a:ext cx="3353217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839993"/>
            <a:ext cx="3353217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406378"/>
            <a:ext cx="87475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F15B-115E-4ED9-A83D-CAB2D689BFEB}" type="datetimeFigureOut">
              <a:rPr lang="zh-CN" altLang="en-US" smtClean="0"/>
              <a:t>2017-02-14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406378"/>
            <a:ext cx="1312128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406378"/>
            <a:ext cx="87475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E0CA-6419-4AD6-9551-F516B5288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0800" y="0"/>
            <a:ext cx="3886043" cy="6911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AFA090-7754-4186-B26B-8D0964A0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7788" cy="67386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57478"/>
              </p:ext>
            </p:extLst>
          </p:nvPr>
        </p:nvGraphicFramePr>
        <p:xfrm>
          <a:off x="0" y="673867"/>
          <a:ext cx="3887787" cy="5738324"/>
        </p:xfrm>
        <a:graphic>
          <a:graphicData uri="http://schemas.openxmlformats.org/drawingml/2006/table">
            <a:tbl>
              <a:tblPr/>
              <a:tblGrid>
                <a:gridCol w="735983">
                  <a:extLst>
                    <a:ext uri="{9D8B030D-6E8A-4147-A177-3AD203B41FA5}">
                      <a16:colId xmlns:a16="http://schemas.microsoft.com/office/drawing/2014/main" val="1084936205"/>
                    </a:ext>
                  </a:extLst>
                </a:gridCol>
                <a:gridCol w="1022510">
                  <a:extLst>
                    <a:ext uri="{9D8B030D-6E8A-4147-A177-3AD203B41FA5}">
                      <a16:colId xmlns:a16="http://schemas.microsoft.com/office/drawing/2014/main" val="1109762851"/>
                    </a:ext>
                  </a:extLst>
                </a:gridCol>
                <a:gridCol w="494401">
                  <a:extLst>
                    <a:ext uri="{9D8B030D-6E8A-4147-A177-3AD203B41FA5}">
                      <a16:colId xmlns:a16="http://schemas.microsoft.com/office/drawing/2014/main" val="3065067114"/>
                    </a:ext>
                  </a:extLst>
                </a:gridCol>
                <a:gridCol w="511255">
                  <a:extLst>
                    <a:ext uri="{9D8B030D-6E8A-4147-A177-3AD203B41FA5}">
                      <a16:colId xmlns:a16="http://schemas.microsoft.com/office/drawing/2014/main" val="552434685"/>
                    </a:ext>
                  </a:extLst>
                </a:gridCol>
                <a:gridCol w="353946">
                  <a:extLst>
                    <a:ext uri="{9D8B030D-6E8A-4147-A177-3AD203B41FA5}">
                      <a16:colId xmlns:a16="http://schemas.microsoft.com/office/drawing/2014/main" val="210690890"/>
                    </a:ext>
                  </a:extLst>
                </a:gridCol>
                <a:gridCol w="696656">
                  <a:extLst>
                    <a:ext uri="{9D8B030D-6E8A-4147-A177-3AD203B41FA5}">
                      <a16:colId xmlns:a16="http://schemas.microsoft.com/office/drawing/2014/main" val="3821604338"/>
                    </a:ext>
                  </a:extLst>
                </a:gridCol>
                <a:gridCol w="73036">
                  <a:extLst>
                    <a:ext uri="{9D8B030D-6E8A-4147-A177-3AD203B41FA5}">
                      <a16:colId xmlns:a16="http://schemas.microsoft.com/office/drawing/2014/main" val="643421497"/>
                    </a:ext>
                  </a:extLst>
                </a:gridCol>
              </a:tblGrid>
              <a:tr h="27111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信息付款流程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A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6210"/>
                  </a:ext>
                </a:extLst>
              </a:tr>
              <a:tr h="128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39604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流程说明   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116-1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紧急程度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正常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6527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71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填单人       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吴静思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填单部门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应用开发组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填单日期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2017-1-16 11:47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0654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3598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          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集团管理类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业务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地产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区域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集团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226796"/>
                  </a:ext>
                </a:extLst>
              </a:tr>
              <a:tr h="89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15606"/>
                  </a:ext>
                </a:extLst>
              </a:tr>
              <a:tr h="204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表单信息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A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6069"/>
                  </a:ext>
                </a:extLst>
              </a:tr>
              <a:tr h="128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67726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费用类型   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信息类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费用科目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物业请款类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89523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66411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收款单位   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成都合能集团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收款银行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建设银行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收款名户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合能集团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0421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92788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资金计划年    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2017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资金计划月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1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25573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20938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本次请款金额      *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90999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已请款金额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10000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41920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52315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相关附件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请款单</a:t>
                      </a:r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2017-1-1.</a:t>
                      </a:r>
                      <a:r>
                        <a:rPr 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exe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37377"/>
                  </a:ext>
                </a:extLst>
              </a:tr>
              <a:tr h="9701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86561"/>
                  </a:ext>
                </a:extLst>
              </a:tr>
              <a:tr h="2041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相关流程</a:t>
                      </a:r>
                    </a:p>
                  </a:txBody>
                  <a:tcPr marL="48851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关于</a:t>
                      </a:r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</a:t>
                      </a:r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</a:t>
                      </a:r>
                      <a:r>
                        <a:rPr lang="en-US" altLang="zh-CN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6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月资金计划审批的工作请示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01499"/>
                  </a:ext>
                </a:extLst>
              </a:tr>
              <a:tr h="895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2714" marR="2714" marT="2714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2888"/>
                  </a:ext>
                </a:extLst>
              </a:tr>
              <a:tr h="204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主要意见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A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53712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加签</a:t>
                      </a:r>
                      <a:r>
                        <a:rPr lang="en-US" altLang="zh-CN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吴思静）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左勇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09:30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8159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加签</a:t>
                      </a:r>
                      <a:r>
                        <a:rPr lang="en-US" altLang="zh-CN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吴思静）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左勇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09:30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22675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创建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吴静思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13:06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附件已上传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02968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部门负责人</a:t>
                      </a:r>
                      <a:endParaRPr lang="en-US" altLang="zh-CN" sz="700" b="0" i="0" u="none" strike="noStrike" dirty="0">
                        <a:solidFill>
                          <a:srgbClr val="75717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（审批）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张帆（楚晓东授权）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09:18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4284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部门负责人</a:t>
                      </a:r>
                      <a:endParaRPr lang="en-US" altLang="zh-CN" sz="700" b="0" i="0" u="none" strike="noStrike" dirty="0">
                        <a:solidFill>
                          <a:srgbClr val="75717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（审批）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张帆（楚晓东授权）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09:18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23646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财务资金计划</a:t>
                      </a:r>
                      <a:endParaRPr lang="en-US" altLang="zh-CN" sz="700" b="0" i="0" u="none" strike="noStrike" dirty="0">
                        <a:solidFill>
                          <a:srgbClr val="75717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（审核</a:t>
                      </a:r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75717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范思亮</a:t>
                      </a:r>
                      <a:b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09:19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79221"/>
                  </a:ext>
                </a:extLst>
              </a:tr>
              <a:tr h="3008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财务负责人</a:t>
                      </a:r>
                    </a:p>
                  </a:txBody>
                  <a:tcPr marL="2714" marR="2714" marT="271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张明华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2017-02-07 17:04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不同意：不同意本次请款</a:t>
                      </a:r>
                    </a:p>
                  </a:txBody>
                  <a:tcPr marL="2714" marR="2714" marT="271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7465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2425AD19-C358-4DE4-B91C-B0C204DD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2197"/>
            <a:ext cx="3887787" cy="499778"/>
          </a:xfrm>
          <a:prstGeom prst="rect">
            <a:avLst/>
          </a:prstGeom>
        </p:spPr>
      </p:pic>
      <p:sp>
        <p:nvSpPr>
          <p:cNvPr id="8" name="不完整圆 7"/>
          <p:cNvSpPr/>
          <p:nvPr/>
        </p:nvSpPr>
        <p:spPr>
          <a:xfrm rot="16200000">
            <a:off x="645580" y="2480733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不完整圆 14"/>
          <p:cNvSpPr/>
          <p:nvPr/>
        </p:nvSpPr>
        <p:spPr>
          <a:xfrm rot="16200000">
            <a:off x="645583" y="2776008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不完整圆 15"/>
          <p:cNvSpPr/>
          <p:nvPr/>
        </p:nvSpPr>
        <p:spPr>
          <a:xfrm rot="16200000">
            <a:off x="645582" y="3071283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不完整圆 16"/>
          <p:cNvSpPr/>
          <p:nvPr/>
        </p:nvSpPr>
        <p:spPr>
          <a:xfrm rot="16200000">
            <a:off x="645581" y="3366558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不完整圆 17"/>
          <p:cNvSpPr/>
          <p:nvPr/>
        </p:nvSpPr>
        <p:spPr>
          <a:xfrm rot="16200000">
            <a:off x="645580" y="3661833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不完整圆 18"/>
          <p:cNvSpPr/>
          <p:nvPr/>
        </p:nvSpPr>
        <p:spPr>
          <a:xfrm rot="16200000">
            <a:off x="645580" y="3957108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不完整圆 19"/>
          <p:cNvSpPr/>
          <p:nvPr/>
        </p:nvSpPr>
        <p:spPr>
          <a:xfrm rot="16200000">
            <a:off x="2154340" y="2463992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不完整圆 20"/>
          <p:cNvSpPr/>
          <p:nvPr/>
        </p:nvSpPr>
        <p:spPr>
          <a:xfrm rot="16200000">
            <a:off x="2154340" y="2770927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不完整圆 21"/>
          <p:cNvSpPr/>
          <p:nvPr/>
        </p:nvSpPr>
        <p:spPr>
          <a:xfrm rot="16200000">
            <a:off x="2154340" y="3054577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不完整圆 22"/>
          <p:cNvSpPr/>
          <p:nvPr/>
        </p:nvSpPr>
        <p:spPr>
          <a:xfrm rot="16200000">
            <a:off x="2154340" y="3361994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不完整圆 24"/>
          <p:cNvSpPr/>
          <p:nvPr/>
        </p:nvSpPr>
        <p:spPr>
          <a:xfrm rot="16200000">
            <a:off x="645580" y="1826259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不完整圆 25"/>
          <p:cNvSpPr/>
          <p:nvPr/>
        </p:nvSpPr>
        <p:spPr>
          <a:xfrm rot="16200000">
            <a:off x="645579" y="1531725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不完整圆 26"/>
          <p:cNvSpPr/>
          <p:nvPr/>
        </p:nvSpPr>
        <p:spPr>
          <a:xfrm rot="16200000">
            <a:off x="633758" y="1221395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不完整圆 27"/>
          <p:cNvSpPr/>
          <p:nvPr/>
        </p:nvSpPr>
        <p:spPr>
          <a:xfrm rot="16200000">
            <a:off x="2154339" y="1531725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不完整圆 28"/>
          <p:cNvSpPr/>
          <p:nvPr/>
        </p:nvSpPr>
        <p:spPr>
          <a:xfrm rot="16200000">
            <a:off x="2154339" y="1815374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不完整圆 29"/>
          <p:cNvSpPr/>
          <p:nvPr/>
        </p:nvSpPr>
        <p:spPr>
          <a:xfrm rot="16200000">
            <a:off x="3021063" y="2770926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不完整圆 30"/>
          <p:cNvSpPr/>
          <p:nvPr/>
        </p:nvSpPr>
        <p:spPr>
          <a:xfrm rot="16200000">
            <a:off x="3021062" y="1826258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不完整圆 31"/>
          <p:cNvSpPr/>
          <p:nvPr/>
        </p:nvSpPr>
        <p:spPr>
          <a:xfrm rot="16200000">
            <a:off x="3021062" y="1531725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不完整圆 32"/>
          <p:cNvSpPr/>
          <p:nvPr/>
        </p:nvSpPr>
        <p:spPr>
          <a:xfrm rot="16200000">
            <a:off x="3021062" y="1221394"/>
            <a:ext cx="148167" cy="148167"/>
          </a:xfrm>
          <a:prstGeom prst="pie">
            <a:avLst>
              <a:gd name="adj1" fmla="val 0"/>
              <a:gd name="adj2" fmla="val 5400014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2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0800" y="0"/>
            <a:ext cx="3886043" cy="6911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AFA090-7754-4186-B26B-8D0964A0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7788" cy="673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25AD19-C358-4DE4-B91C-B0C204DD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2197"/>
            <a:ext cx="3887787" cy="499778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9949"/>
              </p:ext>
            </p:extLst>
          </p:nvPr>
        </p:nvGraphicFramePr>
        <p:xfrm>
          <a:off x="26086" y="721491"/>
          <a:ext cx="3837204" cy="5612628"/>
        </p:xfrm>
        <a:graphic>
          <a:graphicData uri="http://schemas.openxmlformats.org/drawingml/2006/table">
            <a:tbl>
              <a:tblPr/>
              <a:tblGrid>
                <a:gridCol w="740314">
                  <a:extLst>
                    <a:ext uri="{9D8B030D-6E8A-4147-A177-3AD203B41FA5}">
                      <a16:colId xmlns:a16="http://schemas.microsoft.com/office/drawing/2014/main" val="1788457169"/>
                    </a:ext>
                  </a:extLst>
                </a:gridCol>
                <a:gridCol w="850733">
                  <a:extLst>
                    <a:ext uri="{9D8B030D-6E8A-4147-A177-3AD203B41FA5}">
                      <a16:colId xmlns:a16="http://schemas.microsoft.com/office/drawing/2014/main" val="169241383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2855591936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33171315"/>
                    </a:ext>
                  </a:extLst>
                </a:gridCol>
                <a:gridCol w="436267">
                  <a:extLst>
                    <a:ext uri="{9D8B030D-6E8A-4147-A177-3AD203B41FA5}">
                      <a16:colId xmlns:a16="http://schemas.microsoft.com/office/drawing/2014/main" val="3695359298"/>
                    </a:ext>
                  </a:extLst>
                </a:gridCol>
                <a:gridCol w="700756">
                  <a:extLst>
                    <a:ext uri="{9D8B030D-6E8A-4147-A177-3AD203B41FA5}">
                      <a16:colId xmlns:a16="http://schemas.microsoft.com/office/drawing/2014/main" val="470681804"/>
                    </a:ext>
                  </a:extLst>
                </a:gridCol>
              </a:tblGrid>
              <a:tr h="27350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信息付款流程</a:t>
                      </a:r>
                    </a:p>
                  </a:txBody>
                  <a:tcPr marL="90015" marR="90015" marT="45007" marB="45007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3801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流程说明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116-1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紧急程度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正常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5253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填单人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吴静思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填单部门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应用开发组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填单日期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2017-1-16 11:47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65188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项目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集团管理类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业务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地产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区域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集团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05251"/>
                  </a:ext>
                </a:extLst>
              </a:tr>
              <a:tr h="2392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90015" marR="90015" marT="45007" marB="450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02974"/>
                  </a:ext>
                </a:extLst>
              </a:tr>
              <a:tr h="27350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表单信息</a:t>
                      </a:r>
                    </a:p>
                  </a:txBody>
                  <a:tcPr marL="90015" marR="90015" marT="45007" marB="45007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09638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费用类型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信息类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费用科目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物业请款类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5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收款单位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成都合能集团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收款银行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建设银行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收款名户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合能集团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525126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资金计划年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2017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资金计划月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1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51777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本次请款金额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90999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已请款金额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10000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595959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56167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相关附件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请款单</a:t>
                      </a:r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2017-1-1.</a:t>
                      </a:r>
                      <a:r>
                        <a:rPr 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exe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96296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相关流程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关于</a:t>
                      </a:r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</a:t>
                      </a:r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</a:t>
                      </a:r>
                      <a:r>
                        <a:rPr lang="en-US" altLang="zh-CN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700" b="1" i="0" u="none" strike="noStrike" dirty="0">
                          <a:solidFill>
                            <a:srgbClr val="4472C4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月资金计划审批的工作请示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30250"/>
                  </a:ext>
                </a:extLst>
              </a:tr>
              <a:tr h="2392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</a:p>
                  </a:txBody>
                  <a:tcPr marL="90015" marR="90015" marT="45007" marB="450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71024"/>
                  </a:ext>
                </a:extLst>
              </a:tr>
              <a:tr h="27350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主要意见</a:t>
                      </a:r>
                    </a:p>
                  </a:txBody>
                  <a:tcPr marL="90015" marR="90015" marT="45007" marB="45007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1386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加签</a:t>
                      </a:r>
                      <a:r>
                        <a:rPr lang="en-US" altLang="zh-CN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吴思静）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左勇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09:30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36938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加签</a:t>
                      </a:r>
                      <a:r>
                        <a:rPr lang="en-US" altLang="zh-CN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吴思静）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左勇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09:30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433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创建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吴静思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2017-01-16 13:06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附件已上传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4897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部门负责人（审批）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张帆（楚晓东授权）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09:18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78985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部门负责人（审批）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张帆（楚晓东授权）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09:18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30581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财务资金计划审核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范思亮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2017-01-23 09:19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同意：无异议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86668"/>
                  </a:ext>
                </a:extLst>
              </a:tr>
              <a:tr h="2695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75717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财务负责人</a:t>
                      </a:r>
                    </a:p>
                  </a:txBody>
                  <a:tcPr marL="4143" marR="4143" marT="4143" marB="0" anchor="ctr">
                    <a:lnL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张明华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</a:b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2017-02-07 17:04</a:t>
                      </a:r>
                    </a:p>
                  </a:txBody>
                  <a:tcPr marL="4143" marR="4143" marT="414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不同意：不同意本次请款</a:t>
                      </a:r>
                    </a:p>
                  </a:txBody>
                  <a:tcPr marL="90015" marR="90015" marT="45007" marB="45007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5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1534" y="0"/>
            <a:ext cx="3886043" cy="6911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AFA090-7754-4186-B26B-8D0964A0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7788" cy="673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25AD19-C358-4DE4-B91C-B0C204DD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2197"/>
            <a:ext cx="3887787" cy="4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0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438</Words>
  <Application>Microsoft Office PowerPoint</Application>
  <PresentationFormat>自定义</PresentationFormat>
  <Paragraphs>219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钟佳恒</dc:creator>
  <cp:lastModifiedBy>钟佳恒</cp:lastModifiedBy>
  <cp:revision>21</cp:revision>
  <dcterms:created xsi:type="dcterms:W3CDTF">2017-02-09T02:57:28Z</dcterms:created>
  <dcterms:modified xsi:type="dcterms:W3CDTF">2017-02-15T07:41:19Z</dcterms:modified>
</cp:coreProperties>
</file>