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63" r:id="rId1"/>
  </p:sldMasterIdLst>
  <p:notesMasterIdLst>
    <p:notesMasterId r:id="rId24"/>
  </p:notesMasterIdLst>
  <p:sldIdLst>
    <p:sldId id="256" r:id="rId2"/>
    <p:sldId id="307" r:id="rId3"/>
    <p:sldId id="308" r:id="rId4"/>
    <p:sldId id="310" r:id="rId5"/>
    <p:sldId id="311" r:id="rId6"/>
    <p:sldId id="312" r:id="rId7"/>
    <p:sldId id="313" r:id="rId8"/>
    <p:sldId id="319" r:id="rId9"/>
    <p:sldId id="309" r:id="rId10"/>
    <p:sldId id="321" r:id="rId11"/>
    <p:sldId id="314" r:id="rId12"/>
    <p:sldId id="320" r:id="rId13"/>
    <p:sldId id="316" r:id="rId14"/>
    <p:sldId id="317" r:id="rId15"/>
    <p:sldId id="315" r:id="rId16"/>
    <p:sldId id="322" r:id="rId17"/>
    <p:sldId id="324" r:id="rId18"/>
    <p:sldId id="325" r:id="rId19"/>
    <p:sldId id="329" r:id="rId20"/>
    <p:sldId id="328" r:id="rId21"/>
    <p:sldId id="326" r:id="rId22"/>
    <p:sldId id="327" r:id="rId2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2" pos="7679">
          <p15:clr>
            <a:srgbClr val="A4A3A4"/>
          </p15:clr>
        </p15:guide>
        <p15:guide id="3" orient="horz" pos="2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2D373D"/>
    <a:srgbClr val="2E3B42"/>
    <a:srgbClr val="2F383E"/>
    <a:srgbClr val="272E32"/>
    <a:srgbClr val="1A2126"/>
    <a:srgbClr val="2D3539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767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3413" autoAdjust="0"/>
    <p:restoredTop sz="94664"/>
  </p:normalViewPr>
  <p:slideViewPr>
    <p:cSldViewPr snapToGrid="0" snapToObjects="1" showGuides="1">
      <p:cViewPr varScale="1">
        <p:scale>
          <a:sx n="103" d="100"/>
          <a:sy n="103" d="100"/>
        </p:scale>
        <p:origin x="-160" y="-112"/>
      </p:cViewPr>
      <p:guideLst>
        <p:guide orient="horz" pos="2664"/>
        <p:guide pos="7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652A8-60F0-4147-96DB-BE96E861DE5D}" type="datetimeFigureOut">
              <a:rPr lang="en-US" smtClean="0"/>
              <a:pPr/>
              <a:t>12/3/17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F3031-336B-F74A-B3D1-4F65134190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8192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blocks</a:t>
            </a:r>
          </a:p>
          <a:p>
            <a:r>
              <a:rPr lang="en-US" dirty="0" smtClean="0"/>
              <a:t>Blocks replicated around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C9542-D81A-864F-A747-83A5F8ACB55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3681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functions required.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C9542-D81A-864F-A747-83A5F8ACB55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7444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8" name="Shape 33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9" name="Shape 3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A Title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42147" y="3517795"/>
            <a:ext cx="7455404" cy="1852104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200" b="0" i="0">
                <a:solidFill>
                  <a:schemeClr val="bg1"/>
                </a:solidFill>
                <a:latin typeface="Roboto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28435" y="656874"/>
            <a:ext cx="1614660" cy="296779"/>
            <a:chOff x="566738" y="1811338"/>
            <a:chExt cx="5018087" cy="922337"/>
          </a:xfrm>
          <a:solidFill>
            <a:schemeClr val="tx1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365625" y="2020888"/>
              <a:ext cx="412750" cy="709612"/>
            </a:xfrm>
            <a:custGeom>
              <a:avLst/>
              <a:gdLst>
                <a:gd name="T0" fmla="*/ 98 w 110"/>
                <a:gd name="T1" fmla="*/ 0 h 189"/>
                <a:gd name="T2" fmla="*/ 61 w 110"/>
                <a:gd name="T3" fmla="*/ 5 h 189"/>
                <a:gd name="T4" fmla="*/ 45 w 110"/>
                <a:gd name="T5" fmla="*/ 10 h 189"/>
                <a:gd name="T6" fmla="*/ 42 w 110"/>
                <a:gd name="T7" fmla="*/ 6 h 189"/>
                <a:gd name="T8" fmla="*/ 25 w 110"/>
                <a:gd name="T9" fmla="*/ 0 h 189"/>
                <a:gd name="T10" fmla="*/ 0 w 110"/>
                <a:gd name="T11" fmla="*/ 0 h 189"/>
                <a:gd name="T12" fmla="*/ 0 w 110"/>
                <a:gd name="T13" fmla="*/ 189 h 189"/>
                <a:gd name="T14" fmla="*/ 49 w 110"/>
                <a:gd name="T15" fmla="*/ 189 h 189"/>
                <a:gd name="T16" fmla="*/ 49 w 110"/>
                <a:gd name="T17" fmla="*/ 90 h 189"/>
                <a:gd name="T18" fmla="*/ 59 w 110"/>
                <a:gd name="T19" fmla="*/ 57 h 189"/>
                <a:gd name="T20" fmla="*/ 89 w 110"/>
                <a:gd name="T21" fmla="*/ 48 h 189"/>
                <a:gd name="T22" fmla="*/ 110 w 110"/>
                <a:gd name="T23" fmla="*/ 48 h 189"/>
                <a:gd name="T24" fmla="*/ 110 w 110"/>
                <a:gd name="T25" fmla="*/ 0 h 189"/>
                <a:gd name="T26" fmla="*/ 98 w 110"/>
                <a:gd name="T2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189">
                  <a:moveTo>
                    <a:pt x="98" y="0"/>
                  </a:moveTo>
                  <a:cubicBezTo>
                    <a:pt x="86" y="0"/>
                    <a:pt x="73" y="1"/>
                    <a:pt x="61" y="5"/>
                  </a:cubicBezTo>
                  <a:cubicBezTo>
                    <a:pt x="56" y="6"/>
                    <a:pt x="50" y="8"/>
                    <a:pt x="45" y="10"/>
                  </a:cubicBezTo>
                  <a:cubicBezTo>
                    <a:pt x="44" y="9"/>
                    <a:pt x="43" y="8"/>
                    <a:pt x="42" y="6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49" y="71"/>
                    <a:pt x="52" y="64"/>
                    <a:pt x="59" y="57"/>
                  </a:cubicBezTo>
                  <a:cubicBezTo>
                    <a:pt x="65" y="51"/>
                    <a:pt x="75" y="48"/>
                    <a:pt x="89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8" y="0"/>
                    <a:pt x="98" y="0"/>
                    <a:pt x="9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1400" b="0" i="0" dirty="0">
                <a:solidFill>
                  <a:srgbClr val="004169"/>
                </a:solidFill>
                <a:latin typeface="Roboto Light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268413" y="1811338"/>
              <a:ext cx="184150" cy="919162"/>
            </a:xfrm>
            <a:custGeom>
              <a:avLst/>
              <a:gdLst>
                <a:gd name="T0" fmla="*/ 25 w 49"/>
                <a:gd name="T1" fmla="*/ 0 h 245"/>
                <a:gd name="T2" fmla="*/ 0 w 49"/>
                <a:gd name="T3" fmla="*/ 0 h 245"/>
                <a:gd name="T4" fmla="*/ 0 w 49"/>
                <a:gd name="T5" fmla="*/ 221 h 245"/>
                <a:gd name="T6" fmla="*/ 7 w 49"/>
                <a:gd name="T7" fmla="*/ 238 h 245"/>
                <a:gd name="T8" fmla="*/ 24 w 49"/>
                <a:gd name="T9" fmla="*/ 245 h 245"/>
                <a:gd name="T10" fmla="*/ 49 w 49"/>
                <a:gd name="T11" fmla="*/ 245 h 245"/>
                <a:gd name="T12" fmla="*/ 49 w 49"/>
                <a:gd name="T13" fmla="*/ 23 h 245"/>
                <a:gd name="T14" fmla="*/ 42 w 49"/>
                <a:gd name="T15" fmla="*/ 7 h 245"/>
                <a:gd name="T16" fmla="*/ 25 w 49"/>
                <a:gd name="T1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5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2" y="233"/>
                    <a:pt x="7" y="238"/>
                  </a:cubicBezTo>
                  <a:cubicBezTo>
                    <a:pt x="11" y="242"/>
                    <a:pt x="17" y="245"/>
                    <a:pt x="24" y="245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16"/>
                    <a:pt x="47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1400" b="0" i="0" dirty="0">
                <a:solidFill>
                  <a:srgbClr val="004169"/>
                </a:solidFill>
                <a:latin typeface="Roboto Light" charset="0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1522413" y="2001838"/>
              <a:ext cx="646112" cy="731837"/>
            </a:xfrm>
            <a:custGeom>
              <a:avLst/>
              <a:gdLst>
                <a:gd name="T0" fmla="*/ 86 w 172"/>
                <a:gd name="T1" fmla="*/ 155 h 195"/>
                <a:gd name="T2" fmla="*/ 124 w 172"/>
                <a:gd name="T3" fmla="*/ 98 h 195"/>
                <a:gd name="T4" fmla="*/ 86 w 172"/>
                <a:gd name="T5" fmla="*/ 41 h 195"/>
                <a:gd name="T6" fmla="*/ 48 w 172"/>
                <a:gd name="T7" fmla="*/ 98 h 195"/>
                <a:gd name="T8" fmla="*/ 86 w 172"/>
                <a:gd name="T9" fmla="*/ 155 h 195"/>
                <a:gd name="T10" fmla="*/ 86 w 172"/>
                <a:gd name="T11" fmla="*/ 0 h 195"/>
                <a:gd name="T12" fmla="*/ 172 w 172"/>
                <a:gd name="T13" fmla="*/ 98 h 195"/>
                <a:gd name="T14" fmla="*/ 86 w 172"/>
                <a:gd name="T15" fmla="*/ 195 h 195"/>
                <a:gd name="T16" fmla="*/ 0 w 172"/>
                <a:gd name="T17" fmla="*/ 98 h 195"/>
                <a:gd name="T18" fmla="*/ 86 w 172"/>
                <a:gd name="T1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95">
                  <a:moveTo>
                    <a:pt x="86" y="155"/>
                  </a:moveTo>
                  <a:cubicBezTo>
                    <a:pt x="115" y="155"/>
                    <a:pt x="124" y="124"/>
                    <a:pt x="124" y="98"/>
                  </a:cubicBezTo>
                  <a:cubicBezTo>
                    <a:pt x="124" y="73"/>
                    <a:pt x="115" y="41"/>
                    <a:pt x="86" y="41"/>
                  </a:cubicBezTo>
                  <a:cubicBezTo>
                    <a:pt x="57" y="41"/>
                    <a:pt x="48" y="73"/>
                    <a:pt x="48" y="98"/>
                  </a:cubicBezTo>
                  <a:cubicBezTo>
                    <a:pt x="48" y="124"/>
                    <a:pt x="57" y="155"/>
                    <a:pt x="86" y="155"/>
                  </a:cubicBezTo>
                  <a:close/>
                  <a:moveTo>
                    <a:pt x="86" y="0"/>
                  </a:moveTo>
                  <a:cubicBezTo>
                    <a:pt x="141" y="0"/>
                    <a:pt x="172" y="37"/>
                    <a:pt x="172" y="98"/>
                  </a:cubicBezTo>
                  <a:cubicBezTo>
                    <a:pt x="172" y="159"/>
                    <a:pt x="141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1400" b="0" i="0" dirty="0">
                <a:solidFill>
                  <a:srgbClr val="004169"/>
                </a:solidFill>
                <a:latin typeface="Roboto Light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566738" y="2001838"/>
              <a:ext cx="630237" cy="731837"/>
            </a:xfrm>
            <a:custGeom>
              <a:avLst/>
              <a:gdLst>
                <a:gd name="T0" fmla="*/ 86 w 168"/>
                <a:gd name="T1" fmla="*/ 155 h 195"/>
                <a:gd name="T2" fmla="*/ 48 w 168"/>
                <a:gd name="T3" fmla="*/ 98 h 195"/>
                <a:gd name="T4" fmla="*/ 86 w 168"/>
                <a:gd name="T5" fmla="*/ 41 h 195"/>
                <a:gd name="T6" fmla="*/ 117 w 168"/>
                <a:gd name="T7" fmla="*/ 62 h 195"/>
                <a:gd name="T8" fmla="*/ 168 w 168"/>
                <a:gd name="T9" fmla="*/ 62 h 195"/>
                <a:gd name="T10" fmla="*/ 86 w 168"/>
                <a:gd name="T11" fmla="*/ 0 h 195"/>
                <a:gd name="T12" fmla="*/ 0 w 168"/>
                <a:gd name="T13" fmla="*/ 98 h 195"/>
                <a:gd name="T14" fmla="*/ 86 w 168"/>
                <a:gd name="T15" fmla="*/ 195 h 195"/>
                <a:gd name="T16" fmla="*/ 168 w 168"/>
                <a:gd name="T17" fmla="*/ 134 h 195"/>
                <a:gd name="T18" fmla="*/ 135 w 168"/>
                <a:gd name="T19" fmla="*/ 134 h 195"/>
                <a:gd name="T20" fmla="*/ 121 w 168"/>
                <a:gd name="T21" fmla="*/ 139 h 195"/>
                <a:gd name="T22" fmla="*/ 86 w 168"/>
                <a:gd name="T23" fmla="*/ 15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" h="195">
                  <a:moveTo>
                    <a:pt x="86" y="155"/>
                  </a:moveTo>
                  <a:cubicBezTo>
                    <a:pt x="57" y="155"/>
                    <a:pt x="48" y="124"/>
                    <a:pt x="48" y="98"/>
                  </a:cubicBezTo>
                  <a:cubicBezTo>
                    <a:pt x="48" y="73"/>
                    <a:pt x="57" y="41"/>
                    <a:pt x="86" y="41"/>
                  </a:cubicBezTo>
                  <a:cubicBezTo>
                    <a:pt x="102" y="41"/>
                    <a:pt x="111" y="50"/>
                    <a:pt x="117" y="62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58" y="23"/>
                    <a:pt x="130" y="0"/>
                    <a:pt x="86" y="0"/>
                  </a:cubicBezTo>
                  <a:cubicBezTo>
                    <a:pt x="30" y="0"/>
                    <a:pt x="0" y="37"/>
                    <a:pt x="0" y="98"/>
                  </a:cubicBezTo>
                  <a:cubicBezTo>
                    <a:pt x="0" y="159"/>
                    <a:pt x="30" y="195"/>
                    <a:pt x="86" y="195"/>
                  </a:cubicBezTo>
                  <a:cubicBezTo>
                    <a:pt x="130" y="195"/>
                    <a:pt x="158" y="173"/>
                    <a:pt x="168" y="134"/>
                  </a:cubicBezTo>
                  <a:cubicBezTo>
                    <a:pt x="135" y="134"/>
                    <a:pt x="135" y="134"/>
                    <a:pt x="135" y="134"/>
                  </a:cubicBezTo>
                  <a:cubicBezTo>
                    <a:pt x="135" y="134"/>
                    <a:pt x="126" y="134"/>
                    <a:pt x="121" y="139"/>
                  </a:cubicBezTo>
                  <a:cubicBezTo>
                    <a:pt x="112" y="147"/>
                    <a:pt x="105" y="155"/>
                    <a:pt x="8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1400" b="0" i="0" dirty="0">
                <a:solidFill>
                  <a:srgbClr val="004169"/>
                </a:solidFill>
                <a:latin typeface="Roboto Light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39963" y="2020888"/>
              <a:ext cx="611187" cy="712787"/>
            </a:xfrm>
            <a:custGeom>
              <a:avLst/>
              <a:gdLst>
                <a:gd name="T0" fmla="*/ 157 w 163"/>
                <a:gd name="T1" fmla="*/ 7 h 190"/>
                <a:gd name="T2" fmla="*/ 139 w 163"/>
                <a:gd name="T3" fmla="*/ 0 h 190"/>
                <a:gd name="T4" fmla="*/ 115 w 163"/>
                <a:gd name="T5" fmla="*/ 0 h 190"/>
                <a:gd name="T6" fmla="*/ 115 w 163"/>
                <a:gd name="T7" fmla="*/ 118 h 190"/>
                <a:gd name="T8" fmla="*/ 105 w 163"/>
                <a:gd name="T9" fmla="*/ 142 h 190"/>
                <a:gd name="T10" fmla="*/ 82 w 163"/>
                <a:gd name="T11" fmla="*/ 150 h 190"/>
                <a:gd name="T12" fmla="*/ 59 w 163"/>
                <a:gd name="T13" fmla="*/ 142 h 190"/>
                <a:gd name="T14" fmla="*/ 48 w 163"/>
                <a:gd name="T15" fmla="*/ 118 h 190"/>
                <a:gd name="T16" fmla="*/ 48 w 163"/>
                <a:gd name="T17" fmla="*/ 23 h 190"/>
                <a:gd name="T18" fmla="*/ 42 w 163"/>
                <a:gd name="T19" fmla="*/ 7 h 190"/>
                <a:gd name="T20" fmla="*/ 25 w 163"/>
                <a:gd name="T21" fmla="*/ 0 h 190"/>
                <a:gd name="T22" fmla="*/ 0 w 163"/>
                <a:gd name="T23" fmla="*/ 0 h 190"/>
                <a:gd name="T24" fmla="*/ 0 w 163"/>
                <a:gd name="T25" fmla="*/ 109 h 190"/>
                <a:gd name="T26" fmla="*/ 26 w 163"/>
                <a:gd name="T27" fmla="*/ 175 h 190"/>
                <a:gd name="T28" fmla="*/ 82 w 163"/>
                <a:gd name="T29" fmla="*/ 190 h 190"/>
                <a:gd name="T30" fmla="*/ 137 w 163"/>
                <a:gd name="T31" fmla="*/ 175 h 190"/>
                <a:gd name="T32" fmla="*/ 163 w 163"/>
                <a:gd name="T33" fmla="*/ 109 h 190"/>
                <a:gd name="T34" fmla="*/ 163 w 163"/>
                <a:gd name="T35" fmla="*/ 23 h 190"/>
                <a:gd name="T36" fmla="*/ 157 w 163"/>
                <a:gd name="T37" fmla="*/ 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3" h="190">
                  <a:moveTo>
                    <a:pt x="157" y="7"/>
                  </a:moveTo>
                  <a:cubicBezTo>
                    <a:pt x="152" y="2"/>
                    <a:pt x="147" y="0"/>
                    <a:pt x="139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5" y="129"/>
                    <a:pt x="111" y="137"/>
                    <a:pt x="105" y="142"/>
                  </a:cubicBezTo>
                  <a:cubicBezTo>
                    <a:pt x="98" y="148"/>
                    <a:pt x="90" y="150"/>
                    <a:pt x="82" y="150"/>
                  </a:cubicBezTo>
                  <a:cubicBezTo>
                    <a:pt x="73" y="150"/>
                    <a:pt x="65" y="148"/>
                    <a:pt x="59" y="142"/>
                  </a:cubicBezTo>
                  <a:cubicBezTo>
                    <a:pt x="52" y="137"/>
                    <a:pt x="48" y="129"/>
                    <a:pt x="48" y="1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17"/>
                    <a:pt x="46" y="11"/>
                    <a:pt x="42" y="7"/>
                  </a:cubicBezTo>
                  <a:cubicBezTo>
                    <a:pt x="37" y="2"/>
                    <a:pt x="32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43"/>
                    <a:pt x="9" y="163"/>
                    <a:pt x="26" y="175"/>
                  </a:cubicBezTo>
                  <a:cubicBezTo>
                    <a:pt x="42" y="186"/>
                    <a:pt x="61" y="190"/>
                    <a:pt x="82" y="190"/>
                  </a:cubicBezTo>
                  <a:cubicBezTo>
                    <a:pt x="102" y="190"/>
                    <a:pt x="121" y="186"/>
                    <a:pt x="137" y="175"/>
                  </a:cubicBezTo>
                  <a:cubicBezTo>
                    <a:pt x="154" y="163"/>
                    <a:pt x="163" y="143"/>
                    <a:pt x="163" y="109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17"/>
                    <a:pt x="161" y="11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1400" b="0" i="0" dirty="0">
                <a:solidFill>
                  <a:srgbClr val="004169"/>
                </a:solidFill>
                <a:latin typeface="Roboto Light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2925763" y="1811338"/>
              <a:ext cx="655637" cy="922337"/>
            </a:xfrm>
            <a:custGeom>
              <a:avLst/>
              <a:gdLst>
                <a:gd name="T0" fmla="*/ 168 w 175"/>
                <a:gd name="T1" fmla="*/ 7 h 246"/>
                <a:gd name="T2" fmla="*/ 151 w 175"/>
                <a:gd name="T3" fmla="*/ 0 h 246"/>
                <a:gd name="T4" fmla="*/ 127 w 175"/>
                <a:gd name="T5" fmla="*/ 0 h 246"/>
                <a:gd name="T6" fmla="*/ 127 w 175"/>
                <a:gd name="T7" fmla="*/ 70 h 246"/>
                <a:gd name="T8" fmla="*/ 79 w 175"/>
                <a:gd name="T9" fmla="*/ 51 h 246"/>
                <a:gd name="T10" fmla="*/ 0 w 175"/>
                <a:gd name="T11" fmla="*/ 149 h 246"/>
                <a:gd name="T12" fmla="*/ 87 w 175"/>
                <a:gd name="T13" fmla="*/ 246 h 246"/>
                <a:gd name="T14" fmla="*/ 175 w 175"/>
                <a:gd name="T15" fmla="*/ 150 h 246"/>
                <a:gd name="T16" fmla="*/ 175 w 175"/>
                <a:gd name="T17" fmla="*/ 150 h 246"/>
                <a:gd name="T18" fmla="*/ 175 w 175"/>
                <a:gd name="T19" fmla="*/ 23 h 246"/>
                <a:gd name="T20" fmla="*/ 168 w 175"/>
                <a:gd name="T21" fmla="*/ 7 h 246"/>
                <a:gd name="T22" fmla="*/ 87 w 175"/>
                <a:gd name="T23" fmla="*/ 206 h 246"/>
                <a:gd name="T24" fmla="*/ 49 w 175"/>
                <a:gd name="T25" fmla="*/ 149 h 246"/>
                <a:gd name="T26" fmla="*/ 87 w 175"/>
                <a:gd name="T27" fmla="*/ 92 h 246"/>
                <a:gd name="T28" fmla="*/ 127 w 175"/>
                <a:gd name="T29" fmla="*/ 149 h 246"/>
                <a:gd name="T30" fmla="*/ 127 w 175"/>
                <a:gd name="T31" fmla="*/ 150 h 246"/>
                <a:gd name="T32" fmla="*/ 127 w 175"/>
                <a:gd name="T33" fmla="*/ 150 h 246"/>
                <a:gd name="T34" fmla="*/ 87 w 175"/>
                <a:gd name="T35" fmla="*/ 20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5" h="246">
                  <a:moveTo>
                    <a:pt x="168" y="7"/>
                  </a:moveTo>
                  <a:cubicBezTo>
                    <a:pt x="163" y="2"/>
                    <a:pt x="158" y="0"/>
                    <a:pt x="151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70"/>
                    <a:pt x="127" y="70"/>
                    <a:pt x="127" y="70"/>
                  </a:cubicBezTo>
                  <a:cubicBezTo>
                    <a:pt x="119" y="63"/>
                    <a:pt x="103" y="51"/>
                    <a:pt x="79" y="51"/>
                  </a:cubicBezTo>
                  <a:cubicBezTo>
                    <a:pt x="29" y="51"/>
                    <a:pt x="0" y="88"/>
                    <a:pt x="0" y="149"/>
                  </a:cubicBezTo>
                  <a:cubicBezTo>
                    <a:pt x="0" y="210"/>
                    <a:pt x="30" y="246"/>
                    <a:pt x="87" y="246"/>
                  </a:cubicBezTo>
                  <a:cubicBezTo>
                    <a:pt x="144" y="246"/>
                    <a:pt x="175" y="21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16"/>
                    <a:pt x="173" y="11"/>
                    <a:pt x="168" y="7"/>
                  </a:cubicBezTo>
                  <a:close/>
                  <a:moveTo>
                    <a:pt x="87" y="206"/>
                  </a:moveTo>
                  <a:cubicBezTo>
                    <a:pt x="58" y="206"/>
                    <a:pt x="49" y="175"/>
                    <a:pt x="49" y="149"/>
                  </a:cubicBezTo>
                  <a:cubicBezTo>
                    <a:pt x="49" y="124"/>
                    <a:pt x="58" y="92"/>
                    <a:pt x="87" y="92"/>
                  </a:cubicBezTo>
                  <a:cubicBezTo>
                    <a:pt x="117" y="92"/>
                    <a:pt x="126" y="123"/>
                    <a:pt x="127" y="149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7" y="176"/>
                    <a:pt x="117" y="206"/>
                    <a:pt x="87" y="20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1400" b="0" i="0" dirty="0">
                <a:solidFill>
                  <a:srgbClr val="004169"/>
                </a:solidFill>
                <a:latin typeface="Roboto Light" charset="0"/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3652838" y="2001838"/>
              <a:ext cx="646112" cy="731837"/>
            </a:xfrm>
            <a:custGeom>
              <a:avLst/>
              <a:gdLst>
                <a:gd name="T0" fmla="*/ 172 w 172"/>
                <a:gd name="T1" fmla="*/ 87 h 195"/>
                <a:gd name="T2" fmla="*/ 169 w 172"/>
                <a:gd name="T3" fmla="*/ 98 h 195"/>
                <a:gd name="T4" fmla="*/ 165 w 172"/>
                <a:gd name="T5" fmla="*/ 104 h 195"/>
                <a:gd name="T6" fmla="*/ 148 w 172"/>
                <a:gd name="T7" fmla="*/ 111 h 195"/>
                <a:gd name="T8" fmla="*/ 48 w 172"/>
                <a:gd name="T9" fmla="*/ 111 h 195"/>
                <a:gd name="T10" fmla="*/ 86 w 172"/>
                <a:gd name="T11" fmla="*/ 155 h 195"/>
                <a:gd name="T12" fmla="*/ 120 w 172"/>
                <a:gd name="T13" fmla="*/ 139 h 195"/>
                <a:gd name="T14" fmla="*/ 134 w 172"/>
                <a:gd name="T15" fmla="*/ 134 h 195"/>
                <a:gd name="T16" fmla="*/ 168 w 172"/>
                <a:gd name="T17" fmla="*/ 134 h 195"/>
                <a:gd name="T18" fmla="*/ 86 w 172"/>
                <a:gd name="T19" fmla="*/ 195 h 195"/>
                <a:gd name="T20" fmla="*/ 0 w 172"/>
                <a:gd name="T21" fmla="*/ 98 h 195"/>
                <a:gd name="T22" fmla="*/ 86 w 172"/>
                <a:gd name="T23" fmla="*/ 0 h 195"/>
                <a:gd name="T24" fmla="*/ 168 w 172"/>
                <a:gd name="T25" fmla="*/ 62 h 195"/>
                <a:gd name="T26" fmla="*/ 172 w 172"/>
                <a:gd name="T27" fmla="*/ 84 h 195"/>
                <a:gd name="T28" fmla="*/ 172 w 172"/>
                <a:gd name="T29" fmla="*/ 87 h 195"/>
                <a:gd name="T30" fmla="*/ 86 w 172"/>
                <a:gd name="T31" fmla="*/ 41 h 195"/>
                <a:gd name="T32" fmla="*/ 50 w 172"/>
                <a:gd name="T33" fmla="*/ 74 h 195"/>
                <a:gd name="T34" fmla="*/ 121 w 172"/>
                <a:gd name="T35" fmla="*/ 74 h 195"/>
                <a:gd name="T36" fmla="*/ 86 w 172"/>
                <a:gd name="T37" fmla="*/ 4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2" h="195">
                  <a:moveTo>
                    <a:pt x="172" y="87"/>
                  </a:moveTo>
                  <a:cubicBezTo>
                    <a:pt x="172" y="91"/>
                    <a:pt x="171" y="95"/>
                    <a:pt x="169" y="98"/>
                  </a:cubicBezTo>
                  <a:cubicBezTo>
                    <a:pt x="168" y="100"/>
                    <a:pt x="167" y="102"/>
                    <a:pt x="165" y="104"/>
                  </a:cubicBezTo>
                  <a:cubicBezTo>
                    <a:pt x="160" y="108"/>
                    <a:pt x="155" y="111"/>
                    <a:pt x="148" y="11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50" y="133"/>
                    <a:pt x="61" y="155"/>
                    <a:pt x="86" y="155"/>
                  </a:cubicBezTo>
                  <a:cubicBezTo>
                    <a:pt x="104" y="155"/>
                    <a:pt x="111" y="147"/>
                    <a:pt x="120" y="139"/>
                  </a:cubicBezTo>
                  <a:cubicBezTo>
                    <a:pt x="125" y="134"/>
                    <a:pt x="134" y="134"/>
                    <a:pt x="134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57" y="173"/>
                    <a:pt x="129" y="195"/>
                    <a:pt x="86" y="195"/>
                  </a:cubicBezTo>
                  <a:cubicBezTo>
                    <a:pt x="29" y="195"/>
                    <a:pt x="0" y="159"/>
                    <a:pt x="0" y="98"/>
                  </a:cubicBezTo>
                  <a:cubicBezTo>
                    <a:pt x="0" y="37"/>
                    <a:pt x="29" y="0"/>
                    <a:pt x="86" y="0"/>
                  </a:cubicBezTo>
                  <a:cubicBezTo>
                    <a:pt x="129" y="0"/>
                    <a:pt x="158" y="23"/>
                    <a:pt x="168" y="62"/>
                  </a:cubicBezTo>
                  <a:cubicBezTo>
                    <a:pt x="170" y="68"/>
                    <a:pt x="171" y="76"/>
                    <a:pt x="172" y="84"/>
                  </a:cubicBezTo>
                  <a:lnTo>
                    <a:pt x="172" y="87"/>
                  </a:lnTo>
                  <a:close/>
                  <a:moveTo>
                    <a:pt x="86" y="41"/>
                  </a:moveTo>
                  <a:cubicBezTo>
                    <a:pt x="65" y="41"/>
                    <a:pt x="52" y="57"/>
                    <a:pt x="50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121" y="57"/>
                    <a:pt x="106" y="41"/>
                    <a:pt x="8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1400" b="0" i="0" dirty="0">
                <a:solidFill>
                  <a:srgbClr val="004169"/>
                </a:solidFill>
                <a:latin typeface="Roboto Light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805363" y="2001838"/>
              <a:ext cx="592137" cy="731837"/>
            </a:xfrm>
            <a:custGeom>
              <a:avLst/>
              <a:gdLst>
                <a:gd name="T0" fmla="*/ 158 w 158"/>
                <a:gd name="T1" fmla="*/ 52 h 195"/>
                <a:gd name="T2" fmla="*/ 138 w 158"/>
                <a:gd name="T3" fmla="*/ 13 h 195"/>
                <a:gd name="T4" fmla="*/ 79 w 158"/>
                <a:gd name="T5" fmla="*/ 0 h 195"/>
                <a:gd name="T6" fmla="*/ 24 w 158"/>
                <a:gd name="T7" fmla="*/ 16 h 195"/>
                <a:gd name="T8" fmla="*/ 4 w 158"/>
                <a:gd name="T9" fmla="*/ 53 h 195"/>
                <a:gd name="T10" fmla="*/ 52 w 158"/>
                <a:gd name="T11" fmla="*/ 53 h 195"/>
                <a:gd name="T12" fmla="*/ 63 w 158"/>
                <a:gd name="T13" fmla="*/ 41 h 195"/>
                <a:gd name="T14" fmla="*/ 81 w 158"/>
                <a:gd name="T15" fmla="*/ 38 h 195"/>
                <a:gd name="T16" fmla="*/ 101 w 158"/>
                <a:gd name="T17" fmla="*/ 42 h 195"/>
                <a:gd name="T18" fmla="*/ 111 w 158"/>
                <a:gd name="T19" fmla="*/ 55 h 195"/>
                <a:gd name="T20" fmla="*/ 81 w 158"/>
                <a:gd name="T21" fmla="*/ 72 h 195"/>
                <a:gd name="T22" fmla="*/ 18 w 158"/>
                <a:gd name="T23" fmla="*/ 91 h 195"/>
                <a:gd name="T24" fmla="*/ 0 w 158"/>
                <a:gd name="T25" fmla="*/ 135 h 195"/>
                <a:gd name="T26" fmla="*/ 19 w 158"/>
                <a:gd name="T27" fmla="*/ 180 h 195"/>
                <a:gd name="T28" fmla="*/ 77 w 158"/>
                <a:gd name="T29" fmla="*/ 195 h 195"/>
                <a:gd name="T30" fmla="*/ 136 w 158"/>
                <a:gd name="T31" fmla="*/ 181 h 195"/>
                <a:gd name="T32" fmla="*/ 158 w 158"/>
                <a:gd name="T33" fmla="*/ 141 h 195"/>
                <a:gd name="T34" fmla="*/ 158 w 158"/>
                <a:gd name="T35" fmla="*/ 52 h 195"/>
                <a:gd name="T36" fmla="*/ 105 w 158"/>
                <a:gd name="T37" fmla="*/ 144 h 195"/>
                <a:gd name="T38" fmla="*/ 74 w 158"/>
                <a:gd name="T39" fmla="*/ 155 h 195"/>
                <a:gd name="T40" fmla="*/ 52 w 158"/>
                <a:gd name="T41" fmla="*/ 149 h 195"/>
                <a:gd name="T42" fmla="*/ 45 w 158"/>
                <a:gd name="T43" fmla="*/ 135 h 195"/>
                <a:gd name="T44" fmla="*/ 50 w 158"/>
                <a:gd name="T45" fmla="*/ 122 h 195"/>
                <a:gd name="T46" fmla="*/ 81 w 158"/>
                <a:gd name="T47" fmla="*/ 110 h 195"/>
                <a:gd name="T48" fmla="*/ 112 w 158"/>
                <a:gd name="T49" fmla="*/ 99 h 195"/>
                <a:gd name="T50" fmla="*/ 112 w 158"/>
                <a:gd name="T51" fmla="*/ 114 h 195"/>
                <a:gd name="T52" fmla="*/ 105 w 158"/>
                <a:gd name="T53" fmla="*/ 14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8" h="195">
                  <a:moveTo>
                    <a:pt x="158" y="52"/>
                  </a:moveTo>
                  <a:cubicBezTo>
                    <a:pt x="158" y="36"/>
                    <a:pt x="151" y="23"/>
                    <a:pt x="138" y="13"/>
                  </a:cubicBezTo>
                  <a:cubicBezTo>
                    <a:pt x="125" y="5"/>
                    <a:pt x="105" y="0"/>
                    <a:pt x="79" y="0"/>
                  </a:cubicBezTo>
                  <a:cubicBezTo>
                    <a:pt x="55" y="0"/>
                    <a:pt x="37" y="6"/>
                    <a:pt x="24" y="16"/>
                  </a:cubicBezTo>
                  <a:cubicBezTo>
                    <a:pt x="13" y="25"/>
                    <a:pt x="6" y="38"/>
                    <a:pt x="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47"/>
                    <a:pt x="58" y="43"/>
                    <a:pt x="63" y="41"/>
                  </a:cubicBezTo>
                  <a:cubicBezTo>
                    <a:pt x="68" y="39"/>
                    <a:pt x="74" y="38"/>
                    <a:pt x="81" y="38"/>
                  </a:cubicBezTo>
                  <a:cubicBezTo>
                    <a:pt x="89" y="38"/>
                    <a:pt x="95" y="39"/>
                    <a:pt x="101" y="42"/>
                  </a:cubicBezTo>
                  <a:cubicBezTo>
                    <a:pt x="108" y="44"/>
                    <a:pt x="111" y="48"/>
                    <a:pt x="111" y="55"/>
                  </a:cubicBezTo>
                  <a:cubicBezTo>
                    <a:pt x="111" y="63"/>
                    <a:pt x="101" y="70"/>
                    <a:pt x="81" y="72"/>
                  </a:cubicBezTo>
                  <a:cubicBezTo>
                    <a:pt x="56" y="76"/>
                    <a:pt x="36" y="78"/>
                    <a:pt x="18" y="91"/>
                  </a:cubicBezTo>
                  <a:cubicBezTo>
                    <a:pt x="7" y="100"/>
                    <a:pt x="0" y="115"/>
                    <a:pt x="0" y="135"/>
                  </a:cubicBezTo>
                  <a:cubicBezTo>
                    <a:pt x="0" y="155"/>
                    <a:pt x="6" y="170"/>
                    <a:pt x="19" y="180"/>
                  </a:cubicBezTo>
                  <a:cubicBezTo>
                    <a:pt x="30" y="188"/>
                    <a:pt x="48" y="195"/>
                    <a:pt x="77" y="195"/>
                  </a:cubicBezTo>
                  <a:cubicBezTo>
                    <a:pt x="103" y="195"/>
                    <a:pt x="123" y="189"/>
                    <a:pt x="136" y="181"/>
                  </a:cubicBezTo>
                  <a:cubicBezTo>
                    <a:pt x="150" y="171"/>
                    <a:pt x="158" y="160"/>
                    <a:pt x="158" y="141"/>
                  </a:cubicBezTo>
                  <a:lnTo>
                    <a:pt x="158" y="52"/>
                  </a:lnTo>
                  <a:close/>
                  <a:moveTo>
                    <a:pt x="105" y="144"/>
                  </a:moveTo>
                  <a:cubicBezTo>
                    <a:pt x="98" y="152"/>
                    <a:pt x="87" y="155"/>
                    <a:pt x="74" y="155"/>
                  </a:cubicBezTo>
                  <a:cubicBezTo>
                    <a:pt x="70" y="155"/>
                    <a:pt x="57" y="154"/>
                    <a:pt x="52" y="149"/>
                  </a:cubicBezTo>
                  <a:cubicBezTo>
                    <a:pt x="48" y="145"/>
                    <a:pt x="45" y="142"/>
                    <a:pt x="45" y="135"/>
                  </a:cubicBezTo>
                  <a:cubicBezTo>
                    <a:pt x="45" y="130"/>
                    <a:pt x="47" y="125"/>
                    <a:pt x="50" y="122"/>
                  </a:cubicBezTo>
                  <a:cubicBezTo>
                    <a:pt x="57" y="114"/>
                    <a:pt x="65" y="113"/>
                    <a:pt x="81" y="110"/>
                  </a:cubicBezTo>
                  <a:cubicBezTo>
                    <a:pt x="92" y="107"/>
                    <a:pt x="106" y="103"/>
                    <a:pt x="112" y="99"/>
                  </a:cubicBezTo>
                  <a:cubicBezTo>
                    <a:pt x="112" y="114"/>
                    <a:pt x="112" y="114"/>
                    <a:pt x="112" y="114"/>
                  </a:cubicBezTo>
                  <a:cubicBezTo>
                    <a:pt x="112" y="126"/>
                    <a:pt x="113" y="137"/>
                    <a:pt x="105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1400" b="0" i="0" dirty="0">
                <a:solidFill>
                  <a:srgbClr val="004169"/>
                </a:solidFill>
                <a:latin typeface="Roboto Light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5441950" y="2006600"/>
              <a:ext cx="142875" cy="146050"/>
            </a:xfrm>
            <a:custGeom>
              <a:avLst/>
              <a:gdLst>
                <a:gd name="T0" fmla="*/ 19 w 38"/>
                <a:gd name="T1" fmla="*/ 0 h 39"/>
                <a:gd name="T2" fmla="*/ 38 w 38"/>
                <a:gd name="T3" fmla="*/ 20 h 39"/>
                <a:gd name="T4" fmla="*/ 19 w 38"/>
                <a:gd name="T5" fmla="*/ 39 h 39"/>
                <a:gd name="T6" fmla="*/ 0 w 38"/>
                <a:gd name="T7" fmla="*/ 20 h 39"/>
                <a:gd name="T8" fmla="*/ 19 w 38"/>
                <a:gd name="T9" fmla="*/ 0 h 39"/>
                <a:gd name="T10" fmla="*/ 19 w 38"/>
                <a:gd name="T11" fmla="*/ 36 h 39"/>
                <a:gd name="T12" fmla="*/ 34 w 38"/>
                <a:gd name="T13" fmla="*/ 20 h 39"/>
                <a:gd name="T14" fmla="*/ 19 w 38"/>
                <a:gd name="T15" fmla="*/ 3 h 39"/>
                <a:gd name="T16" fmla="*/ 3 w 38"/>
                <a:gd name="T17" fmla="*/ 20 h 39"/>
                <a:gd name="T18" fmla="*/ 19 w 38"/>
                <a:gd name="T19" fmla="*/ 36 h 39"/>
                <a:gd name="T20" fmla="*/ 19 w 38"/>
                <a:gd name="T21" fmla="*/ 23 h 39"/>
                <a:gd name="T22" fmla="*/ 15 w 38"/>
                <a:gd name="T23" fmla="*/ 23 h 39"/>
                <a:gd name="T24" fmla="*/ 15 w 38"/>
                <a:gd name="T25" fmla="*/ 31 h 39"/>
                <a:gd name="T26" fmla="*/ 11 w 38"/>
                <a:gd name="T27" fmla="*/ 31 h 39"/>
                <a:gd name="T28" fmla="*/ 11 w 38"/>
                <a:gd name="T29" fmla="*/ 9 h 39"/>
                <a:gd name="T30" fmla="*/ 18 w 38"/>
                <a:gd name="T31" fmla="*/ 9 h 39"/>
                <a:gd name="T32" fmla="*/ 27 w 38"/>
                <a:gd name="T33" fmla="*/ 15 h 39"/>
                <a:gd name="T34" fmla="*/ 23 w 38"/>
                <a:gd name="T35" fmla="*/ 22 h 39"/>
                <a:gd name="T36" fmla="*/ 27 w 38"/>
                <a:gd name="T37" fmla="*/ 31 h 39"/>
                <a:gd name="T38" fmla="*/ 23 w 38"/>
                <a:gd name="T39" fmla="*/ 31 h 39"/>
                <a:gd name="T40" fmla="*/ 19 w 38"/>
                <a:gd name="T41" fmla="*/ 23 h 39"/>
                <a:gd name="T42" fmla="*/ 15 w 38"/>
                <a:gd name="T43" fmla="*/ 19 h 39"/>
                <a:gd name="T44" fmla="*/ 19 w 38"/>
                <a:gd name="T45" fmla="*/ 19 h 39"/>
                <a:gd name="T46" fmla="*/ 23 w 38"/>
                <a:gd name="T47" fmla="*/ 16 h 39"/>
                <a:gd name="T48" fmla="*/ 18 w 38"/>
                <a:gd name="T49" fmla="*/ 12 h 39"/>
                <a:gd name="T50" fmla="*/ 15 w 38"/>
                <a:gd name="T51" fmla="*/ 12 h 39"/>
                <a:gd name="T52" fmla="*/ 15 w 38"/>
                <a:gd name="T5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8" h="39">
                  <a:moveTo>
                    <a:pt x="19" y="0"/>
                  </a:moveTo>
                  <a:cubicBezTo>
                    <a:pt x="30" y="0"/>
                    <a:pt x="38" y="9"/>
                    <a:pt x="38" y="20"/>
                  </a:cubicBezTo>
                  <a:cubicBezTo>
                    <a:pt x="38" y="30"/>
                    <a:pt x="30" y="39"/>
                    <a:pt x="19" y="39"/>
                  </a:cubicBezTo>
                  <a:cubicBezTo>
                    <a:pt x="7" y="39"/>
                    <a:pt x="0" y="30"/>
                    <a:pt x="0" y="20"/>
                  </a:cubicBezTo>
                  <a:cubicBezTo>
                    <a:pt x="0" y="9"/>
                    <a:pt x="7" y="0"/>
                    <a:pt x="19" y="0"/>
                  </a:cubicBezTo>
                  <a:close/>
                  <a:moveTo>
                    <a:pt x="19" y="36"/>
                  </a:moveTo>
                  <a:cubicBezTo>
                    <a:pt x="28" y="36"/>
                    <a:pt x="34" y="29"/>
                    <a:pt x="34" y="20"/>
                  </a:cubicBezTo>
                  <a:cubicBezTo>
                    <a:pt x="34" y="11"/>
                    <a:pt x="28" y="3"/>
                    <a:pt x="19" y="3"/>
                  </a:cubicBezTo>
                  <a:cubicBezTo>
                    <a:pt x="10" y="3"/>
                    <a:pt x="3" y="11"/>
                    <a:pt x="3" y="20"/>
                  </a:cubicBezTo>
                  <a:cubicBezTo>
                    <a:pt x="3" y="29"/>
                    <a:pt x="10" y="36"/>
                    <a:pt x="19" y="36"/>
                  </a:cubicBezTo>
                  <a:close/>
                  <a:moveTo>
                    <a:pt x="19" y="2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4" y="9"/>
                    <a:pt x="27" y="10"/>
                    <a:pt x="27" y="15"/>
                  </a:cubicBezTo>
                  <a:cubicBezTo>
                    <a:pt x="27" y="19"/>
                    <a:pt x="26" y="21"/>
                    <a:pt x="23" y="22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19" y="23"/>
                  </a:lnTo>
                  <a:close/>
                  <a:moveTo>
                    <a:pt x="15" y="19"/>
                  </a:moveTo>
                  <a:cubicBezTo>
                    <a:pt x="19" y="19"/>
                    <a:pt x="19" y="19"/>
                    <a:pt x="19" y="19"/>
                  </a:cubicBezTo>
                  <a:cubicBezTo>
                    <a:pt x="22" y="19"/>
                    <a:pt x="23" y="18"/>
                    <a:pt x="23" y="16"/>
                  </a:cubicBezTo>
                  <a:cubicBezTo>
                    <a:pt x="23" y="13"/>
                    <a:pt x="21" y="12"/>
                    <a:pt x="18" y="12"/>
                  </a:cubicBezTo>
                  <a:cubicBezTo>
                    <a:pt x="15" y="12"/>
                    <a:pt x="15" y="12"/>
                    <a:pt x="15" y="12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="http://schemas.openxmlformats.org/drawingml/2006/main" xmlns:r="http://schemas.openxmlformats.org/officeDocument/2006/relationships" xmlns:p="http://schemas.openxmlformats.org/presentationml/2006/main" xmlns="" xmlns:a14="http://schemas.microsoft.com/office/drawing/2010/main" xmlns:mv="urn:schemas-microsoft-com:mac:vml" xmlns:mc="http://schemas.openxmlformats.org/markup-compatibility/2006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US" sz="1400" b="0" i="0" dirty="0">
                <a:solidFill>
                  <a:srgbClr val="004169"/>
                </a:solidFill>
                <a:latin typeface="Roboto Light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67031" y="2571067"/>
            <a:ext cx="2692294" cy="524301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46" name="Freeform 17"/>
            <p:cNvSpPr>
              <a:spLocks noEditPoints="1"/>
            </p:cNvSpPr>
            <p:nvPr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50" name="Freeform 21"/>
            <p:cNvSpPr>
              <a:spLocks noEditPoints="1"/>
            </p:cNvSpPr>
            <p:nvPr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53" name="Freeform 22"/>
            <p:cNvSpPr>
              <a:spLocks noEditPoints="1"/>
            </p:cNvSpPr>
            <p:nvPr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solidFill>
                  <a:schemeClr val="tx1"/>
                </a:solidFill>
                <a:latin typeface="Roboto Light" charset="0"/>
              </a:endParaRPr>
            </a:p>
          </p:txBody>
        </p:sp>
      </p:grpSp>
      <p:cxnSp>
        <p:nvCxnSpPr>
          <p:cNvPr id="57" name="Straight Connector 56"/>
          <p:cNvCxnSpPr/>
          <p:nvPr/>
        </p:nvCxnSpPr>
        <p:spPr>
          <a:xfrm>
            <a:off x="1054331" y="3401854"/>
            <a:ext cx="7314969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638522" y="6372808"/>
            <a:ext cx="2174033" cy="33590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/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 Ope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D Two-third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78861" y="0"/>
            <a:ext cx="8109964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387" y="2503918"/>
            <a:ext cx="3415037" cy="3308794"/>
          </a:xfrm>
        </p:spPr>
        <p:txBody>
          <a:bodyPr anchor="t"/>
          <a:lstStyle>
            <a:lvl1pPr marL="0" indent="0" algn="l">
              <a:lnSpc>
                <a:spcPct val="90000"/>
              </a:lnSpc>
              <a:buNone/>
              <a:defRPr sz="2800" baseline="0">
                <a:solidFill>
                  <a:schemeClr val="tx1"/>
                </a:solidFill>
              </a:defRPr>
            </a:lvl1pPr>
            <a:lvl2pPr marL="28575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5715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text. To add emphasis to a word use </a:t>
            </a:r>
            <a:r>
              <a:rPr lang="en-US" dirty="0" err="1" smtClean="0"/>
              <a:t>Roboto</a:t>
            </a:r>
            <a:r>
              <a:rPr lang="en-US" dirty="0" smtClean="0"/>
              <a:t> Medium and/or the bright blue</a:t>
            </a:r>
          </a:p>
        </p:txBody>
      </p:sp>
    </p:spTree>
    <p:extLst/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D Two-third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109964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8495358" y="2503917"/>
            <a:ext cx="3192633" cy="3327455"/>
          </a:xfrm>
        </p:spPr>
        <p:txBody>
          <a:bodyPr anchor="t"/>
          <a:lstStyle>
            <a:lvl1pPr marL="0" indent="0" algn="l">
              <a:lnSpc>
                <a:spcPct val="90000"/>
              </a:lnSpc>
              <a:buNone/>
              <a:defRPr sz="2800" baseline="0">
                <a:solidFill>
                  <a:schemeClr val="tx1"/>
                </a:solidFill>
              </a:defRPr>
            </a:lvl1pPr>
            <a:lvl2pPr marL="28575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5715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text. To add emphasis to a word in the group use </a:t>
            </a:r>
            <a:r>
              <a:rPr lang="en-US" dirty="0" err="1" smtClean="0"/>
              <a:t>Roboto</a:t>
            </a:r>
            <a:r>
              <a:rPr lang="en-US" dirty="0" smtClean="0"/>
              <a:t> Medium and/or the bright blue on that word</a:t>
            </a:r>
          </a:p>
        </p:txBody>
      </p:sp>
    </p:spTree>
    <p:extLst/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D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88825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5760" y="626535"/>
            <a:ext cx="11313561" cy="792162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 Co-Bran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435100"/>
            <a:ext cx="1131356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1917700" y="6258743"/>
            <a:ext cx="0" cy="47840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628493"/>
            <a:ext cx="11313561" cy="606418"/>
          </a:xfrm>
        </p:spPr>
        <p:txBody>
          <a:bodyPr/>
          <a:lstStyle>
            <a:lvl1pPr algn="ctr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 — ADD LOGO</a:t>
            </a:r>
            <a:endParaRPr lang="en-US" dirty="0"/>
          </a:p>
        </p:txBody>
      </p:sp>
    </p:spTree>
    <p:extLst/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 Co-Brand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435100"/>
            <a:ext cx="1131356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917700" y="6258743"/>
            <a:ext cx="0" cy="47840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628493"/>
            <a:ext cx="11313561" cy="606418"/>
          </a:xfrm>
        </p:spPr>
        <p:txBody>
          <a:bodyPr/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 — ADD LOGO</a:t>
            </a:r>
            <a:endParaRPr lang="en-US" dirty="0"/>
          </a:p>
        </p:txBody>
      </p:sp>
    </p:spTree>
    <p:extLst/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 Blan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1" name="Freeform 17"/>
            <p:cNvSpPr>
              <a:spLocks noEditPoints="1"/>
            </p:cNvSpPr>
            <p:nvPr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4" name="Freeform 20"/>
            <p:cNvSpPr>
              <a:spLocks noEditPoints="1"/>
            </p:cNvSpPr>
            <p:nvPr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5" name="Freeform 21"/>
            <p:cNvSpPr>
              <a:spLocks noEditPoints="1"/>
            </p:cNvSpPr>
            <p:nvPr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6" name="Freeform 22"/>
            <p:cNvSpPr>
              <a:spLocks noEditPoints="1"/>
            </p:cNvSpPr>
            <p:nvPr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65760" y="628493"/>
            <a:ext cx="11313561" cy="606418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 Blan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b="0" i="0" dirty="0">
              <a:solidFill>
                <a:srgbClr val="F5F5F5"/>
              </a:solidFill>
              <a:latin typeface="Roboto Light" charset="0"/>
              <a:cs typeface="Roboto Light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1" name="Freeform 17"/>
            <p:cNvSpPr>
              <a:spLocks noEditPoints="1"/>
            </p:cNvSpPr>
            <p:nvPr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4" name="Freeform 20"/>
            <p:cNvSpPr>
              <a:spLocks noEditPoints="1"/>
            </p:cNvSpPr>
            <p:nvPr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5" name="Freeform 21"/>
            <p:cNvSpPr>
              <a:spLocks noEditPoints="1"/>
            </p:cNvSpPr>
            <p:nvPr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6" name="Freeform 22"/>
            <p:cNvSpPr>
              <a:spLocks noEditPoints="1"/>
            </p:cNvSpPr>
            <p:nvPr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65760" y="628493"/>
            <a:ext cx="11313561" cy="606418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D Quote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1" name="Freeform 17"/>
            <p:cNvSpPr>
              <a:spLocks noEditPoints="1"/>
            </p:cNvSpPr>
            <p:nvPr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4" name="Freeform 20"/>
            <p:cNvSpPr>
              <a:spLocks noEditPoints="1"/>
            </p:cNvSpPr>
            <p:nvPr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5" name="Freeform 21"/>
            <p:cNvSpPr>
              <a:spLocks noEditPoints="1"/>
            </p:cNvSpPr>
            <p:nvPr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6" name="Freeform 22"/>
            <p:cNvSpPr>
              <a:spLocks noEditPoints="1"/>
            </p:cNvSpPr>
            <p:nvPr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92899" y="2080731"/>
            <a:ext cx="9059284" cy="2295332"/>
          </a:xfrm>
        </p:spPr>
        <p:txBody>
          <a:bodyPr anchor="ctr"/>
          <a:lstStyle>
            <a:lvl1pPr>
              <a:defRPr baseline="0">
                <a:solidFill>
                  <a:srgbClr val="F5F5F5"/>
                </a:solidFill>
              </a:defRPr>
            </a:lvl1pPr>
          </a:lstStyle>
          <a:p>
            <a:r>
              <a:rPr lang="en-US" dirty="0" smtClean="0"/>
              <a:t>Quotes or inspiring messages here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679339" y="1660854"/>
            <a:ext cx="4833257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79339" y="4864364"/>
            <a:ext cx="4833257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D Quot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1" name="Freeform 17"/>
            <p:cNvSpPr>
              <a:spLocks noEditPoints="1"/>
            </p:cNvSpPr>
            <p:nvPr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4" name="Freeform 20"/>
            <p:cNvSpPr>
              <a:spLocks noEditPoints="1"/>
            </p:cNvSpPr>
            <p:nvPr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5" name="Freeform 21"/>
            <p:cNvSpPr>
              <a:spLocks noEditPoints="1"/>
            </p:cNvSpPr>
            <p:nvPr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16" name="Freeform 22"/>
            <p:cNvSpPr>
              <a:spLocks noEditPoints="1"/>
            </p:cNvSpPr>
            <p:nvPr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92899" y="2080731"/>
            <a:ext cx="9059284" cy="2295332"/>
          </a:xfrm>
        </p:spPr>
        <p:txBody>
          <a:bodyPr anchor="ctr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Quotes or inspiring messages here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679339" y="1660854"/>
            <a:ext cx="4833257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79339" y="4864364"/>
            <a:ext cx="4833257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/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A Titl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067031" y="2571067"/>
            <a:ext cx="2692294" cy="524301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46" name="Freeform 17"/>
            <p:cNvSpPr>
              <a:spLocks noEditPoints="1"/>
            </p:cNvSpPr>
            <p:nvPr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50" name="Freeform 21"/>
            <p:cNvSpPr>
              <a:spLocks noEditPoints="1"/>
            </p:cNvSpPr>
            <p:nvPr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53" name="Freeform 22"/>
            <p:cNvSpPr>
              <a:spLocks noEditPoints="1"/>
            </p:cNvSpPr>
            <p:nvPr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solidFill>
                  <a:schemeClr val="tx1"/>
                </a:solidFill>
                <a:latin typeface="Roboto Light" charset="0"/>
              </a:endParaRPr>
            </a:p>
          </p:txBody>
        </p:sp>
      </p:grpSp>
      <p:cxnSp>
        <p:nvCxnSpPr>
          <p:cNvPr id="57" name="Straight Connector 56"/>
          <p:cNvCxnSpPr/>
          <p:nvPr/>
        </p:nvCxnSpPr>
        <p:spPr>
          <a:xfrm>
            <a:off x="1054331" y="3401854"/>
            <a:ext cx="7314969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47869" y="6335486"/>
            <a:ext cx="1287625" cy="3265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42147" y="3517795"/>
            <a:ext cx="7455404" cy="1852104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3200" b="0" i="0">
                <a:solidFill>
                  <a:schemeClr val="bg1"/>
                </a:solidFill>
                <a:latin typeface="Roboto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E Thank you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42147" y="3671618"/>
            <a:ext cx="7455404" cy="1852104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2800" b="0" i="0">
                <a:solidFill>
                  <a:schemeClr val="tx2"/>
                </a:solidFill>
                <a:latin typeface="Roboto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054331" y="3401854"/>
            <a:ext cx="7314969" cy="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509985" y="6385629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26" name="Freeform 17"/>
            <p:cNvSpPr>
              <a:spLocks noEditPoints="1"/>
            </p:cNvSpPr>
            <p:nvPr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  <p:sp>
          <p:nvSpPr>
            <p:cNvPr id="31" name="Freeform 22"/>
            <p:cNvSpPr>
              <a:spLocks noEditPoints="1"/>
            </p:cNvSpPr>
            <p:nvPr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Roboto Light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7707" y="2584579"/>
            <a:ext cx="7361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Thank</a:t>
            </a:r>
            <a:r>
              <a:rPr lang="en-US" sz="4400" b="0" i="0" baseline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4400" b="0" i="0" baseline="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you</a:t>
            </a:r>
            <a:endParaRPr lang="en-US" sz="4400" b="0" i="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/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447800"/>
            <a:ext cx="5486400" cy="4678366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206573" y="1447800"/>
            <a:ext cx="5486400" cy="4678366"/>
          </a:xfrm>
        </p:spPr>
        <p:txBody>
          <a:bodyPr>
            <a:no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55763823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itle 2LIN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803400"/>
            <a:ext cx="11313560" cy="4432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1872986"/>
      </p:ext>
    </p:extLst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457200"/>
            <a:ext cx="11313561" cy="792162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9651981"/>
      </p:ext>
    </p:extLst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B Main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628493"/>
            <a:ext cx="11313561" cy="606418"/>
          </a:xfrm>
        </p:spPr>
        <p:txBody>
          <a:bodyPr/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444431"/>
            <a:ext cx="11313560" cy="47625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/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B Main 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9413" y="1435100"/>
            <a:ext cx="11313560" cy="47625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628493"/>
            <a:ext cx="11313561" cy="606418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79413" y="1447800"/>
            <a:ext cx="5486400" cy="4678366"/>
          </a:xfrm>
        </p:spPr>
        <p:txBody>
          <a:bodyPr>
            <a:noAutofit/>
          </a:bodyPr>
          <a:lstStyle>
            <a:lvl1pPr>
              <a:buClr>
                <a:schemeClr val="tx1"/>
              </a:buClr>
              <a:defRPr sz="2400"/>
            </a:lvl1pPr>
            <a:lvl2pPr>
              <a:buClr>
                <a:schemeClr val="tx1"/>
              </a:buClr>
              <a:defRPr sz="2400"/>
            </a:lvl2pPr>
            <a:lvl3pPr>
              <a:buClr>
                <a:schemeClr val="tx1"/>
              </a:buClr>
              <a:defRPr sz="2400"/>
            </a:lvl3pPr>
            <a:lvl4pPr>
              <a:buClr>
                <a:schemeClr val="tx1"/>
              </a:buClr>
              <a:defRPr sz="2400"/>
            </a:lvl4pPr>
            <a:lvl5pPr>
              <a:buClr>
                <a:schemeClr val="tx1"/>
              </a:buCl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206573" y="1447800"/>
            <a:ext cx="5486400" cy="4678366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5760" y="628493"/>
            <a:ext cx="11313561" cy="606418"/>
          </a:xfrm>
        </p:spPr>
        <p:txBody>
          <a:bodyPr/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 Thre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622170" y="1832218"/>
            <a:ext cx="3472873" cy="2590799"/>
          </a:xfrm>
          <a:ln>
            <a:noFill/>
          </a:ln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4351153" y="1832218"/>
            <a:ext cx="3472873" cy="2590799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8079510" y="1832218"/>
            <a:ext cx="3472873" cy="2590799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5" name="Text Placeholder 64"/>
          <p:cNvSpPr>
            <a:spLocks noGrp="1"/>
          </p:cNvSpPr>
          <p:nvPr>
            <p:ph type="body" sz="quarter" idx="22"/>
          </p:nvPr>
        </p:nvSpPr>
        <p:spPr>
          <a:xfrm>
            <a:off x="622170" y="4562568"/>
            <a:ext cx="3478490" cy="113656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/>
            </a:lvl1pPr>
            <a:lvl2pPr marL="288925" indent="0">
              <a:lnSpc>
                <a:spcPts val="1000"/>
              </a:lnSpc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Text Placeholder 64"/>
          <p:cNvSpPr>
            <a:spLocks noGrp="1"/>
          </p:cNvSpPr>
          <p:nvPr>
            <p:ph type="body" sz="quarter" idx="23"/>
          </p:nvPr>
        </p:nvSpPr>
        <p:spPr>
          <a:xfrm>
            <a:off x="4351153" y="4562568"/>
            <a:ext cx="3478490" cy="113656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/>
            </a:lvl1pPr>
            <a:lvl2pPr marL="288925" indent="0">
              <a:lnSpc>
                <a:spcPts val="1000"/>
              </a:lnSpc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64"/>
          <p:cNvSpPr>
            <a:spLocks noGrp="1"/>
          </p:cNvSpPr>
          <p:nvPr>
            <p:ph type="body" sz="quarter" idx="24"/>
          </p:nvPr>
        </p:nvSpPr>
        <p:spPr>
          <a:xfrm>
            <a:off x="8079510" y="4562568"/>
            <a:ext cx="3478490" cy="113656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 baseline="0"/>
            </a:lvl1pPr>
            <a:lvl2pPr marL="288925" indent="0">
              <a:lnSpc>
                <a:spcPts val="1000"/>
              </a:lnSpc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5760" y="628493"/>
            <a:ext cx="11313561" cy="606418"/>
          </a:xfrm>
        </p:spPr>
        <p:txBody>
          <a:bodyPr/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 Value Driver Succes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622795" y="2067893"/>
            <a:ext cx="3472873" cy="2590799"/>
          </a:xfrm>
          <a:ln>
            <a:noFill/>
          </a:ln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22795" y="1371930"/>
            <a:ext cx="3474720" cy="701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22795" y="4659416"/>
            <a:ext cx="3474720" cy="13712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4351153" y="2067893"/>
            <a:ext cx="3472873" cy="2590799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351153" y="1371930"/>
            <a:ext cx="3474720" cy="701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351153" y="4659416"/>
            <a:ext cx="3474720" cy="13712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8079510" y="2067893"/>
            <a:ext cx="3472873" cy="2590799"/>
          </a:xfrm>
        </p:spPr>
        <p:txBody>
          <a:bodyPr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079510" y="1371930"/>
            <a:ext cx="3474720" cy="701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079510" y="4659416"/>
            <a:ext cx="3474720" cy="13712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509985" y="6385630"/>
            <a:ext cx="1164827" cy="226840"/>
            <a:chOff x="382588" y="4784726"/>
            <a:chExt cx="896938" cy="174625"/>
          </a:xfrm>
          <a:solidFill>
            <a:schemeClr val="bg1"/>
          </a:solidFill>
        </p:grpSpPr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16" name="Freeform 17"/>
            <p:cNvSpPr>
              <a:spLocks noEditPoints="1"/>
            </p:cNvSpPr>
            <p:nvPr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19" name="Freeform 20"/>
            <p:cNvSpPr>
              <a:spLocks noEditPoints="1"/>
            </p:cNvSpPr>
            <p:nvPr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20" name="Freeform 21"/>
            <p:cNvSpPr>
              <a:spLocks noEditPoints="1"/>
            </p:cNvSpPr>
            <p:nvPr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21" name="Freeform 22"/>
            <p:cNvSpPr>
              <a:spLocks noEditPoints="1"/>
            </p:cNvSpPr>
            <p:nvPr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solidFill>
                  <a:schemeClr val="tx1"/>
                </a:solidFill>
                <a:latin typeface="Roboto Light" charset="0"/>
              </a:endParaRPr>
            </a:p>
          </p:txBody>
        </p:sp>
      </p:grpSp>
      <p:sp>
        <p:nvSpPr>
          <p:cNvPr id="28" name="TextBox 27"/>
          <p:cNvSpPr txBox="1"/>
          <p:nvPr userDrawn="1"/>
        </p:nvSpPr>
        <p:spPr>
          <a:xfrm>
            <a:off x="1425353" y="1628136"/>
            <a:ext cx="2470679" cy="233397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>
                <a:solidFill>
                  <a:srgbClr val="FFFFFF"/>
                </a:solidFill>
                <a:latin typeface="Helvetica Neue Light"/>
                <a:cs typeface="Helvetica Neue Light"/>
              </a:rPr>
              <a:t>DRIVE </a:t>
            </a:r>
            <a:r>
              <a:rPr lang="en-US" sz="11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CUSTOMER </a:t>
            </a:r>
            <a:r>
              <a:rPr lang="en-US" sz="1100" dirty="0">
                <a:solidFill>
                  <a:srgbClr val="FFFFFF"/>
                </a:solidFill>
                <a:latin typeface="Helvetica Neue Light"/>
                <a:cs typeface="Helvetica Neue Light"/>
              </a:rPr>
              <a:t>INSIGHTS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4954268" y="1628136"/>
            <a:ext cx="2727051" cy="233397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CONNECT PRODUCTS &amp; SERVICES (</a:t>
            </a:r>
            <a:r>
              <a:rPr lang="en-US" sz="1100" dirty="0" err="1" smtClean="0">
                <a:solidFill>
                  <a:srgbClr val="FFFFFF"/>
                </a:solidFill>
                <a:latin typeface="Helvetica Neue Light"/>
                <a:cs typeface="Helvetica Neue Light"/>
              </a:rPr>
              <a:t>IoT</a:t>
            </a:r>
            <a:r>
              <a:rPr lang="en-US" sz="11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)</a:t>
            </a:r>
            <a:endParaRPr lang="en-US" sz="11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9261166" y="1628136"/>
            <a:ext cx="1571934" cy="233397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PROTECT BUSINESS</a:t>
            </a:r>
          </a:p>
        </p:txBody>
      </p:sp>
      <p:grpSp>
        <p:nvGrpSpPr>
          <p:cNvPr id="34" name="Group 9"/>
          <p:cNvGrpSpPr>
            <a:grpSpLocks/>
          </p:cNvGrpSpPr>
          <p:nvPr userDrawn="1"/>
        </p:nvGrpSpPr>
        <p:grpSpPr bwMode="auto">
          <a:xfrm>
            <a:off x="4581887" y="1511078"/>
            <a:ext cx="363662" cy="363166"/>
            <a:chOff x="6596063" y="1782763"/>
            <a:chExt cx="1165225" cy="1163637"/>
          </a:xfrm>
        </p:grpSpPr>
        <p:sp>
          <p:nvSpPr>
            <p:cNvPr id="35" name="Freeform 88"/>
            <p:cNvSpPr>
              <a:spLocks noChangeArrowheads="1"/>
            </p:cNvSpPr>
            <p:nvPr/>
          </p:nvSpPr>
          <p:spPr bwMode="auto">
            <a:xfrm>
              <a:off x="7048500" y="2093913"/>
              <a:ext cx="412750" cy="401637"/>
            </a:xfrm>
            <a:custGeom>
              <a:avLst/>
              <a:gdLst>
                <a:gd name="T0" fmla="*/ 1144 w 1145"/>
                <a:gd name="T1" fmla="*/ 557 h 1116"/>
                <a:gd name="T2" fmla="*/ 1144 w 1145"/>
                <a:gd name="T3" fmla="*/ 557 h 1116"/>
                <a:gd name="T4" fmla="*/ 586 w 1145"/>
                <a:gd name="T5" fmla="*/ 1115 h 1116"/>
                <a:gd name="T6" fmla="*/ 0 w 1145"/>
                <a:gd name="T7" fmla="*/ 557 h 1116"/>
                <a:gd name="T8" fmla="*/ 586 w 1145"/>
                <a:gd name="T9" fmla="*/ 0 h 1116"/>
                <a:gd name="T10" fmla="*/ 1144 w 1145"/>
                <a:gd name="T11" fmla="*/ 557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5" h="1116">
                  <a:moveTo>
                    <a:pt x="1144" y="557"/>
                  </a:moveTo>
                  <a:lnTo>
                    <a:pt x="1144" y="557"/>
                  </a:lnTo>
                  <a:cubicBezTo>
                    <a:pt x="1144" y="864"/>
                    <a:pt x="892" y="1115"/>
                    <a:pt x="586" y="1115"/>
                  </a:cubicBezTo>
                  <a:cubicBezTo>
                    <a:pt x="279" y="1115"/>
                    <a:pt x="0" y="864"/>
                    <a:pt x="0" y="557"/>
                  </a:cubicBezTo>
                  <a:cubicBezTo>
                    <a:pt x="0" y="250"/>
                    <a:pt x="279" y="0"/>
                    <a:pt x="586" y="0"/>
                  </a:cubicBezTo>
                  <a:cubicBezTo>
                    <a:pt x="892" y="0"/>
                    <a:pt x="1144" y="250"/>
                    <a:pt x="1144" y="557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  <p:sp>
          <p:nvSpPr>
            <p:cNvPr id="36" name="Freeform 89"/>
            <p:cNvSpPr>
              <a:spLocks noChangeArrowheads="1"/>
            </p:cNvSpPr>
            <p:nvPr/>
          </p:nvSpPr>
          <p:spPr bwMode="auto">
            <a:xfrm>
              <a:off x="6596063" y="1962150"/>
              <a:ext cx="150812" cy="150813"/>
            </a:xfrm>
            <a:custGeom>
              <a:avLst/>
              <a:gdLst>
                <a:gd name="T0" fmla="*/ 419 w 420"/>
                <a:gd name="T1" fmla="*/ 223 h 419"/>
                <a:gd name="T2" fmla="*/ 419 w 420"/>
                <a:gd name="T3" fmla="*/ 223 h 419"/>
                <a:gd name="T4" fmla="*/ 223 w 420"/>
                <a:gd name="T5" fmla="*/ 418 h 419"/>
                <a:gd name="T6" fmla="*/ 0 w 420"/>
                <a:gd name="T7" fmla="*/ 223 h 419"/>
                <a:gd name="T8" fmla="*/ 223 w 420"/>
                <a:gd name="T9" fmla="*/ 0 h 419"/>
                <a:gd name="T10" fmla="*/ 419 w 420"/>
                <a:gd name="T11" fmla="*/ 223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419">
                  <a:moveTo>
                    <a:pt x="419" y="223"/>
                  </a:moveTo>
                  <a:lnTo>
                    <a:pt x="419" y="223"/>
                  </a:lnTo>
                  <a:cubicBezTo>
                    <a:pt x="419" y="335"/>
                    <a:pt x="335" y="418"/>
                    <a:pt x="223" y="418"/>
                  </a:cubicBezTo>
                  <a:cubicBezTo>
                    <a:pt x="112" y="418"/>
                    <a:pt x="0" y="335"/>
                    <a:pt x="0" y="223"/>
                  </a:cubicBezTo>
                  <a:cubicBezTo>
                    <a:pt x="0" y="83"/>
                    <a:pt x="112" y="0"/>
                    <a:pt x="223" y="0"/>
                  </a:cubicBezTo>
                  <a:cubicBezTo>
                    <a:pt x="335" y="0"/>
                    <a:pt x="419" y="83"/>
                    <a:pt x="419" y="223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  <p:sp>
          <p:nvSpPr>
            <p:cNvPr id="37" name="Freeform 90"/>
            <p:cNvSpPr>
              <a:spLocks noChangeArrowheads="1"/>
            </p:cNvSpPr>
            <p:nvPr/>
          </p:nvSpPr>
          <p:spPr bwMode="auto">
            <a:xfrm>
              <a:off x="7610475" y="1782763"/>
              <a:ext cx="150813" cy="150812"/>
            </a:xfrm>
            <a:custGeom>
              <a:avLst/>
              <a:gdLst>
                <a:gd name="T0" fmla="*/ 418 w 419"/>
                <a:gd name="T1" fmla="*/ 223 h 419"/>
                <a:gd name="T2" fmla="*/ 418 w 419"/>
                <a:gd name="T3" fmla="*/ 223 h 419"/>
                <a:gd name="T4" fmla="*/ 223 w 419"/>
                <a:gd name="T5" fmla="*/ 418 h 419"/>
                <a:gd name="T6" fmla="*/ 0 w 419"/>
                <a:gd name="T7" fmla="*/ 223 h 419"/>
                <a:gd name="T8" fmla="*/ 223 w 419"/>
                <a:gd name="T9" fmla="*/ 0 h 419"/>
                <a:gd name="T10" fmla="*/ 418 w 419"/>
                <a:gd name="T11" fmla="*/ 223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9" h="419">
                  <a:moveTo>
                    <a:pt x="418" y="223"/>
                  </a:moveTo>
                  <a:lnTo>
                    <a:pt x="418" y="223"/>
                  </a:lnTo>
                  <a:cubicBezTo>
                    <a:pt x="418" y="335"/>
                    <a:pt x="334" y="418"/>
                    <a:pt x="223" y="418"/>
                  </a:cubicBezTo>
                  <a:cubicBezTo>
                    <a:pt x="84" y="418"/>
                    <a:pt x="0" y="335"/>
                    <a:pt x="0" y="223"/>
                  </a:cubicBezTo>
                  <a:cubicBezTo>
                    <a:pt x="0" y="111"/>
                    <a:pt x="84" y="0"/>
                    <a:pt x="223" y="0"/>
                  </a:cubicBezTo>
                  <a:cubicBezTo>
                    <a:pt x="334" y="0"/>
                    <a:pt x="418" y="111"/>
                    <a:pt x="418" y="223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  <p:sp>
          <p:nvSpPr>
            <p:cNvPr id="38" name="Freeform 91"/>
            <p:cNvSpPr>
              <a:spLocks noChangeArrowheads="1"/>
            </p:cNvSpPr>
            <p:nvPr/>
          </p:nvSpPr>
          <p:spPr bwMode="auto">
            <a:xfrm>
              <a:off x="6596063" y="2795588"/>
              <a:ext cx="150812" cy="150812"/>
            </a:xfrm>
            <a:custGeom>
              <a:avLst/>
              <a:gdLst>
                <a:gd name="T0" fmla="*/ 419 w 420"/>
                <a:gd name="T1" fmla="*/ 223 h 420"/>
                <a:gd name="T2" fmla="*/ 419 w 420"/>
                <a:gd name="T3" fmla="*/ 223 h 420"/>
                <a:gd name="T4" fmla="*/ 223 w 420"/>
                <a:gd name="T5" fmla="*/ 419 h 420"/>
                <a:gd name="T6" fmla="*/ 0 w 420"/>
                <a:gd name="T7" fmla="*/ 223 h 420"/>
                <a:gd name="T8" fmla="*/ 223 w 420"/>
                <a:gd name="T9" fmla="*/ 0 h 420"/>
                <a:gd name="T10" fmla="*/ 419 w 420"/>
                <a:gd name="T11" fmla="*/ 223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420">
                  <a:moveTo>
                    <a:pt x="419" y="223"/>
                  </a:moveTo>
                  <a:lnTo>
                    <a:pt x="419" y="223"/>
                  </a:lnTo>
                  <a:cubicBezTo>
                    <a:pt x="419" y="335"/>
                    <a:pt x="335" y="419"/>
                    <a:pt x="223" y="419"/>
                  </a:cubicBezTo>
                  <a:cubicBezTo>
                    <a:pt x="112" y="419"/>
                    <a:pt x="0" y="335"/>
                    <a:pt x="0" y="223"/>
                  </a:cubicBezTo>
                  <a:cubicBezTo>
                    <a:pt x="0" y="112"/>
                    <a:pt x="112" y="0"/>
                    <a:pt x="223" y="0"/>
                  </a:cubicBezTo>
                  <a:cubicBezTo>
                    <a:pt x="335" y="0"/>
                    <a:pt x="419" y="112"/>
                    <a:pt x="419" y="223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  <p:sp>
          <p:nvSpPr>
            <p:cNvPr id="39" name="Freeform 92"/>
            <p:cNvSpPr>
              <a:spLocks noChangeArrowheads="1"/>
            </p:cNvSpPr>
            <p:nvPr/>
          </p:nvSpPr>
          <p:spPr bwMode="auto">
            <a:xfrm>
              <a:off x="7178675" y="2795588"/>
              <a:ext cx="150813" cy="150812"/>
            </a:xfrm>
            <a:custGeom>
              <a:avLst/>
              <a:gdLst>
                <a:gd name="T0" fmla="*/ 418 w 419"/>
                <a:gd name="T1" fmla="*/ 223 h 420"/>
                <a:gd name="T2" fmla="*/ 418 w 419"/>
                <a:gd name="T3" fmla="*/ 223 h 420"/>
                <a:gd name="T4" fmla="*/ 223 w 419"/>
                <a:gd name="T5" fmla="*/ 419 h 420"/>
                <a:gd name="T6" fmla="*/ 0 w 419"/>
                <a:gd name="T7" fmla="*/ 223 h 420"/>
                <a:gd name="T8" fmla="*/ 223 w 419"/>
                <a:gd name="T9" fmla="*/ 0 h 420"/>
                <a:gd name="T10" fmla="*/ 418 w 419"/>
                <a:gd name="T11" fmla="*/ 223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9" h="420">
                  <a:moveTo>
                    <a:pt x="418" y="223"/>
                  </a:moveTo>
                  <a:lnTo>
                    <a:pt x="418" y="223"/>
                  </a:lnTo>
                  <a:cubicBezTo>
                    <a:pt x="418" y="335"/>
                    <a:pt x="335" y="419"/>
                    <a:pt x="223" y="419"/>
                  </a:cubicBezTo>
                  <a:cubicBezTo>
                    <a:pt x="83" y="419"/>
                    <a:pt x="0" y="335"/>
                    <a:pt x="0" y="223"/>
                  </a:cubicBezTo>
                  <a:cubicBezTo>
                    <a:pt x="0" y="112"/>
                    <a:pt x="83" y="0"/>
                    <a:pt x="223" y="0"/>
                  </a:cubicBezTo>
                  <a:cubicBezTo>
                    <a:pt x="335" y="0"/>
                    <a:pt x="418" y="112"/>
                    <a:pt x="418" y="223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  <p:sp>
          <p:nvSpPr>
            <p:cNvPr id="40" name="Line 93"/>
            <p:cNvSpPr>
              <a:spLocks noChangeShapeType="1"/>
            </p:cNvSpPr>
            <p:nvPr/>
          </p:nvSpPr>
          <p:spPr bwMode="auto">
            <a:xfrm flipV="1">
              <a:off x="6726238" y="2432050"/>
              <a:ext cx="381000" cy="385763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noFill/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  <p:sp>
          <p:nvSpPr>
            <p:cNvPr id="41" name="Line 94"/>
            <p:cNvSpPr>
              <a:spLocks noChangeShapeType="1"/>
            </p:cNvSpPr>
            <p:nvPr/>
          </p:nvSpPr>
          <p:spPr bwMode="auto">
            <a:xfrm flipV="1">
              <a:off x="7399338" y="1909763"/>
              <a:ext cx="231775" cy="244475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noFill/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  <p:sp>
          <p:nvSpPr>
            <p:cNvPr id="42" name="Line 95"/>
            <p:cNvSpPr>
              <a:spLocks noChangeShapeType="1"/>
            </p:cNvSpPr>
            <p:nvPr/>
          </p:nvSpPr>
          <p:spPr bwMode="auto">
            <a:xfrm>
              <a:off x="6737350" y="2073275"/>
              <a:ext cx="331788" cy="141288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noFill/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  <p:sp>
          <p:nvSpPr>
            <p:cNvPr id="43" name="Line 96"/>
            <p:cNvSpPr>
              <a:spLocks noChangeShapeType="1"/>
            </p:cNvSpPr>
            <p:nvPr/>
          </p:nvSpPr>
          <p:spPr bwMode="auto">
            <a:xfrm flipH="1" flipV="1">
              <a:off x="7427913" y="2392363"/>
              <a:ext cx="184150" cy="84137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noFill/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 flipV="1">
              <a:off x="7259638" y="2492375"/>
              <a:ext cx="1587" cy="30480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noFill/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  <p:sp>
          <p:nvSpPr>
            <p:cNvPr id="45" name="Freeform 98"/>
            <p:cNvSpPr>
              <a:spLocks noChangeArrowheads="1"/>
            </p:cNvSpPr>
            <p:nvPr/>
          </p:nvSpPr>
          <p:spPr bwMode="auto">
            <a:xfrm>
              <a:off x="7610475" y="2414588"/>
              <a:ext cx="150813" cy="150812"/>
            </a:xfrm>
            <a:custGeom>
              <a:avLst/>
              <a:gdLst>
                <a:gd name="T0" fmla="*/ 418 w 419"/>
                <a:gd name="T1" fmla="*/ 223 h 420"/>
                <a:gd name="T2" fmla="*/ 418 w 419"/>
                <a:gd name="T3" fmla="*/ 223 h 420"/>
                <a:gd name="T4" fmla="*/ 223 w 419"/>
                <a:gd name="T5" fmla="*/ 419 h 420"/>
                <a:gd name="T6" fmla="*/ 0 w 419"/>
                <a:gd name="T7" fmla="*/ 223 h 420"/>
                <a:gd name="T8" fmla="*/ 223 w 419"/>
                <a:gd name="T9" fmla="*/ 0 h 420"/>
                <a:gd name="T10" fmla="*/ 418 w 419"/>
                <a:gd name="T11" fmla="*/ 223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9" h="420">
                  <a:moveTo>
                    <a:pt x="418" y="223"/>
                  </a:moveTo>
                  <a:lnTo>
                    <a:pt x="418" y="223"/>
                  </a:lnTo>
                  <a:cubicBezTo>
                    <a:pt x="418" y="335"/>
                    <a:pt x="334" y="419"/>
                    <a:pt x="223" y="419"/>
                  </a:cubicBezTo>
                  <a:cubicBezTo>
                    <a:pt x="84" y="419"/>
                    <a:pt x="0" y="335"/>
                    <a:pt x="0" y="223"/>
                  </a:cubicBezTo>
                  <a:cubicBezTo>
                    <a:pt x="0" y="112"/>
                    <a:pt x="84" y="0"/>
                    <a:pt x="223" y="0"/>
                  </a:cubicBezTo>
                  <a:cubicBezTo>
                    <a:pt x="334" y="0"/>
                    <a:pt x="418" y="112"/>
                    <a:pt x="418" y="223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</p:grpSp>
      <p:grpSp>
        <p:nvGrpSpPr>
          <p:cNvPr id="46" name="Group 8"/>
          <p:cNvGrpSpPr>
            <a:grpSpLocks/>
          </p:cNvGrpSpPr>
          <p:nvPr userDrawn="1"/>
        </p:nvGrpSpPr>
        <p:grpSpPr bwMode="auto">
          <a:xfrm>
            <a:off x="1021982" y="1452698"/>
            <a:ext cx="418380" cy="479926"/>
            <a:chOff x="6637338" y="206375"/>
            <a:chExt cx="1014412" cy="1163638"/>
          </a:xfrm>
        </p:grpSpPr>
        <p:sp>
          <p:nvSpPr>
            <p:cNvPr id="47" name="Freeform 99"/>
            <p:cNvSpPr>
              <a:spLocks noChangeArrowheads="1"/>
            </p:cNvSpPr>
            <p:nvPr/>
          </p:nvSpPr>
          <p:spPr bwMode="auto">
            <a:xfrm>
              <a:off x="6786563" y="357188"/>
              <a:ext cx="712787" cy="712787"/>
            </a:xfrm>
            <a:custGeom>
              <a:avLst/>
              <a:gdLst>
                <a:gd name="T0" fmla="*/ 1981 w 1982"/>
                <a:gd name="T1" fmla="*/ 1004 h 1981"/>
                <a:gd name="T2" fmla="*/ 1981 w 1982"/>
                <a:gd name="T3" fmla="*/ 1004 h 1981"/>
                <a:gd name="T4" fmla="*/ 977 w 1982"/>
                <a:gd name="T5" fmla="*/ 1980 h 1981"/>
                <a:gd name="T6" fmla="*/ 0 w 1982"/>
                <a:gd name="T7" fmla="*/ 1004 h 1981"/>
                <a:gd name="T8" fmla="*/ 977 w 1982"/>
                <a:gd name="T9" fmla="*/ 0 h 1981"/>
                <a:gd name="T10" fmla="*/ 1981 w 1982"/>
                <a:gd name="T11" fmla="*/ 1004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2" h="1981">
                  <a:moveTo>
                    <a:pt x="1981" y="1004"/>
                  </a:moveTo>
                  <a:lnTo>
                    <a:pt x="1981" y="1004"/>
                  </a:lnTo>
                  <a:cubicBezTo>
                    <a:pt x="1981" y="1533"/>
                    <a:pt x="1534" y="1980"/>
                    <a:pt x="977" y="1980"/>
                  </a:cubicBezTo>
                  <a:cubicBezTo>
                    <a:pt x="447" y="1980"/>
                    <a:pt x="0" y="1533"/>
                    <a:pt x="0" y="1004"/>
                  </a:cubicBezTo>
                  <a:cubicBezTo>
                    <a:pt x="0" y="446"/>
                    <a:pt x="447" y="0"/>
                    <a:pt x="977" y="0"/>
                  </a:cubicBezTo>
                  <a:cubicBezTo>
                    <a:pt x="1534" y="0"/>
                    <a:pt x="1981" y="446"/>
                    <a:pt x="1981" y="1004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  <p:sp>
          <p:nvSpPr>
            <p:cNvPr id="48" name="Freeform 100"/>
            <p:cNvSpPr>
              <a:spLocks noChangeArrowheads="1"/>
            </p:cNvSpPr>
            <p:nvPr/>
          </p:nvSpPr>
          <p:spPr bwMode="auto">
            <a:xfrm>
              <a:off x="6988175" y="1039813"/>
              <a:ext cx="301625" cy="130175"/>
            </a:xfrm>
            <a:custGeom>
              <a:avLst/>
              <a:gdLst>
                <a:gd name="T0" fmla="*/ 0 w 837"/>
                <a:gd name="T1" fmla="*/ 0 h 363"/>
                <a:gd name="T2" fmla="*/ 0 w 837"/>
                <a:gd name="T3" fmla="*/ 362 h 363"/>
                <a:gd name="T4" fmla="*/ 836 w 837"/>
                <a:gd name="T5" fmla="*/ 362 h 363"/>
                <a:gd name="T6" fmla="*/ 836 w 837"/>
                <a:gd name="T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7" h="363">
                  <a:moveTo>
                    <a:pt x="0" y="0"/>
                  </a:moveTo>
                  <a:lnTo>
                    <a:pt x="0" y="362"/>
                  </a:lnTo>
                  <a:lnTo>
                    <a:pt x="836" y="362"/>
                  </a:lnTo>
                  <a:lnTo>
                    <a:pt x="836" y="0"/>
                  </a:lnTo>
                </a:path>
              </a:pathLst>
            </a:custGeom>
            <a:noFill/>
            <a:ln w="127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  <p:sp>
          <p:nvSpPr>
            <p:cNvPr id="49" name="Freeform 101"/>
            <p:cNvSpPr>
              <a:spLocks noChangeArrowheads="1"/>
            </p:cNvSpPr>
            <p:nvPr/>
          </p:nvSpPr>
          <p:spPr bwMode="auto">
            <a:xfrm>
              <a:off x="7037388" y="1169988"/>
              <a:ext cx="201612" cy="100012"/>
            </a:xfrm>
            <a:custGeom>
              <a:avLst/>
              <a:gdLst>
                <a:gd name="T0" fmla="*/ 558 w 559"/>
                <a:gd name="T1" fmla="*/ 0 h 279"/>
                <a:gd name="T2" fmla="*/ 0 w 559"/>
                <a:gd name="T3" fmla="*/ 0 h 279"/>
                <a:gd name="T4" fmla="*/ 0 w 559"/>
                <a:gd name="T5" fmla="*/ 278 h 279"/>
                <a:gd name="T6" fmla="*/ 558 w 559"/>
                <a:gd name="T7" fmla="*/ 278 h 279"/>
                <a:gd name="T8" fmla="*/ 558 w 559"/>
                <a:gd name="T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9" h="279">
                  <a:moveTo>
                    <a:pt x="558" y="0"/>
                  </a:moveTo>
                  <a:lnTo>
                    <a:pt x="0" y="0"/>
                  </a:lnTo>
                  <a:lnTo>
                    <a:pt x="0" y="278"/>
                  </a:lnTo>
                  <a:lnTo>
                    <a:pt x="558" y="278"/>
                  </a:lnTo>
                  <a:lnTo>
                    <a:pt x="558" y="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  <p:sp>
          <p:nvSpPr>
            <p:cNvPr id="50" name="Line 102"/>
            <p:cNvSpPr>
              <a:spLocks noChangeShapeType="1"/>
            </p:cNvSpPr>
            <p:nvPr/>
          </p:nvSpPr>
          <p:spPr bwMode="auto">
            <a:xfrm>
              <a:off x="7138988" y="1270000"/>
              <a:ext cx="1587" cy="100013"/>
            </a:xfrm>
            <a:prstGeom prst="line">
              <a:avLst/>
            </a:prstGeom>
            <a:noFill/>
            <a:ln w="127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noFill/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  <p:sp>
          <p:nvSpPr>
            <p:cNvPr id="51" name="Line 103"/>
            <p:cNvSpPr>
              <a:spLocks noChangeShapeType="1"/>
            </p:cNvSpPr>
            <p:nvPr/>
          </p:nvSpPr>
          <p:spPr bwMode="auto">
            <a:xfrm>
              <a:off x="7138988" y="206375"/>
              <a:ext cx="1587" cy="50800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noFill/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  <p:sp>
          <p:nvSpPr>
            <p:cNvPr id="52" name="Line 104"/>
            <p:cNvSpPr>
              <a:spLocks noChangeShapeType="1"/>
            </p:cNvSpPr>
            <p:nvPr/>
          </p:nvSpPr>
          <p:spPr bwMode="auto">
            <a:xfrm flipH="1">
              <a:off x="7459663" y="357188"/>
              <a:ext cx="42862" cy="39687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noFill/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  <p:sp>
          <p:nvSpPr>
            <p:cNvPr id="53" name="Line 105"/>
            <p:cNvSpPr>
              <a:spLocks noChangeShapeType="1"/>
            </p:cNvSpPr>
            <p:nvPr/>
          </p:nvSpPr>
          <p:spPr bwMode="auto">
            <a:xfrm flipH="1">
              <a:off x="7597775" y="717550"/>
              <a:ext cx="53975" cy="1588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noFill/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  <p:sp>
          <p:nvSpPr>
            <p:cNvPr id="54" name="Line 106"/>
            <p:cNvSpPr>
              <a:spLocks noChangeShapeType="1"/>
            </p:cNvSpPr>
            <p:nvPr/>
          </p:nvSpPr>
          <p:spPr bwMode="auto">
            <a:xfrm flipH="1" flipV="1">
              <a:off x="7459663" y="1038225"/>
              <a:ext cx="42862" cy="33338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noFill/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  <p:sp>
          <p:nvSpPr>
            <p:cNvPr id="55" name="Line 107"/>
            <p:cNvSpPr>
              <a:spLocks noChangeShapeType="1"/>
            </p:cNvSpPr>
            <p:nvPr/>
          </p:nvSpPr>
          <p:spPr bwMode="auto">
            <a:xfrm>
              <a:off x="6786563" y="357188"/>
              <a:ext cx="30162" cy="39687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noFill/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  <p:sp>
          <p:nvSpPr>
            <p:cNvPr id="56" name="Line 108"/>
            <p:cNvSpPr>
              <a:spLocks noChangeShapeType="1"/>
            </p:cNvSpPr>
            <p:nvPr/>
          </p:nvSpPr>
          <p:spPr bwMode="auto">
            <a:xfrm>
              <a:off x="6637338" y="717550"/>
              <a:ext cx="50800" cy="1588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noFill/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  <p:sp>
          <p:nvSpPr>
            <p:cNvPr id="57" name="Line 109"/>
            <p:cNvSpPr>
              <a:spLocks noChangeShapeType="1"/>
            </p:cNvSpPr>
            <p:nvPr/>
          </p:nvSpPr>
          <p:spPr bwMode="auto">
            <a:xfrm flipV="1">
              <a:off x="6786563" y="1038225"/>
              <a:ext cx="30162" cy="33338"/>
            </a:xfrm>
            <a:prstGeom prst="line">
              <a:avLst/>
            </a:prstGeom>
            <a:noFill/>
            <a:ln w="127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noFill/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  <p:sp>
          <p:nvSpPr>
            <p:cNvPr id="58" name="Freeform 110"/>
            <p:cNvSpPr>
              <a:spLocks noChangeArrowheads="1"/>
            </p:cNvSpPr>
            <p:nvPr/>
          </p:nvSpPr>
          <p:spPr bwMode="auto">
            <a:xfrm>
              <a:off x="6937375" y="717550"/>
              <a:ext cx="411163" cy="322263"/>
            </a:xfrm>
            <a:custGeom>
              <a:avLst/>
              <a:gdLst>
                <a:gd name="T0" fmla="*/ 641 w 1144"/>
                <a:gd name="T1" fmla="*/ 893 h 894"/>
                <a:gd name="T2" fmla="*/ 641 w 1144"/>
                <a:gd name="T3" fmla="*/ 893 h 894"/>
                <a:gd name="T4" fmla="*/ 808 w 1144"/>
                <a:gd name="T5" fmla="*/ 139 h 894"/>
                <a:gd name="T6" fmla="*/ 975 w 1144"/>
                <a:gd name="T7" fmla="*/ 0 h 894"/>
                <a:gd name="T8" fmla="*/ 1143 w 1144"/>
                <a:gd name="T9" fmla="*/ 139 h 894"/>
                <a:gd name="T10" fmla="*/ 975 w 1144"/>
                <a:gd name="T11" fmla="*/ 279 h 894"/>
                <a:gd name="T12" fmla="*/ 558 w 1144"/>
                <a:gd name="T13" fmla="*/ 279 h 894"/>
                <a:gd name="T14" fmla="*/ 139 w 1144"/>
                <a:gd name="T15" fmla="*/ 279 h 894"/>
                <a:gd name="T16" fmla="*/ 0 w 1144"/>
                <a:gd name="T17" fmla="*/ 139 h 894"/>
                <a:gd name="T18" fmla="*/ 139 w 1144"/>
                <a:gd name="T19" fmla="*/ 0 h 894"/>
                <a:gd name="T20" fmla="*/ 306 w 1144"/>
                <a:gd name="T21" fmla="*/ 139 h 894"/>
                <a:gd name="T22" fmla="*/ 502 w 1144"/>
                <a:gd name="T23" fmla="*/ 893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4" h="894">
                  <a:moveTo>
                    <a:pt x="641" y="893"/>
                  </a:moveTo>
                  <a:lnTo>
                    <a:pt x="641" y="893"/>
                  </a:lnTo>
                  <a:cubicBezTo>
                    <a:pt x="808" y="139"/>
                    <a:pt x="808" y="139"/>
                    <a:pt x="808" y="139"/>
                  </a:cubicBezTo>
                  <a:cubicBezTo>
                    <a:pt x="836" y="56"/>
                    <a:pt x="920" y="0"/>
                    <a:pt x="975" y="0"/>
                  </a:cubicBezTo>
                  <a:cubicBezTo>
                    <a:pt x="1059" y="0"/>
                    <a:pt x="1143" y="56"/>
                    <a:pt x="1143" y="139"/>
                  </a:cubicBezTo>
                  <a:cubicBezTo>
                    <a:pt x="1143" y="223"/>
                    <a:pt x="1059" y="279"/>
                    <a:pt x="975" y="279"/>
                  </a:cubicBezTo>
                  <a:cubicBezTo>
                    <a:pt x="558" y="279"/>
                    <a:pt x="558" y="279"/>
                    <a:pt x="558" y="279"/>
                  </a:cubicBezTo>
                  <a:cubicBezTo>
                    <a:pt x="139" y="279"/>
                    <a:pt x="139" y="279"/>
                    <a:pt x="139" y="279"/>
                  </a:cubicBezTo>
                  <a:cubicBezTo>
                    <a:pt x="55" y="279"/>
                    <a:pt x="0" y="223"/>
                    <a:pt x="0" y="139"/>
                  </a:cubicBezTo>
                  <a:cubicBezTo>
                    <a:pt x="0" y="56"/>
                    <a:pt x="55" y="0"/>
                    <a:pt x="139" y="0"/>
                  </a:cubicBezTo>
                  <a:cubicBezTo>
                    <a:pt x="223" y="0"/>
                    <a:pt x="306" y="56"/>
                    <a:pt x="306" y="139"/>
                  </a:cubicBezTo>
                  <a:cubicBezTo>
                    <a:pt x="502" y="893"/>
                    <a:pt x="502" y="893"/>
                    <a:pt x="502" y="893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</p:grpSp>
      <p:grpSp>
        <p:nvGrpSpPr>
          <p:cNvPr id="59" name="Group 12"/>
          <p:cNvGrpSpPr>
            <a:grpSpLocks/>
          </p:cNvGrpSpPr>
          <p:nvPr userDrawn="1"/>
        </p:nvGrpSpPr>
        <p:grpSpPr bwMode="auto">
          <a:xfrm>
            <a:off x="8964149" y="1554947"/>
            <a:ext cx="271397" cy="328181"/>
            <a:chOff x="6726238" y="3849688"/>
            <a:chExt cx="963612" cy="1165225"/>
          </a:xfrm>
        </p:grpSpPr>
        <p:sp>
          <p:nvSpPr>
            <p:cNvPr id="60" name="Freeform 111"/>
            <p:cNvSpPr>
              <a:spLocks noChangeArrowheads="1"/>
            </p:cNvSpPr>
            <p:nvPr/>
          </p:nvSpPr>
          <p:spPr bwMode="auto">
            <a:xfrm>
              <a:off x="6978650" y="4181475"/>
              <a:ext cx="501650" cy="352425"/>
            </a:xfrm>
            <a:custGeom>
              <a:avLst/>
              <a:gdLst>
                <a:gd name="T0" fmla="*/ 1393 w 1394"/>
                <a:gd name="T1" fmla="*/ 0 h 978"/>
                <a:gd name="T2" fmla="*/ 362 w 1394"/>
                <a:gd name="T3" fmla="*/ 977 h 978"/>
                <a:gd name="T4" fmla="*/ 0 w 1394"/>
                <a:gd name="T5" fmla="*/ 613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4" h="978">
                  <a:moveTo>
                    <a:pt x="1393" y="0"/>
                  </a:moveTo>
                  <a:lnTo>
                    <a:pt x="362" y="977"/>
                  </a:lnTo>
                  <a:lnTo>
                    <a:pt x="0" y="613"/>
                  </a:lnTo>
                </a:path>
              </a:pathLst>
            </a:custGeom>
            <a:noFill/>
            <a:ln w="127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  <p:sp>
          <p:nvSpPr>
            <p:cNvPr id="61" name="Freeform 112"/>
            <p:cNvSpPr>
              <a:spLocks noChangeArrowheads="1"/>
            </p:cNvSpPr>
            <p:nvPr/>
          </p:nvSpPr>
          <p:spPr bwMode="auto">
            <a:xfrm>
              <a:off x="6726238" y="3849688"/>
              <a:ext cx="963612" cy="1165225"/>
            </a:xfrm>
            <a:custGeom>
              <a:avLst/>
              <a:gdLst>
                <a:gd name="T0" fmla="*/ 0 w 2678"/>
                <a:gd name="T1" fmla="*/ 0 h 3236"/>
                <a:gd name="T2" fmla="*/ 0 w 2678"/>
                <a:gd name="T3" fmla="*/ 0 h 3236"/>
                <a:gd name="T4" fmla="*/ 2677 w 2678"/>
                <a:gd name="T5" fmla="*/ 0 h 3236"/>
                <a:gd name="T6" fmla="*/ 2677 w 2678"/>
                <a:gd name="T7" fmla="*/ 1004 h 3236"/>
                <a:gd name="T8" fmla="*/ 1338 w 2678"/>
                <a:gd name="T9" fmla="*/ 3235 h 3236"/>
                <a:gd name="T10" fmla="*/ 0 w 2678"/>
                <a:gd name="T11" fmla="*/ 1004 h 3236"/>
                <a:gd name="T12" fmla="*/ 0 w 2678"/>
                <a:gd name="T13" fmla="*/ 0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8" h="3236">
                  <a:moveTo>
                    <a:pt x="0" y="0"/>
                  </a:moveTo>
                  <a:lnTo>
                    <a:pt x="0" y="0"/>
                  </a:lnTo>
                  <a:cubicBezTo>
                    <a:pt x="2677" y="0"/>
                    <a:pt x="2677" y="0"/>
                    <a:pt x="2677" y="0"/>
                  </a:cubicBezTo>
                  <a:cubicBezTo>
                    <a:pt x="2677" y="1004"/>
                    <a:pt x="2677" y="1004"/>
                    <a:pt x="2677" y="1004"/>
                  </a:cubicBezTo>
                  <a:cubicBezTo>
                    <a:pt x="2677" y="1952"/>
                    <a:pt x="2148" y="2789"/>
                    <a:pt x="1338" y="3235"/>
                  </a:cubicBezTo>
                  <a:cubicBezTo>
                    <a:pt x="502" y="2789"/>
                    <a:pt x="0" y="1952"/>
                    <a:pt x="0" y="1004"/>
                  </a:cubicBez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="" xmlns:mv="urn:schemas-microsoft-com:mac:vml" xmlns:mc="http://schemas.openxmlformats.org/markup-compatibility/2006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SimSun" charset="0"/>
              </a:endParaRPr>
            </a:p>
          </p:txBody>
        </p:sp>
      </p:grpSp>
      <p:sp>
        <p:nvSpPr>
          <p:cNvPr id="65" name="Text Placeholder 64"/>
          <p:cNvSpPr>
            <a:spLocks noGrp="1"/>
          </p:cNvSpPr>
          <p:nvPr>
            <p:ph type="body" sz="quarter" idx="22" hasCustomPrompt="1"/>
          </p:nvPr>
        </p:nvSpPr>
        <p:spPr>
          <a:xfrm>
            <a:off x="756138" y="5559665"/>
            <a:ext cx="3217985" cy="375138"/>
          </a:xfrm>
        </p:spPr>
        <p:txBody>
          <a:bodyPr/>
          <a:lstStyle>
            <a:lvl1pPr marL="0" indent="0" algn="ctr">
              <a:lnSpc>
                <a:spcPts val="1200"/>
              </a:lnSpc>
              <a:buNone/>
              <a:defRPr sz="1200" baseline="0"/>
            </a:lvl1pPr>
            <a:lvl2pPr marL="288925" indent="0">
              <a:lnSpc>
                <a:spcPts val="1000"/>
              </a:lnSpc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Brief synopsis of the overall benefit this customer gains from using Cloudera </a:t>
            </a:r>
            <a:endParaRPr lang="en-US" dirty="0"/>
          </a:p>
        </p:txBody>
      </p:sp>
      <p:sp>
        <p:nvSpPr>
          <p:cNvPr id="66" name="Text Placeholder 64"/>
          <p:cNvSpPr>
            <a:spLocks noGrp="1"/>
          </p:cNvSpPr>
          <p:nvPr>
            <p:ph type="body" sz="quarter" idx="23" hasCustomPrompt="1"/>
          </p:nvPr>
        </p:nvSpPr>
        <p:spPr>
          <a:xfrm>
            <a:off x="4487007" y="5559665"/>
            <a:ext cx="3217985" cy="383930"/>
          </a:xfrm>
        </p:spPr>
        <p:txBody>
          <a:bodyPr/>
          <a:lstStyle>
            <a:lvl1pPr marL="0" indent="0" algn="ctr">
              <a:lnSpc>
                <a:spcPts val="1200"/>
              </a:lnSpc>
              <a:buNone/>
              <a:defRPr sz="1200" baseline="0"/>
            </a:lvl1pPr>
            <a:lvl2pPr marL="288925" indent="0">
              <a:lnSpc>
                <a:spcPts val="1000"/>
              </a:lnSpc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Brief synopsis of the overall benefit this customer gains from using Cloudera </a:t>
            </a:r>
            <a:endParaRPr lang="en-US" dirty="0"/>
          </a:p>
        </p:txBody>
      </p:sp>
      <p:sp>
        <p:nvSpPr>
          <p:cNvPr id="67" name="Text Placeholder 64"/>
          <p:cNvSpPr>
            <a:spLocks noGrp="1"/>
          </p:cNvSpPr>
          <p:nvPr>
            <p:ph type="body" sz="quarter" idx="24" hasCustomPrompt="1"/>
          </p:nvPr>
        </p:nvSpPr>
        <p:spPr>
          <a:xfrm>
            <a:off x="8223736" y="5559665"/>
            <a:ext cx="3217985" cy="392723"/>
          </a:xfrm>
        </p:spPr>
        <p:txBody>
          <a:bodyPr/>
          <a:lstStyle>
            <a:lvl1pPr marL="0" indent="0" algn="ctr">
              <a:lnSpc>
                <a:spcPts val="1200"/>
              </a:lnSpc>
              <a:buNone/>
              <a:defRPr sz="1200"/>
            </a:lvl1pPr>
            <a:lvl2pPr marL="288925" indent="0">
              <a:lnSpc>
                <a:spcPts val="1100"/>
              </a:lnSpc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Brief synopsis of the overall benefit this customer gains from using Cloudera </a:t>
            </a:r>
            <a:endParaRPr lang="en-US" dirty="0"/>
          </a:p>
        </p:txBody>
      </p:sp>
      <p:sp>
        <p:nvSpPr>
          <p:cNvPr id="69" name="Picture Placeholder 68"/>
          <p:cNvSpPr>
            <a:spLocks noGrp="1"/>
          </p:cNvSpPr>
          <p:nvPr>
            <p:ph type="pic" sz="quarter" idx="25" hasCustomPrompt="1"/>
          </p:nvPr>
        </p:nvSpPr>
        <p:spPr>
          <a:xfrm>
            <a:off x="4481024" y="4829908"/>
            <a:ext cx="3226776" cy="665284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dirty="0" smtClean="0"/>
              <a:t>Customer Logo</a:t>
            </a:r>
            <a:endParaRPr lang="en-US" dirty="0"/>
          </a:p>
        </p:txBody>
      </p:sp>
      <p:sp>
        <p:nvSpPr>
          <p:cNvPr id="70" name="Picture Placeholder 68"/>
          <p:cNvSpPr>
            <a:spLocks noGrp="1"/>
          </p:cNvSpPr>
          <p:nvPr>
            <p:ph type="pic" sz="quarter" idx="26" hasCustomPrompt="1"/>
          </p:nvPr>
        </p:nvSpPr>
        <p:spPr>
          <a:xfrm>
            <a:off x="756016" y="4829908"/>
            <a:ext cx="3226776" cy="682869"/>
          </a:xfr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 smtClean="0"/>
              <a:t>Customer Logo</a:t>
            </a:r>
            <a:endParaRPr lang="en-US" dirty="0"/>
          </a:p>
        </p:txBody>
      </p:sp>
      <p:sp>
        <p:nvSpPr>
          <p:cNvPr id="71" name="Picture Placeholder 68"/>
          <p:cNvSpPr>
            <a:spLocks noGrp="1"/>
          </p:cNvSpPr>
          <p:nvPr>
            <p:ph type="pic" sz="quarter" idx="27" hasCustomPrompt="1"/>
          </p:nvPr>
        </p:nvSpPr>
        <p:spPr>
          <a:xfrm>
            <a:off x="8211894" y="4829908"/>
            <a:ext cx="3226776" cy="682869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dirty="0" smtClean="0"/>
              <a:t>Customer Logo</a:t>
            </a:r>
            <a:endParaRPr lang="en-US" dirty="0"/>
          </a:p>
        </p:txBody>
      </p:sp>
      <p:sp>
        <p:nvSpPr>
          <p:cNvPr id="6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628493"/>
            <a:ext cx="11313561" cy="606418"/>
          </a:xfrm>
        </p:spPr>
        <p:txBody>
          <a:bodyPr/>
          <a:lstStyle>
            <a:lvl1pPr algn="ctr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Success stories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30768273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 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5760" y="628493"/>
            <a:ext cx="11313561" cy="606418"/>
          </a:xfrm>
        </p:spPr>
        <p:txBody>
          <a:bodyPr/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C 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65760" y="628493"/>
            <a:ext cx="11313561" cy="606418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9412" y="642938"/>
            <a:ext cx="11313561" cy="601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79412" y="1447801"/>
            <a:ext cx="11313560" cy="4678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09985" y="6385630"/>
            <a:ext cx="1164827" cy="226840"/>
            <a:chOff x="382588" y="4784726"/>
            <a:chExt cx="896938" cy="174625"/>
          </a:xfrm>
          <a:solidFill>
            <a:schemeClr val="tx1"/>
          </a:solidFill>
        </p:grpSpPr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1087438" y="4824413"/>
              <a:ext cx="77788" cy="134938"/>
            </a:xfrm>
            <a:custGeom>
              <a:avLst/>
              <a:gdLst>
                <a:gd name="T0" fmla="*/ 347 w 390"/>
                <a:gd name="T1" fmla="*/ 0 h 666"/>
                <a:gd name="T2" fmla="*/ 347 w 390"/>
                <a:gd name="T3" fmla="*/ 0 h 666"/>
                <a:gd name="T4" fmla="*/ 217 w 390"/>
                <a:gd name="T5" fmla="*/ 17 h 666"/>
                <a:gd name="T6" fmla="*/ 161 w 390"/>
                <a:gd name="T7" fmla="*/ 38 h 666"/>
                <a:gd name="T8" fmla="*/ 149 w 390"/>
                <a:gd name="T9" fmla="*/ 24 h 666"/>
                <a:gd name="T10" fmla="*/ 89 w 390"/>
                <a:gd name="T11" fmla="*/ 0 h 666"/>
                <a:gd name="T12" fmla="*/ 0 w 390"/>
                <a:gd name="T13" fmla="*/ 0 h 666"/>
                <a:gd name="T14" fmla="*/ 0 w 390"/>
                <a:gd name="T15" fmla="*/ 666 h 666"/>
                <a:gd name="T16" fmla="*/ 174 w 390"/>
                <a:gd name="T17" fmla="*/ 666 h 666"/>
                <a:gd name="T18" fmla="*/ 174 w 390"/>
                <a:gd name="T19" fmla="*/ 320 h 666"/>
                <a:gd name="T20" fmla="*/ 209 w 390"/>
                <a:gd name="T21" fmla="*/ 203 h 666"/>
                <a:gd name="T22" fmla="*/ 315 w 390"/>
                <a:gd name="T23" fmla="*/ 168 h 666"/>
                <a:gd name="T24" fmla="*/ 390 w 390"/>
                <a:gd name="T25" fmla="*/ 168 h 666"/>
                <a:gd name="T26" fmla="*/ 390 w 390"/>
                <a:gd name="T27" fmla="*/ 0 h 666"/>
                <a:gd name="T28" fmla="*/ 347 w 390"/>
                <a:gd name="T2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666">
                  <a:moveTo>
                    <a:pt x="347" y="0"/>
                  </a:moveTo>
                  <a:lnTo>
                    <a:pt x="347" y="0"/>
                  </a:lnTo>
                  <a:cubicBezTo>
                    <a:pt x="303" y="0"/>
                    <a:pt x="259" y="5"/>
                    <a:pt x="217" y="17"/>
                  </a:cubicBezTo>
                  <a:cubicBezTo>
                    <a:pt x="197" y="23"/>
                    <a:pt x="178" y="30"/>
                    <a:pt x="161" y="38"/>
                  </a:cubicBezTo>
                  <a:cubicBezTo>
                    <a:pt x="158" y="33"/>
                    <a:pt x="154" y="28"/>
                    <a:pt x="149" y="24"/>
                  </a:cubicBezTo>
                  <a:cubicBezTo>
                    <a:pt x="132" y="7"/>
                    <a:pt x="112" y="0"/>
                    <a:pt x="89" y="0"/>
                  </a:cubicBezTo>
                  <a:lnTo>
                    <a:pt x="0" y="0"/>
                  </a:lnTo>
                  <a:lnTo>
                    <a:pt x="0" y="666"/>
                  </a:lnTo>
                  <a:lnTo>
                    <a:pt x="174" y="666"/>
                  </a:lnTo>
                  <a:lnTo>
                    <a:pt x="174" y="320"/>
                  </a:lnTo>
                  <a:cubicBezTo>
                    <a:pt x="174" y="253"/>
                    <a:pt x="185" y="226"/>
                    <a:pt x="209" y="203"/>
                  </a:cubicBezTo>
                  <a:cubicBezTo>
                    <a:pt x="231" y="180"/>
                    <a:pt x="267" y="168"/>
                    <a:pt x="315" y="168"/>
                  </a:cubicBezTo>
                  <a:lnTo>
                    <a:pt x="390" y="168"/>
                  </a:lnTo>
                  <a:lnTo>
                    <a:pt x="390" y="0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512763" y="4784726"/>
              <a:ext cx="33338" cy="173038"/>
            </a:xfrm>
            <a:custGeom>
              <a:avLst/>
              <a:gdLst>
                <a:gd name="T0" fmla="*/ 89 w 173"/>
                <a:gd name="T1" fmla="*/ 0 h 862"/>
                <a:gd name="T2" fmla="*/ 89 w 173"/>
                <a:gd name="T3" fmla="*/ 0 h 862"/>
                <a:gd name="T4" fmla="*/ 0 w 173"/>
                <a:gd name="T5" fmla="*/ 0 h 862"/>
                <a:gd name="T6" fmla="*/ 0 w 173"/>
                <a:gd name="T7" fmla="*/ 780 h 862"/>
                <a:gd name="T8" fmla="*/ 24 w 173"/>
                <a:gd name="T9" fmla="*/ 838 h 862"/>
                <a:gd name="T10" fmla="*/ 84 w 173"/>
                <a:gd name="T11" fmla="*/ 862 h 862"/>
                <a:gd name="T12" fmla="*/ 173 w 173"/>
                <a:gd name="T13" fmla="*/ 862 h 862"/>
                <a:gd name="T14" fmla="*/ 173 w 173"/>
                <a:gd name="T15" fmla="*/ 81 h 862"/>
                <a:gd name="T16" fmla="*/ 149 w 173"/>
                <a:gd name="T17" fmla="*/ 23 h 862"/>
                <a:gd name="T18" fmla="*/ 89 w 173"/>
                <a:gd name="T1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862">
                  <a:moveTo>
                    <a:pt x="89" y="0"/>
                  </a:moveTo>
                  <a:lnTo>
                    <a:pt x="89" y="0"/>
                  </a:lnTo>
                  <a:lnTo>
                    <a:pt x="0" y="0"/>
                  </a:lnTo>
                  <a:lnTo>
                    <a:pt x="0" y="780"/>
                  </a:lnTo>
                  <a:cubicBezTo>
                    <a:pt x="0" y="803"/>
                    <a:pt x="7" y="822"/>
                    <a:pt x="24" y="838"/>
                  </a:cubicBezTo>
                  <a:cubicBezTo>
                    <a:pt x="41" y="854"/>
                    <a:pt x="61" y="862"/>
                    <a:pt x="84" y="862"/>
                  </a:cubicBezTo>
                  <a:lnTo>
                    <a:pt x="173" y="862"/>
                  </a:lnTo>
                  <a:lnTo>
                    <a:pt x="173" y="81"/>
                  </a:lnTo>
                  <a:cubicBezTo>
                    <a:pt x="173" y="58"/>
                    <a:pt x="165" y="38"/>
                    <a:pt x="149" y="23"/>
                  </a:cubicBezTo>
                  <a:cubicBezTo>
                    <a:pt x="131" y="7"/>
                    <a:pt x="112" y="0"/>
                    <a:pt x="8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49" name="Freeform 17"/>
            <p:cNvSpPr>
              <a:spLocks noEditPoints="1"/>
            </p:cNvSpPr>
            <p:nvPr/>
          </p:nvSpPr>
          <p:spPr bwMode="auto">
            <a:xfrm>
              <a:off x="560388" y="4821238"/>
              <a:ext cx="119063" cy="138113"/>
            </a:xfrm>
            <a:custGeom>
              <a:avLst/>
              <a:gdLst>
                <a:gd name="T0" fmla="*/ 302 w 607"/>
                <a:gd name="T1" fmla="*/ 0 h 688"/>
                <a:gd name="T2" fmla="*/ 302 w 607"/>
                <a:gd name="T3" fmla="*/ 0 h 688"/>
                <a:gd name="T4" fmla="*/ 607 w 607"/>
                <a:gd name="T5" fmla="*/ 345 h 688"/>
                <a:gd name="T6" fmla="*/ 302 w 607"/>
                <a:gd name="T7" fmla="*/ 688 h 688"/>
                <a:gd name="T8" fmla="*/ 0 w 607"/>
                <a:gd name="T9" fmla="*/ 345 h 688"/>
                <a:gd name="T10" fmla="*/ 302 w 607"/>
                <a:gd name="T11" fmla="*/ 0 h 688"/>
                <a:gd name="T12" fmla="*/ 302 w 607"/>
                <a:gd name="T13" fmla="*/ 547 h 688"/>
                <a:gd name="T14" fmla="*/ 302 w 607"/>
                <a:gd name="T15" fmla="*/ 547 h 688"/>
                <a:gd name="T16" fmla="*/ 438 w 607"/>
                <a:gd name="T17" fmla="*/ 347 h 688"/>
                <a:gd name="T18" fmla="*/ 302 w 607"/>
                <a:gd name="T19" fmla="*/ 146 h 688"/>
                <a:gd name="T20" fmla="*/ 168 w 607"/>
                <a:gd name="T21" fmla="*/ 347 h 688"/>
                <a:gd name="T22" fmla="*/ 302 w 607"/>
                <a:gd name="T23" fmla="*/ 547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7" h="688">
                  <a:moveTo>
                    <a:pt x="302" y="0"/>
                  </a:moveTo>
                  <a:lnTo>
                    <a:pt x="302" y="0"/>
                  </a:lnTo>
                  <a:cubicBezTo>
                    <a:pt x="498" y="0"/>
                    <a:pt x="607" y="130"/>
                    <a:pt x="607" y="345"/>
                  </a:cubicBezTo>
                  <a:cubicBezTo>
                    <a:pt x="607" y="560"/>
                    <a:pt x="498" y="688"/>
                    <a:pt x="302" y="688"/>
                  </a:cubicBezTo>
                  <a:cubicBezTo>
                    <a:pt x="103" y="688"/>
                    <a:pt x="0" y="560"/>
                    <a:pt x="0" y="345"/>
                  </a:cubicBezTo>
                  <a:cubicBezTo>
                    <a:pt x="0" y="130"/>
                    <a:pt x="103" y="0"/>
                    <a:pt x="302" y="0"/>
                  </a:cubicBezTo>
                  <a:close/>
                  <a:moveTo>
                    <a:pt x="302" y="547"/>
                  </a:moveTo>
                  <a:lnTo>
                    <a:pt x="302" y="547"/>
                  </a:lnTo>
                  <a:cubicBezTo>
                    <a:pt x="405" y="547"/>
                    <a:pt x="438" y="439"/>
                    <a:pt x="438" y="347"/>
                  </a:cubicBezTo>
                  <a:cubicBezTo>
                    <a:pt x="438" y="256"/>
                    <a:pt x="405" y="146"/>
                    <a:pt x="302" y="146"/>
                  </a:cubicBezTo>
                  <a:cubicBezTo>
                    <a:pt x="199" y="146"/>
                    <a:pt x="168" y="256"/>
                    <a:pt x="168" y="347"/>
                  </a:cubicBezTo>
                  <a:cubicBezTo>
                    <a:pt x="168" y="439"/>
                    <a:pt x="199" y="547"/>
                    <a:pt x="302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382588" y="4821238"/>
              <a:ext cx="117475" cy="138113"/>
            </a:xfrm>
            <a:custGeom>
              <a:avLst/>
              <a:gdLst>
                <a:gd name="T0" fmla="*/ 303 w 592"/>
                <a:gd name="T1" fmla="*/ 547 h 689"/>
                <a:gd name="T2" fmla="*/ 303 w 592"/>
                <a:gd name="T3" fmla="*/ 547 h 689"/>
                <a:gd name="T4" fmla="*/ 168 w 592"/>
                <a:gd name="T5" fmla="*/ 347 h 689"/>
                <a:gd name="T6" fmla="*/ 303 w 592"/>
                <a:gd name="T7" fmla="*/ 146 h 689"/>
                <a:gd name="T8" fmla="*/ 412 w 592"/>
                <a:gd name="T9" fmla="*/ 217 h 689"/>
                <a:gd name="T10" fmla="*/ 592 w 592"/>
                <a:gd name="T11" fmla="*/ 217 h 689"/>
                <a:gd name="T12" fmla="*/ 303 w 592"/>
                <a:gd name="T13" fmla="*/ 0 h 689"/>
                <a:gd name="T14" fmla="*/ 0 w 592"/>
                <a:gd name="T15" fmla="*/ 345 h 689"/>
                <a:gd name="T16" fmla="*/ 303 w 592"/>
                <a:gd name="T17" fmla="*/ 689 h 689"/>
                <a:gd name="T18" fmla="*/ 592 w 592"/>
                <a:gd name="T19" fmla="*/ 473 h 689"/>
                <a:gd name="T20" fmla="*/ 474 w 592"/>
                <a:gd name="T21" fmla="*/ 473 h 689"/>
                <a:gd name="T22" fmla="*/ 424 w 592"/>
                <a:gd name="T23" fmla="*/ 491 h 689"/>
                <a:gd name="T24" fmla="*/ 303 w 592"/>
                <a:gd name="T25" fmla="*/ 54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689">
                  <a:moveTo>
                    <a:pt x="303" y="547"/>
                  </a:moveTo>
                  <a:lnTo>
                    <a:pt x="303" y="547"/>
                  </a:lnTo>
                  <a:cubicBezTo>
                    <a:pt x="199" y="547"/>
                    <a:pt x="168" y="439"/>
                    <a:pt x="168" y="347"/>
                  </a:cubicBezTo>
                  <a:cubicBezTo>
                    <a:pt x="168" y="256"/>
                    <a:pt x="199" y="146"/>
                    <a:pt x="303" y="146"/>
                  </a:cubicBezTo>
                  <a:cubicBezTo>
                    <a:pt x="356" y="146"/>
                    <a:pt x="391" y="176"/>
                    <a:pt x="412" y="217"/>
                  </a:cubicBezTo>
                  <a:lnTo>
                    <a:pt x="592" y="217"/>
                  </a:lnTo>
                  <a:cubicBezTo>
                    <a:pt x="556" y="80"/>
                    <a:pt x="456" y="0"/>
                    <a:pt x="303" y="0"/>
                  </a:cubicBezTo>
                  <a:cubicBezTo>
                    <a:pt x="103" y="0"/>
                    <a:pt x="0" y="130"/>
                    <a:pt x="0" y="345"/>
                  </a:cubicBezTo>
                  <a:cubicBezTo>
                    <a:pt x="0" y="560"/>
                    <a:pt x="103" y="689"/>
                    <a:pt x="303" y="689"/>
                  </a:cubicBezTo>
                  <a:cubicBezTo>
                    <a:pt x="456" y="689"/>
                    <a:pt x="556" y="609"/>
                    <a:pt x="592" y="473"/>
                  </a:cubicBezTo>
                  <a:lnTo>
                    <a:pt x="474" y="473"/>
                  </a:lnTo>
                  <a:cubicBezTo>
                    <a:pt x="474" y="473"/>
                    <a:pt x="442" y="473"/>
                    <a:pt x="424" y="491"/>
                  </a:cubicBezTo>
                  <a:cubicBezTo>
                    <a:pt x="392" y="520"/>
                    <a:pt x="367" y="547"/>
                    <a:pt x="303" y="5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51" name="Freeform 19"/>
            <p:cNvSpPr>
              <a:spLocks/>
            </p:cNvSpPr>
            <p:nvPr/>
          </p:nvSpPr>
          <p:spPr bwMode="auto">
            <a:xfrm>
              <a:off x="692151" y="4824413"/>
              <a:ext cx="114300" cy="134938"/>
            </a:xfrm>
            <a:custGeom>
              <a:avLst/>
              <a:gdLst>
                <a:gd name="T0" fmla="*/ 553 w 577"/>
                <a:gd name="T1" fmla="*/ 25 h 672"/>
                <a:gd name="T2" fmla="*/ 553 w 577"/>
                <a:gd name="T3" fmla="*/ 25 h 672"/>
                <a:gd name="T4" fmla="*/ 492 w 577"/>
                <a:gd name="T5" fmla="*/ 0 h 672"/>
                <a:gd name="T6" fmla="*/ 406 w 577"/>
                <a:gd name="T7" fmla="*/ 0 h 672"/>
                <a:gd name="T8" fmla="*/ 406 w 577"/>
                <a:gd name="T9" fmla="*/ 417 h 672"/>
                <a:gd name="T10" fmla="*/ 370 w 577"/>
                <a:gd name="T11" fmla="*/ 504 h 672"/>
                <a:gd name="T12" fmla="*/ 288 w 577"/>
                <a:gd name="T13" fmla="*/ 531 h 672"/>
                <a:gd name="T14" fmla="*/ 208 w 577"/>
                <a:gd name="T15" fmla="*/ 504 h 672"/>
                <a:gd name="T16" fmla="*/ 172 w 577"/>
                <a:gd name="T17" fmla="*/ 417 h 672"/>
                <a:gd name="T18" fmla="*/ 172 w 577"/>
                <a:gd name="T19" fmla="*/ 85 h 672"/>
                <a:gd name="T20" fmla="*/ 148 w 577"/>
                <a:gd name="T21" fmla="*/ 25 h 672"/>
                <a:gd name="T22" fmla="*/ 88 w 577"/>
                <a:gd name="T23" fmla="*/ 0 h 672"/>
                <a:gd name="T24" fmla="*/ 0 w 577"/>
                <a:gd name="T25" fmla="*/ 0 h 672"/>
                <a:gd name="T26" fmla="*/ 0 w 577"/>
                <a:gd name="T27" fmla="*/ 387 h 672"/>
                <a:gd name="T28" fmla="*/ 93 w 577"/>
                <a:gd name="T29" fmla="*/ 618 h 672"/>
                <a:gd name="T30" fmla="*/ 288 w 577"/>
                <a:gd name="T31" fmla="*/ 672 h 672"/>
                <a:gd name="T32" fmla="*/ 485 w 577"/>
                <a:gd name="T33" fmla="*/ 618 h 672"/>
                <a:gd name="T34" fmla="*/ 577 w 577"/>
                <a:gd name="T35" fmla="*/ 387 h 672"/>
                <a:gd name="T36" fmla="*/ 577 w 577"/>
                <a:gd name="T37" fmla="*/ 85 h 672"/>
                <a:gd name="T38" fmla="*/ 553 w 577"/>
                <a:gd name="T39" fmla="*/ 25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7" h="672">
                  <a:moveTo>
                    <a:pt x="553" y="25"/>
                  </a:moveTo>
                  <a:lnTo>
                    <a:pt x="553" y="25"/>
                  </a:lnTo>
                  <a:cubicBezTo>
                    <a:pt x="538" y="8"/>
                    <a:pt x="518" y="0"/>
                    <a:pt x="492" y="0"/>
                  </a:cubicBezTo>
                  <a:lnTo>
                    <a:pt x="406" y="0"/>
                  </a:lnTo>
                  <a:lnTo>
                    <a:pt x="406" y="417"/>
                  </a:lnTo>
                  <a:cubicBezTo>
                    <a:pt x="406" y="457"/>
                    <a:pt x="393" y="486"/>
                    <a:pt x="370" y="504"/>
                  </a:cubicBezTo>
                  <a:cubicBezTo>
                    <a:pt x="346" y="522"/>
                    <a:pt x="318" y="531"/>
                    <a:pt x="288" y="531"/>
                  </a:cubicBezTo>
                  <a:cubicBezTo>
                    <a:pt x="259" y="531"/>
                    <a:pt x="232" y="522"/>
                    <a:pt x="208" y="504"/>
                  </a:cubicBezTo>
                  <a:cubicBezTo>
                    <a:pt x="184" y="486"/>
                    <a:pt x="172" y="457"/>
                    <a:pt x="172" y="417"/>
                  </a:cubicBezTo>
                  <a:lnTo>
                    <a:pt x="172" y="85"/>
                  </a:lnTo>
                  <a:cubicBezTo>
                    <a:pt x="172" y="61"/>
                    <a:pt x="164" y="41"/>
                    <a:pt x="148" y="25"/>
                  </a:cubicBezTo>
                  <a:cubicBezTo>
                    <a:pt x="132" y="8"/>
                    <a:pt x="112" y="0"/>
                    <a:pt x="88" y="0"/>
                  </a:cubicBezTo>
                  <a:lnTo>
                    <a:pt x="0" y="0"/>
                  </a:lnTo>
                  <a:lnTo>
                    <a:pt x="0" y="387"/>
                  </a:lnTo>
                  <a:cubicBezTo>
                    <a:pt x="0" y="505"/>
                    <a:pt x="34" y="577"/>
                    <a:pt x="93" y="618"/>
                  </a:cubicBezTo>
                  <a:cubicBezTo>
                    <a:pt x="151" y="659"/>
                    <a:pt x="216" y="672"/>
                    <a:pt x="288" y="672"/>
                  </a:cubicBezTo>
                  <a:cubicBezTo>
                    <a:pt x="362" y="672"/>
                    <a:pt x="426" y="659"/>
                    <a:pt x="485" y="618"/>
                  </a:cubicBezTo>
                  <a:cubicBezTo>
                    <a:pt x="544" y="577"/>
                    <a:pt x="577" y="505"/>
                    <a:pt x="577" y="387"/>
                  </a:cubicBezTo>
                  <a:lnTo>
                    <a:pt x="577" y="85"/>
                  </a:lnTo>
                  <a:cubicBezTo>
                    <a:pt x="577" y="61"/>
                    <a:pt x="569" y="41"/>
                    <a:pt x="553" y="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52" name="Freeform 20"/>
            <p:cNvSpPr>
              <a:spLocks noEditPoints="1"/>
            </p:cNvSpPr>
            <p:nvPr/>
          </p:nvSpPr>
          <p:spPr bwMode="auto">
            <a:xfrm>
              <a:off x="820738" y="4784726"/>
              <a:ext cx="122238" cy="174625"/>
            </a:xfrm>
            <a:custGeom>
              <a:avLst/>
              <a:gdLst>
                <a:gd name="T0" fmla="*/ 308 w 618"/>
                <a:gd name="T1" fmla="*/ 726 h 868"/>
                <a:gd name="T2" fmla="*/ 308 w 618"/>
                <a:gd name="T3" fmla="*/ 726 h 868"/>
                <a:gd name="T4" fmla="*/ 171 w 618"/>
                <a:gd name="T5" fmla="*/ 526 h 868"/>
                <a:gd name="T6" fmla="*/ 308 w 618"/>
                <a:gd name="T7" fmla="*/ 325 h 868"/>
                <a:gd name="T8" fmla="*/ 446 w 618"/>
                <a:gd name="T9" fmla="*/ 525 h 868"/>
                <a:gd name="T10" fmla="*/ 446 w 618"/>
                <a:gd name="T11" fmla="*/ 527 h 868"/>
                <a:gd name="T12" fmla="*/ 308 w 618"/>
                <a:gd name="T13" fmla="*/ 726 h 868"/>
                <a:gd name="T14" fmla="*/ 593 w 618"/>
                <a:gd name="T15" fmla="*/ 23 h 868"/>
                <a:gd name="T16" fmla="*/ 593 w 618"/>
                <a:gd name="T17" fmla="*/ 23 h 868"/>
                <a:gd name="T18" fmla="*/ 533 w 618"/>
                <a:gd name="T19" fmla="*/ 0 h 868"/>
                <a:gd name="T20" fmla="*/ 446 w 618"/>
                <a:gd name="T21" fmla="*/ 0 h 868"/>
                <a:gd name="T22" fmla="*/ 446 w 618"/>
                <a:gd name="T23" fmla="*/ 246 h 868"/>
                <a:gd name="T24" fmla="*/ 280 w 618"/>
                <a:gd name="T25" fmla="*/ 179 h 868"/>
                <a:gd name="T26" fmla="*/ 0 w 618"/>
                <a:gd name="T27" fmla="*/ 524 h 868"/>
                <a:gd name="T28" fmla="*/ 308 w 618"/>
                <a:gd name="T29" fmla="*/ 868 h 868"/>
                <a:gd name="T30" fmla="*/ 618 w 618"/>
                <a:gd name="T31" fmla="*/ 527 h 868"/>
                <a:gd name="T32" fmla="*/ 618 w 618"/>
                <a:gd name="T33" fmla="*/ 81 h 868"/>
                <a:gd name="T34" fmla="*/ 593 w 618"/>
                <a:gd name="T35" fmla="*/ 2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8" h="868">
                  <a:moveTo>
                    <a:pt x="308" y="726"/>
                  </a:moveTo>
                  <a:lnTo>
                    <a:pt x="308" y="726"/>
                  </a:lnTo>
                  <a:cubicBezTo>
                    <a:pt x="203" y="726"/>
                    <a:pt x="171" y="618"/>
                    <a:pt x="171" y="526"/>
                  </a:cubicBezTo>
                  <a:cubicBezTo>
                    <a:pt x="171" y="435"/>
                    <a:pt x="203" y="325"/>
                    <a:pt x="308" y="325"/>
                  </a:cubicBezTo>
                  <a:cubicBezTo>
                    <a:pt x="413" y="325"/>
                    <a:pt x="446" y="434"/>
                    <a:pt x="446" y="525"/>
                  </a:cubicBezTo>
                  <a:lnTo>
                    <a:pt x="446" y="527"/>
                  </a:lnTo>
                  <a:cubicBezTo>
                    <a:pt x="446" y="618"/>
                    <a:pt x="413" y="726"/>
                    <a:pt x="308" y="726"/>
                  </a:cubicBezTo>
                  <a:close/>
                  <a:moveTo>
                    <a:pt x="593" y="23"/>
                  </a:moveTo>
                  <a:lnTo>
                    <a:pt x="593" y="23"/>
                  </a:lnTo>
                  <a:cubicBezTo>
                    <a:pt x="576" y="7"/>
                    <a:pt x="557" y="0"/>
                    <a:pt x="533" y="0"/>
                  </a:cubicBezTo>
                  <a:lnTo>
                    <a:pt x="446" y="0"/>
                  </a:lnTo>
                  <a:lnTo>
                    <a:pt x="446" y="246"/>
                  </a:lnTo>
                  <a:cubicBezTo>
                    <a:pt x="420" y="221"/>
                    <a:pt x="364" y="179"/>
                    <a:pt x="280" y="179"/>
                  </a:cubicBezTo>
                  <a:cubicBezTo>
                    <a:pt x="102" y="179"/>
                    <a:pt x="0" y="309"/>
                    <a:pt x="0" y="524"/>
                  </a:cubicBezTo>
                  <a:cubicBezTo>
                    <a:pt x="0" y="739"/>
                    <a:pt x="106" y="868"/>
                    <a:pt x="308" y="868"/>
                  </a:cubicBezTo>
                  <a:cubicBezTo>
                    <a:pt x="506" y="868"/>
                    <a:pt x="616" y="740"/>
                    <a:pt x="618" y="527"/>
                  </a:cubicBezTo>
                  <a:lnTo>
                    <a:pt x="618" y="81"/>
                  </a:lnTo>
                  <a:cubicBezTo>
                    <a:pt x="618" y="58"/>
                    <a:pt x="609" y="38"/>
                    <a:pt x="593" y="2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53" name="Freeform 21"/>
            <p:cNvSpPr>
              <a:spLocks noEditPoints="1"/>
            </p:cNvSpPr>
            <p:nvPr/>
          </p:nvSpPr>
          <p:spPr bwMode="auto">
            <a:xfrm>
              <a:off x="955676" y="4821238"/>
              <a:ext cx="119063" cy="138113"/>
            </a:xfrm>
            <a:custGeom>
              <a:avLst/>
              <a:gdLst>
                <a:gd name="T0" fmla="*/ 303 w 606"/>
                <a:gd name="T1" fmla="*/ 146 h 689"/>
                <a:gd name="T2" fmla="*/ 303 w 606"/>
                <a:gd name="T3" fmla="*/ 146 h 689"/>
                <a:gd name="T4" fmla="*/ 178 w 606"/>
                <a:gd name="T5" fmla="*/ 262 h 689"/>
                <a:gd name="T6" fmla="*/ 429 w 606"/>
                <a:gd name="T7" fmla="*/ 262 h 689"/>
                <a:gd name="T8" fmla="*/ 303 w 606"/>
                <a:gd name="T9" fmla="*/ 146 h 689"/>
                <a:gd name="T10" fmla="*/ 606 w 606"/>
                <a:gd name="T11" fmla="*/ 307 h 689"/>
                <a:gd name="T12" fmla="*/ 606 w 606"/>
                <a:gd name="T13" fmla="*/ 307 h 689"/>
                <a:gd name="T14" fmla="*/ 597 w 606"/>
                <a:gd name="T15" fmla="*/ 345 h 689"/>
                <a:gd name="T16" fmla="*/ 582 w 606"/>
                <a:gd name="T17" fmla="*/ 366 h 689"/>
                <a:gd name="T18" fmla="*/ 524 w 606"/>
                <a:gd name="T19" fmla="*/ 391 h 689"/>
                <a:gd name="T20" fmla="*/ 172 w 606"/>
                <a:gd name="T21" fmla="*/ 391 h 689"/>
                <a:gd name="T22" fmla="*/ 303 w 606"/>
                <a:gd name="T23" fmla="*/ 547 h 689"/>
                <a:gd name="T24" fmla="*/ 424 w 606"/>
                <a:gd name="T25" fmla="*/ 491 h 689"/>
                <a:gd name="T26" fmla="*/ 474 w 606"/>
                <a:gd name="T27" fmla="*/ 473 h 689"/>
                <a:gd name="T28" fmla="*/ 593 w 606"/>
                <a:gd name="T29" fmla="*/ 473 h 689"/>
                <a:gd name="T30" fmla="*/ 303 w 606"/>
                <a:gd name="T31" fmla="*/ 689 h 689"/>
                <a:gd name="T32" fmla="*/ 0 w 606"/>
                <a:gd name="T33" fmla="*/ 345 h 689"/>
                <a:gd name="T34" fmla="*/ 303 w 606"/>
                <a:gd name="T35" fmla="*/ 0 h 689"/>
                <a:gd name="T36" fmla="*/ 593 w 606"/>
                <a:gd name="T37" fmla="*/ 217 h 689"/>
                <a:gd name="T38" fmla="*/ 606 w 606"/>
                <a:gd name="T39" fmla="*/ 297 h 689"/>
                <a:gd name="T40" fmla="*/ 606 w 606"/>
                <a:gd name="T41" fmla="*/ 307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6" h="689">
                  <a:moveTo>
                    <a:pt x="303" y="146"/>
                  </a:moveTo>
                  <a:lnTo>
                    <a:pt x="303" y="146"/>
                  </a:lnTo>
                  <a:cubicBezTo>
                    <a:pt x="231" y="146"/>
                    <a:pt x="184" y="200"/>
                    <a:pt x="178" y="262"/>
                  </a:cubicBezTo>
                  <a:lnTo>
                    <a:pt x="429" y="262"/>
                  </a:lnTo>
                  <a:cubicBezTo>
                    <a:pt x="428" y="200"/>
                    <a:pt x="373" y="146"/>
                    <a:pt x="303" y="146"/>
                  </a:cubicBezTo>
                  <a:close/>
                  <a:moveTo>
                    <a:pt x="606" y="307"/>
                  </a:moveTo>
                  <a:lnTo>
                    <a:pt x="606" y="307"/>
                  </a:lnTo>
                  <a:cubicBezTo>
                    <a:pt x="606" y="320"/>
                    <a:pt x="603" y="333"/>
                    <a:pt x="597" y="345"/>
                  </a:cubicBezTo>
                  <a:cubicBezTo>
                    <a:pt x="593" y="353"/>
                    <a:pt x="588" y="359"/>
                    <a:pt x="582" y="366"/>
                  </a:cubicBezTo>
                  <a:cubicBezTo>
                    <a:pt x="566" y="382"/>
                    <a:pt x="547" y="391"/>
                    <a:pt x="524" y="391"/>
                  </a:cubicBezTo>
                  <a:lnTo>
                    <a:pt x="172" y="391"/>
                  </a:lnTo>
                  <a:cubicBezTo>
                    <a:pt x="176" y="470"/>
                    <a:pt x="216" y="547"/>
                    <a:pt x="303" y="547"/>
                  </a:cubicBezTo>
                  <a:cubicBezTo>
                    <a:pt x="368" y="547"/>
                    <a:pt x="393" y="520"/>
                    <a:pt x="424" y="491"/>
                  </a:cubicBezTo>
                  <a:cubicBezTo>
                    <a:pt x="442" y="473"/>
                    <a:pt x="474" y="473"/>
                    <a:pt x="474" y="473"/>
                  </a:cubicBezTo>
                  <a:lnTo>
                    <a:pt x="593" y="473"/>
                  </a:lnTo>
                  <a:cubicBezTo>
                    <a:pt x="556" y="609"/>
                    <a:pt x="457" y="689"/>
                    <a:pt x="303" y="689"/>
                  </a:cubicBezTo>
                  <a:cubicBezTo>
                    <a:pt x="104" y="689"/>
                    <a:pt x="0" y="560"/>
                    <a:pt x="0" y="345"/>
                  </a:cubicBezTo>
                  <a:cubicBezTo>
                    <a:pt x="0" y="130"/>
                    <a:pt x="104" y="0"/>
                    <a:pt x="303" y="0"/>
                  </a:cubicBezTo>
                  <a:cubicBezTo>
                    <a:pt x="457" y="0"/>
                    <a:pt x="556" y="80"/>
                    <a:pt x="593" y="217"/>
                  </a:cubicBezTo>
                  <a:cubicBezTo>
                    <a:pt x="599" y="242"/>
                    <a:pt x="603" y="268"/>
                    <a:pt x="606" y="297"/>
                  </a:cubicBezTo>
                  <a:lnTo>
                    <a:pt x="606" y="3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solidFill>
                  <a:schemeClr val="tx1"/>
                </a:solidFill>
                <a:latin typeface="Roboto Light" charset="0"/>
              </a:endParaRPr>
            </a:p>
          </p:txBody>
        </p:sp>
        <p:sp>
          <p:nvSpPr>
            <p:cNvPr id="54" name="Freeform 22"/>
            <p:cNvSpPr>
              <a:spLocks noEditPoints="1"/>
            </p:cNvSpPr>
            <p:nvPr/>
          </p:nvSpPr>
          <p:spPr bwMode="auto">
            <a:xfrm>
              <a:off x="1169988" y="4821238"/>
              <a:ext cx="109538" cy="138113"/>
            </a:xfrm>
            <a:custGeom>
              <a:avLst/>
              <a:gdLst>
                <a:gd name="T0" fmla="*/ 372 w 559"/>
                <a:gd name="T1" fmla="*/ 508 h 688"/>
                <a:gd name="T2" fmla="*/ 372 w 559"/>
                <a:gd name="T3" fmla="*/ 508 h 688"/>
                <a:gd name="T4" fmla="*/ 263 w 559"/>
                <a:gd name="T5" fmla="*/ 547 h 688"/>
                <a:gd name="T6" fmla="*/ 184 w 559"/>
                <a:gd name="T7" fmla="*/ 526 h 688"/>
                <a:gd name="T8" fmla="*/ 161 w 559"/>
                <a:gd name="T9" fmla="*/ 475 h 688"/>
                <a:gd name="T10" fmla="*/ 179 w 559"/>
                <a:gd name="T11" fmla="*/ 429 h 688"/>
                <a:gd name="T12" fmla="*/ 288 w 559"/>
                <a:gd name="T13" fmla="*/ 386 h 688"/>
                <a:gd name="T14" fmla="*/ 398 w 559"/>
                <a:gd name="T15" fmla="*/ 350 h 688"/>
                <a:gd name="T16" fmla="*/ 398 w 559"/>
                <a:gd name="T17" fmla="*/ 400 h 688"/>
                <a:gd name="T18" fmla="*/ 372 w 559"/>
                <a:gd name="T19" fmla="*/ 508 h 688"/>
                <a:gd name="T20" fmla="*/ 559 w 559"/>
                <a:gd name="T21" fmla="*/ 185 h 688"/>
                <a:gd name="T22" fmla="*/ 559 w 559"/>
                <a:gd name="T23" fmla="*/ 185 h 688"/>
                <a:gd name="T24" fmla="*/ 486 w 559"/>
                <a:gd name="T25" fmla="*/ 47 h 688"/>
                <a:gd name="T26" fmla="*/ 278 w 559"/>
                <a:gd name="T27" fmla="*/ 0 h 688"/>
                <a:gd name="T28" fmla="*/ 87 w 559"/>
                <a:gd name="T29" fmla="*/ 57 h 688"/>
                <a:gd name="T30" fmla="*/ 17 w 559"/>
                <a:gd name="T31" fmla="*/ 185 h 688"/>
                <a:gd name="T32" fmla="*/ 183 w 559"/>
                <a:gd name="T33" fmla="*/ 185 h 688"/>
                <a:gd name="T34" fmla="*/ 224 w 559"/>
                <a:gd name="T35" fmla="*/ 146 h 688"/>
                <a:gd name="T36" fmla="*/ 286 w 559"/>
                <a:gd name="T37" fmla="*/ 136 h 688"/>
                <a:gd name="T38" fmla="*/ 356 w 559"/>
                <a:gd name="T39" fmla="*/ 147 h 688"/>
                <a:gd name="T40" fmla="*/ 394 w 559"/>
                <a:gd name="T41" fmla="*/ 195 h 688"/>
                <a:gd name="T42" fmla="*/ 286 w 559"/>
                <a:gd name="T43" fmla="*/ 255 h 688"/>
                <a:gd name="T44" fmla="*/ 66 w 559"/>
                <a:gd name="T45" fmla="*/ 322 h 688"/>
                <a:gd name="T46" fmla="*/ 0 w 559"/>
                <a:gd name="T47" fmla="*/ 475 h 688"/>
                <a:gd name="T48" fmla="*/ 67 w 559"/>
                <a:gd name="T49" fmla="*/ 633 h 688"/>
                <a:gd name="T50" fmla="*/ 274 w 559"/>
                <a:gd name="T51" fmla="*/ 688 h 688"/>
                <a:gd name="T52" fmla="*/ 482 w 559"/>
                <a:gd name="T53" fmla="*/ 637 h 688"/>
                <a:gd name="T54" fmla="*/ 559 w 559"/>
                <a:gd name="T55" fmla="*/ 497 h 688"/>
                <a:gd name="T56" fmla="*/ 559 w 559"/>
                <a:gd name="T57" fmla="*/ 185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9" h="688">
                  <a:moveTo>
                    <a:pt x="372" y="508"/>
                  </a:moveTo>
                  <a:lnTo>
                    <a:pt x="372" y="508"/>
                  </a:lnTo>
                  <a:cubicBezTo>
                    <a:pt x="345" y="534"/>
                    <a:pt x="309" y="547"/>
                    <a:pt x="263" y="547"/>
                  </a:cubicBezTo>
                  <a:cubicBezTo>
                    <a:pt x="249" y="547"/>
                    <a:pt x="203" y="544"/>
                    <a:pt x="184" y="526"/>
                  </a:cubicBezTo>
                  <a:cubicBezTo>
                    <a:pt x="170" y="513"/>
                    <a:pt x="161" y="499"/>
                    <a:pt x="161" y="475"/>
                  </a:cubicBezTo>
                  <a:cubicBezTo>
                    <a:pt x="161" y="457"/>
                    <a:pt x="168" y="440"/>
                    <a:pt x="179" y="429"/>
                  </a:cubicBezTo>
                  <a:cubicBezTo>
                    <a:pt x="203" y="403"/>
                    <a:pt x="230" y="399"/>
                    <a:pt x="288" y="386"/>
                  </a:cubicBezTo>
                  <a:cubicBezTo>
                    <a:pt x="327" y="378"/>
                    <a:pt x="373" y="364"/>
                    <a:pt x="398" y="350"/>
                  </a:cubicBezTo>
                  <a:lnTo>
                    <a:pt x="398" y="400"/>
                  </a:lnTo>
                  <a:cubicBezTo>
                    <a:pt x="398" y="446"/>
                    <a:pt x="399" y="483"/>
                    <a:pt x="372" y="508"/>
                  </a:cubicBezTo>
                  <a:close/>
                  <a:moveTo>
                    <a:pt x="559" y="185"/>
                  </a:moveTo>
                  <a:lnTo>
                    <a:pt x="559" y="185"/>
                  </a:lnTo>
                  <a:cubicBezTo>
                    <a:pt x="559" y="126"/>
                    <a:pt x="534" y="80"/>
                    <a:pt x="486" y="47"/>
                  </a:cubicBezTo>
                  <a:cubicBezTo>
                    <a:pt x="440" y="17"/>
                    <a:pt x="371" y="0"/>
                    <a:pt x="278" y="0"/>
                  </a:cubicBezTo>
                  <a:cubicBezTo>
                    <a:pt x="196" y="0"/>
                    <a:pt x="131" y="20"/>
                    <a:pt x="87" y="57"/>
                  </a:cubicBezTo>
                  <a:cubicBezTo>
                    <a:pt x="47" y="90"/>
                    <a:pt x="23" y="135"/>
                    <a:pt x="17" y="185"/>
                  </a:cubicBezTo>
                  <a:lnTo>
                    <a:pt x="183" y="185"/>
                  </a:lnTo>
                  <a:cubicBezTo>
                    <a:pt x="191" y="165"/>
                    <a:pt x="205" y="152"/>
                    <a:pt x="224" y="146"/>
                  </a:cubicBezTo>
                  <a:cubicBezTo>
                    <a:pt x="242" y="139"/>
                    <a:pt x="262" y="136"/>
                    <a:pt x="286" y="136"/>
                  </a:cubicBezTo>
                  <a:cubicBezTo>
                    <a:pt x="315" y="136"/>
                    <a:pt x="335" y="139"/>
                    <a:pt x="356" y="147"/>
                  </a:cubicBezTo>
                  <a:cubicBezTo>
                    <a:pt x="381" y="156"/>
                    <a:pt x="394" y="170"/>
                    <a:pt x="394" y="195"/>
                  </a:cubicBezTo>
                  <a:cubicBezTo>
                    <a:pt x="394" y="221"/>
                    <a:pt x="358" y="246"/>
                    <a:pt x="286" y="255"/>
                  </a:cubicBezTo>
                  <a:cubicBezTo>
                    <a:pt x="198" y="266"/>
                    <a:pt x="129" y="276"/>
                    <a:pt x="66" y="322"/>
                  </a:cubicBezTo>
                  <a:cubicBezTo>
                    <a:pt x="26" y="352"/>
                    <a:pt x="0" y="406"/>
                    <a:pt x="0" y="475"/>
                  </a:cubicBezTo>
                  <a:cubicBezTo>
                    <a:pt x="0" y="549"/>
                    <a:pt x="23" y="601"/>
                    <a:pt x="67" y="633"/>
                  </a:cubicBezTo>
                  <a:cubicBezTo>
                    <a:pt x="107" y="663"/>
                    <a:pt x="170" y="688"/>
                    <a:pt x="274" y="688"/>
                  </a:cubicBezTo>
                  <a:cubicBezTo>
                    <a:pt x="366" y="688"/>
                    <a:pt x="436" y="668"/>
                    <a:pt x="482" y="637"/>
                  </a:cubicBezTo>
                  <a:cubicBezTo>
                    <a:pt x="530" y="604"/>
                    <a:pt x="557" y="566"/>
                    <a:pt x="559" y="497"/>
                  </a:cubicBezTo>
                  <a:lnTo>
                    <a:pt x="559" y="1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solidFill>
                  <a:schemeClr val="tx1"/>
                </a:solidFill>
                <a:latin typeface="Roboto Light" charset="0"/>
              </a:endParaRPr>
            </a:p>
          </p:txBody>
        </p:sp>
      </p:grpSp>
      <p:sp>
        <p:nvSpPr>
          <p:cNvPr id="59" name="Slide Number Placeholder 5"/>
          <p:cNvSpPr txBox="1">
            <a:spLocks/>
          </p:cNvSpPr>
          <p:nvPr/>
        </p:nvSpPr>
        <p:spPr>
          <a:xfrm>
            <a:off x="11352212" y="6457947"/>
            <a:ext cx="340761" cy="19896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700" kern="1200">
                <a:solidFill>
                  <a:schemeClr val="tx1"/>
                </a:solidFill>
                <a:latin typeface="Calibre Ligh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811AAA-31B3-8347-9AC8-36DEEB43E775}" type="slidenum">
              <a:rPr lang="en-US" sz="900" b="0" i="0" smtClean="0">
                <a:solidFill>
                  <a:schemeClr val="bg2">
                    <a:lumMod val="50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pPr/>
              <a:t>‹#›</a:t>
            </a:fld>
            <a:endParaRPr lang="en-US" sz="900" b="0" i="0" dirty="0">
              <a:solidFill>
                <a:schemeClr val="bg2">
                  <a:lumMod val="50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60" name="Footer Placeholder 4"/>
          <p:cNvSpPr txBox="1">
            <a:spLocks/>
          </p:cNvSpPr>
          <p:nvPr/>
        </p:nvSpPr>
        <p:spPr>
          <a:xfrm>
            <a:off x="7492417" y="6457947"/>
            <a:ext cx="3859795" cy="20116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900" kern="1200" dirty="0">
                <a:solidFill>
                  <a:schemeClr val="tx1"/>
                </a:solidFill>
                <a:latin typeface="Calibre Regular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US" sz="800" b="0" i="0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© Cloudera,</a:t>
            </a:r>
            <a:r>
              <a:rPr lang="en-US" sz="800" b="0" i="0" baseline="0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 Inc</a:t>
            </a:r>
            <a:r>
              <a:rPr lang="en-US" sz="800" b="0" i="0" dirty="0" smtClean="0">
                <a:solidFill>
                  <a:schemeClr val="bg2">
                    <a:lumMod val="50000"/>
                  </a:schemeClr>
                </a:solidFill>
                <a:latin typeface="Roboto" charset="0"/>
                <a:ea typeface="Roboto" charset="0"/>
                <a:cs typeface="Roboto" charset="0"/>
              </a:rPr>
              <a:t>. All rights reserved.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6493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85" r:id="rId6"/>
    <p:sldLayoutId id="2147483784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  <p:sldLayoutId id="2147483782" r:id="rId19"/>
    <p:sldLayoutId id="2147483783" r:id="rId20"/>
    <p:sldLayoutId id="2147483786" r:id="rId21"/>
    <p:sldLayoutId id="2147483787" r:id="rId22"/>
    <p:sldLayoutId id="2147483788" r:id="rId23"/>
  </p:sldLayoutIdLst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3600" b="0" i="0" kern="1200" spc="-100" baseline="0">
          <a:solidFill>
            <a:schemeClr val="tx2"/>
          </a:solidFill>
          <a:latin typeface="Roboto Light" charset="0"/>
          <a:ea typeface="+mj-ea"/>
          <a:cs typeface="Calibri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None/>
        <a:defRPr sz="2400" b="0" i="0" kern="1200">
          <a:solidFill>
            <a:srgbClr val="595B59"/>
          </a:solidFill>
          <a:latin typeface="Roboto Light" charset="0"/>
          <a:ea typeface="+mn-ea"/>
          <a:cs typeface="Calibri Light"/>
        </a:defRPr>
      </a:lvl1pPr>
      <a:lvl2pPr marL="288925" indent="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None/>
        <a:defRPr sz="2400" b="0" i="0" kern="1200">
          <a:solidFill>
            <a:srgbClr val="595B59"/>
          </a:solidFill>
          <a:latin typeface="Roboto Light" charset="0"/>
          <a:ea typeface="+mn-ea"/>
          <a:cs typeface="Calibri Light"/>
        </a:defRPr>
      </a:lvl2pPr>
      <a:lvl3pPr marL="681037" indent="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None/>
        <a:defRPr sz="2400" b="0" i="0" kern="1200">
          <a:solidFill>
            <a:srgbClr val="595B59"/>
          </a:solidFill>
          <a:latin typeface="Roboto Light" charset="0"/>
          <a:ea typeface="+mn-ea"/>
          <a:cs typeface="Calibri Light"/>
        </a:defRPr>
      </a:lvl3pPr>
      <a:lvl4pPr marL="1031875" indent="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None/>
        <a:tabLst>
          <a:tab pos="1889125" algn="l"/>
        </a:tabLst>
        <a:defRPr sz="2400" b="0" i="0" kern="1200">
          <a:solidFill>
            <a:srgbClr val="595B59"/>
          </a:solidFill>
          <a:latin typeface="Roboto Light" charset="0"/>
          <a:ea typeface="+mn-ea"/>
          <a:cs typeface="Calibri Light"/>
        </a:defRPr>
      </a:lvl4pPr>
      <a:lvl5pPr marL="1425575" indent="0" algn="l" defTabSz="457200" rtl="0" eaLnBrk="1" latinLnBrk="0" hangingPunct="1">
        <a:spcBef>
          <a:spcPct val="20000"/>
        </a:spcBef>
        <a:buClr>
          <a:schemeClr val="tx1"/>
        </a:buClr>
        <a:buSzPct val="80000"/>
        <a:buFont typeface="Arial"/>
        <a:buNone/>
        <a:defRPr sz="2400" b="0" i="0" kern="1200">
          <a:solidFill>
            <a:srgbClr val="595B59"/>
          </a:solidFill>
          <a:latin typeface="Roboto Light" charset="0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spark.rstudio.com/mlib/" TargetMode="External"/><Relationship Id="rId3" Type="http://schemas.openxmlformats.org/officeDocument/2006/relationships/hyperlink" Target="https://www.cloudera.com/downloads/quickstart_vms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hail.is/docs/stable/tutorials/hail-overview.html" TargetMode="External"/><Relationship Id="rId3" Type="http://schemas.openxmlformats.org/officeDocument/2006/relationships/hyperlink" Target="https://github.com/LucaCanali/Miscellaneous/blob/master/Spark_Notes/Spark_HEP_Examples/LHCb_OpenData_Spark.ipyn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python/index.html" TargetMode="External"/><Relationship Id="rId4" Type="http://schemas.openxmlformats.org/officeDocument/2006/relationships/hyperlink" Target="https://spark.rstudio.com/" TargetMode="External"/><Relationship Id="rId5" Type="http://schemas.openxmlformats.org/officeDocument/2006/relationships/hyperlink" Target="https://github.com/tomwhite/misp-demo" TargetMode="External"/><Relationship Id="rId6" Type="http://schemas.openxmlformats.org/officeDocument/2006/relationships/hyperlink" Target="mailto:tom@cloudera.com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spark.apache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Spark For Scientists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MISP Research Camp, Copenhagen</a:t>
            </a:r>
            <a:br>
              <a:rPr lang="en-US" dirty="0" smtClean="0"/>
            </a:br>
            <a:r>
              <a:rPr lang="en-US" dirty="0" smtClean="0"/>
              <a:t>4 December 2017</a:t>
            </a:r>
            <a:br>
              <a:rPr lang="en-US" dirty="0" smtClean="0"/>
            </a:br>
            <a:r>
              <a:rPr lang="en-US" dirty="0" smtClean="0"/>
              <a:t>Tom White @</a:t>
            </a:r>
            <a:r>
              <a:rPr lang="en-US" dirty="0" err="1" smtClean="0"/>
              <a:t>tom_e_white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5101516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</a:t>
            </a:r>
            <a:r>
              <a:rPr lang="en-US" dirty="0" err="1" smtClean="0"/>
              <a:t>MapReduce</a:t>
            </a:r>
            <a:endParaRPr lang="en-US" dirty="0"/>
          </a:p>
        </p:txBody>
      </p:sp>
    </p:spTree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 Rich APIs in </a:t>
            </a:r>
            <a:r>
              <a:rPr lang="en-US" dirty="0" err="1" smtClean="0"/>
              <a:t>Scala</a:t>
            </a:r>
            <a:r>
              <a:rPr lang="en-US" dirty="0" smtClean="0"/>
              <a:t>, Java, </a:t>
            </a:r>
            <a:r>
              <a:rPr lang="en-US" dirty="0" smtClean="0"/>
              <a:t>Python, R</a:t>
            </a: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 Multi-stage computations</a:t>
            </a: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 In-memory computing</a:t>
            </a:r>
          </a:p>
          <a:p>
            <a:pPr lvl="1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 Fast </a:t>
            </a:r>
          </a:p>
          <a:p>
            <a:pPr lvl="1"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 Great for iterative computations, e.g. machine learning</a:t>
            </a: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rPr lang="en-US" dirty="0" smtClean="0"/>
              <a:t> Streaming computations</a:t>
            </a:r>
          </a:p>
          <a:p>
            <a:pPr lvl="1">
              <a:lnSpc>
                <a:spcPct val="150000"/>
              </a:lnSpc>
              <a:buSzPct val="100000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</a:t>
            </a:r>
            <a:endParaRPr lang="en-US" dirty="0"/>
          </a:p>
        </p:txBody>
      </p:sp>
      <p:pic>
        <p:nvPicPr>
          <p:cNvPr id="8" name="Picture 7" descr="spark-st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512" y="2947988"/>
            <a:ext cx="3857626" cy="1816100"/>
          </a:xfrm>
          <a:prstGeom prst="rect">
            <a:avLst/>
          </a:prstGeom>
        </p:spPr>
      </p:pic>
    </p:spTree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SzPct val="100000"/>
              <a:buFont typeface="Arial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RDD </a:t>
            </a:r>
            <a:r>
              <a:rPr lang="en-US" dirty="0" smtClean="0"/>
              <a:t>(Resilient Distributed Dataset)</a:t>
            </a:r>
          </a:p>
          <a:p>
            <a:pPr lvl="1">
              <a:buSzPct val="100000"/>
              <a:buFont typeface="Arial"/>
              <a:buChar char="•"/>
            </a:pPr>
            <a:r>
              <a:rPr lang="en-US" dirty="0" smtClean="0"/>
              <a:t> Data that is partitioned and distributed across the cluster</a:t>
            </a:r>
          </a:p>
          <a:p>
            <a:pPr lvl="1">
              <a:buSzPct val="100000"/>
              <a:buFont typeface="Arial"/>
              <a:buChar char="•"/>
            </a:pPr>
            <a:r>
              <a:rPr lang="en-US" dirty="0" smtClean="0"/>
              <a:t> On disk or in memory</a:t>
            </a:r>
          </a:p>
          <a:p>
            <a:pPr lvl="1">
              <a:buSzPct val="100000"/>
              <a:buFont typeface="Arial"/>
              <a:buChar char="•"/>
            </a:pPr>
            <a:r>
              <a:rPr lang="en-US" dirty="0" smtClean="0"/>
              <a:t> Resilient because Spark can automatically re-compute on node failure</a:t>
            </a:r>
          </a:p>
          <a:p>
            <a:pPr lvl="1">
              <a:buSzPct val="100000"/>
              <a:buFont typeface="Arial"/>
              <a:buChar char="•"/>
            </a:pPr>
            <a:r>
              <a:rPr lang="en-US" dirty="0" smtClean="0"/>
              <a:t> Spark 2 – generally use </a:t>
            </a:r>
            <a:r>
              <a:rPr lang="en-US" i="1" dirty="0" smtClean="0"/>
              <a:t>Dataset/</a:t>
            </a:r>
            <a:r>
              <a:rPr lang="en-US" i="1" dirty="0" err="1" smtClean="0"/>
              <a:t>Dataframe</a:t>
            </a:r>
            <a:endParaRPr lang="en-US" i="1" dirty="0" smtClean="0"/>
          </a:p>
          <a:p>
            <a:pPr>
              <a:buSzPct val="100000"/>
              <a:buFont typeface="Arial"/>
              <a:buChar char="•"/>
            </a:pPr>
            <a:r>
              <a:rPr lang="en-US" dirty="0" smtClean="0"/>
              <a:t> </a:t>
            </a:r>
            <a:r>
              <a:rPr lang="en-US" i="1" dirty="0" smtClean="0"/>
              <a:t>DAG </a:t>
            </a:r>
            <a:r>
              <a:rPr lang="en-US" dirty="0" smtClean="0"/>
              <a:t>(Directed Acyclic Graph)</a:t>
            </a:r>
          </a:p>
          <a:p>
            <a:pPr lvl="1">
              <a:buSzPct val="100000"/>
              <a:buFont typeface="Arial"/>
              <a:buChar char="•"/>
            </a:pPr>
            <a:r>
              <a:rPr lang="en-US" dirty="0" smtClean="0"/>
              <a:t> Nodes = </a:t>
            </a:r>
            <a:r>
              <a:rPr lang="en-US" dirty="0" err="1" smtClean="0"/>
              <a:t>RDDs</a:t>
            </a:r>
            <a:r>
              <a:rPr lang="en-US" dirty="0" smtClean="0"/>
              <a:t>, Edges = transformations</a:t>
            </a:r>
          </a:p>
          <a:p>
            <a:pPr>
              <a:buSzPct val="100000"/>
              <a:buFont typeface="Arial"/>
              <a:buChar char="•"/>
            </a:pPr>
            <a:r>
              <a:rPr lang="en-US" dirty="0" smtClean="0"/>
              <a:t> Job</a:t>
            </a:r>
          </a:p>
          <a:p>
            <a:pPr lvl="1">
              <a:buSzPct val="100000"/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DAGs</a:t>
            </a:r>
            <a:r>
              <a:rPr lang="en-US" dirty="0" smtClean="0"/>
              <a:t> are run when an </a:t>
            </a:r>
            <a:r>
              <a:rPr lang="en-US" i="1" dirty="0" smtClean="0"/>
              <a:t>action </a:t>
            </a:r>
            <a:r>
              <a:rPr lang="en-US" dirty="0" smtClean="0"/>
              <a:t>is performed (e.g. save or collect)</a:t>
            </a:r>
          </a:p>
          <a:p>
            <a:pPr lvl="1">
              <a:buSzPct val="100000"/>
              <a:buFont typeface="Arial"/>
              <a:buChar char="•"/>
            </a:pPr>
            <a:r>
              <a:rPr lang="en-US" dirty="0" smtClean="0"/>
              <a:t> A </a:t>
            </a:r>
            <a:r>
              <a:rPr lang="en-US" i="1" dirty="0" smtClean="0"/>
              <a:t>job </a:t>
            </a:r>
            <a:r>
              <a:rPr lang="en-US" dirty="0" smtClean="0"/>
              <a:t>is made up of </a:t>
            </a:r>
            <a:r>
              <a:rPr lang="en-US" i="1" dirty="0" smtClean="0"/>
              <a:t>stages</a:t>
            </a:r>
            <a:r>
              <a:rPr lang="en-US" dirty="0" smtClean="0"/>
              <a:t>, which are made up of </a:t>
            </a:r>
            <a:r>
              <a:rPr lang="en-US" i="1" dirty="0" smtClean="0"/>
              <a:t>tasks</a:t>
            </a:r>
            <a:endParaRPr lang="en-US" i="1" dirty="0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Cluster</a:t>
            </a:r>
            <a:endParaRPr lang="en-US" dirty="0"/>
          </a:p>
        </p:txBody>
      </p:sp>
      <p:pic>
        <p:nvPicPr>
          <p:cNvPr id="5" name="Picture 4" descr="cluster-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658" y="1864158"/>
            <a:ext cx="7569201" cy="3632200"/>
          </a:xfrm>
          <a:prstGeom prst="rect">
            <a:avLst/>
          </a:prstGeom>
        </p:spPr>
      </p:pic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09452" y="5340651"/>
            <a:ext cx="2029953" cy="239445"/>
          </a:xfrm>
          <a:prstGeom prst="rect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58334" y="3862342"/>
            <a:ext cx="2685784" cy="239445"/>
          </a:xfrm>
          <a:prstGeom prst="rect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 in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>
                <a:latin typeface="Courier"/>
              </a:rPr>
              <a:t># Read book text into an RDD called 'lines'</a:t>
            </a:r>
          </a:p>
          <a:p>
            <a:r>
              <a:rPr lang="en-US" sz="1600" dirty="0" smtClean="0">
                <a:latin typeface="Courier"/>
              </a:rPr>
              <a:t>lines = </a:t>
            </a:r>
            <a:r>
              <a:rPr lang="en-US" sz="1600" dirty="0" err="1" smtClean="0">
                <a:latin typeface="Courier"/>
              </a:rPr>
              <a:t>spark.read.text("books</a:t>
            </a:r>
            <a:r>
              <a:rPr lang="en-US" sz="1600" dirty="0" smtClean="0">
                <a:latin typeface="Courier"/>
              </a:rPr>
              <a:t>")\</a:t>
            </a:r>
          </a:p>
          <a:p>
            <a:r>
              <a:rPr lang="en-US" sz="1600" dirty="0" smtClean="0">
                <a:latin typeface="Courier"/>
              </a:rPr>
              <a:t>  .</a:t>
            </a:r>
            <a:r>
              <a:rPr lang="en-US" sz="1600" dirty="0" err="1" smtClean="0">
                <a:latin typeface="Courier"/>
              </a:rPr>
              <a:t>rdd.map(lambda</a:t>
            </a:r>
            <a:r>
              <a:rPr lang="en-US" sz="1600" dirty="0" smtClean="0">
                <a:latin typeface="Courier"/>
              </a:rPr>
              <a:t> </a:t>
            </a:r>
            <a:r>
              <a:rPr lang="en-US" sz="1600" dirty="0" err="1" smtClean="0">
                <a:latin typeface="Courier"/>
              </a:rPr>
              <a:t>r</a:t>
            </a:r>
            <a:r>
              <a:rPr lang="en-US" sz="1600" dirty="0" smtClean="0">
                <a:latin typeface="Courier"/>
              </a:rPr>
              <a:t>: r[0])</a:t>
            </a:r>
          </a:p>
          <a:p>
            <a:endParaRPr lang="en-US" sz="1600" dirty="0" smtClean="0">
              <a:latin typeface="Courier"/>
            </a:endParaRPr>
          </a:p>
          <a:p>
            <a:r>
              <a:rPr lang="en-US" sz="1600" dirty="0" err="1" smtClean="0">
                <a:latin typeface="Courier"/>
              </a:rPr>
              <a:t>lines.first</a:t>
            </a:r>
            <a:r>
              <a:rPr lang="en-US" sz="1600" dirty="0" smtClean="0">
                <a:latin typeface="Courier"/>
              </a:rPr>
              <a:t>() # Look at the first line</a:t>
            </a:r>
          </a:p>
          <a:p>
            <a:endParaRPr lang="en-US" sz="1600" dirty="0" smtClean="0">
              <a:latin typeface="Courier"/>
            </a:endParaRPr>
          </a:p>
          <a:p>
            <a:r>
              <a:rPr lang="en-US" sz="1600" dirty="0" smtClean="0">
                <a:latin typeface="Courier"/>
              </a:rPr>
              <a:t># Find word counts (runs on cluster)</a:t>
            </a:r>
          </a:p>
          <a:p>
            <a:r>
              <a:rPr lang="en-US" sz="1600" dirty="0" smtClean="0">
                <a:latin typeface="Courier"/>
              </a:rPr>
              <a:t>from operator import add</a:t>
            </a:r>
          </a:p>
          <a:p>
            <a:r>
              <a:rPr lang="en-US" sz="1600" dirty="0" smtClean="0">
                <a:latin typeface="Courier"/>
              </a:rPr>
              <a:t>counts = </a:t>
            </a:r>
            <a:r>
              <a:rPr lang="en-US" sz="1600" dirty="0" err="1" smtClean="0">
                <a:latin typeface="Courier"/>
              </a:rPr>
              <a:t>lines.flatMap(lambda</a:t>
            </a:r>
            <a:r>
              <a:rPr lang="en-US" sz="1600" dirty="0" smtClean="0">
                <a:latin typeface="Courier"/>
              </a:rPr>
              <a:t> </a:t>
            </a:r>
            <a:r>
              <a:rPr lang="en-US" sz="1600" dirty="0" err="1" smtClean="0">
                <a:latin typeface="Courier"/>
              </a:rPr>
              <a:t>x</a:t>
            </a:r>
            <a:r>
              <a:rPr lang="en-US" sz="1600" dirty="0" smtClean="0">
                <a:latin typeface="Courier"/>
              </a:rPr>
              <a:t>: </a:t>
            </a:r>
            <a:r>
              <a:rPr lang="en-US" sz="1600" dirty="0" err="1" smtClean="0">
                <a:latin typeface="Courier"/>
              </a:rPr>
              <a:t>x.split</a:t>
            </a:r>
            <a:r>
              <a:rPr lang="en-US" sz="1600" dirty="0" smtClean="0">
                <a:latin typeface="Courier"/>
              </a:rPr>
              <a:t>(' ')) \</a:t>
            </a:r>
          </a:p>
          <a:p>
            <a:r>
              <a:rPr lang="en-US" sz="1600" dirty="0" smtClean="0">
                <a:latin typeface="Courier"/>
              </a:rPr>
              <a:t>  .</a:t>
            </a:r>
            <a:r>
              <a:rPr lang="en-US" sz="1600" dirty="0" err="1" smtClean="0">
                <a:latin typeface="Courier"/>
              </a:rPr>
              <a:t>map(lambda</a:t>
            </a:r>
            <a:r>
              <a:rPr lang="en-US" sz="1600" dirty="0" smtClean="0">
                <a:latin typeface="Courier"/>
              </a:rPr>
              <a:t> </a:t>
            </a:r>
            <a:r>
              <a:rPr lang="en-US" sz="1600" dirty="0" err="1" smtClean="0">
                <a:latin typeface="Courier"/>
              </a:rPr>
              <a:t>x</a:t>
            </a:r>
            <a:r>
              <a:rPr lang="en-US" sz="1600" dirty="0" smtClean="0">
                <a:latin typeface="Courier"/>
              </a:rPr>
              <a:t>: (</a:t>
            </a:r>
            <a:r>
              <a:rPr lang="en-US" sz="1600" dirty="0" err="1" smtClean="0">
                <a:latin typeface="Courier"/>
              </a:rPr>
              <a:t>x</a:t>
            </a:r>
            <a:r>
              <a:rPr lang="en-US" sz="1600" dirty="0" smtClean="0">
                <a:latin typeface="Courier"/>
              </a:rPr>
              <a:t>, 1)) \</a:t>
            </a:r>
          </a:p>
          <a:p>
            <a:r>
              <a:rPr lang="en-US" sz="1600" dirty="0" smtClean="0">
                <a:latin typeface="Courier"/>
              </a:rPr>
              <a:t>  .</a:t>
            </a:r>
            <a:r>
              <a:rPr lang="en-US" sz="1600" dirty="0" err="1" smtClean="0">
                <a:latin typeface="Courier"/>
              </a:rPr>
              <a:t>reduceByKey(add</a:t>
            </a:r>
            <a:r>
              <a:rPr lang="en-US" sz="1600" dirty="0" smtClean="0">
                <a:latin typeface="Courier"/>
              </a:rPr>
              <a:t>)</a:t>
            </a:r>
          </a:p>
          <a:p>
            <a:endParaRPr lang="en-US" sz="1600" dirty="0" smtClean="0">
              <a:latin typeface="Courier"/>
            </a:endParaRPr>
          </a:p>
          <a:p>
            <a:r>
              <a:rPr lang="en-US" sz="1600" dirty="0" smtClean="0">
                <a:latin typeface="Courier"/>
              </a:rPr>
              <a:t># Print out the counts (runs on driver)</a:t>
            </a:r>
          </a:p>
          <a:p>
            <a:r>
              <a:rPr lang="en-US" sz="1600" dirty="0" smtClean="0">
                <a:latin typeface="Courier"/>
              </a:rPr>
              <a:t>output = </a:t>
            </a:r>
            <a:r>
              <a:rPr lang="en-US" sz="1600" dirty="0" err="1" smtClean="0">
                <a:latin typeface="Courier"/>
              </a:rPr>
              <a:t>counts.collect</a:t>
            </a:r>
            <a:r>
              <a:rPr lang="en-US" sz="1600" dirty="0" smtClean="0">
                <a:latin typeface="Courier"/>
              </a:rPr>
              <a:t>()</a:t>
            </a:r>
          </a:p>
          <a:p>
            <a:r>
              <a:rPr lang="en-US" sz="1600" dirty="0" smtClean="0">
                <a:latin typeface="Courier"/>
              </a:rPr>
              <a:t>for (word, count) in output:</a:t>
            </a:r>
          </a:p>
          <a:p>
            <a:r>
              <a:rPr lang="en-US" sz="1600" dirty="0" smtClean="0">
                <a:latin typeface="Courier"/>
              </a:rPr>
              <a:t>  </a:t>
            </a:r>
            <a:r>
              <a:rPr lang="en-US" sz="1600" dirty="0" err="1" smtClean="0">
                <a:latin typeface="Courier"/>
              </a:rPr>
              <a:t>print("%s</a:t>
            </a:r>
            <a:r>
              <a:rPr lang="en-US" sz="1600" dirty="0" smtClean="0">
                <a:latin typeface="Courier"/>
              </a:rPr>
              <a:t>: %</a:t>
            </a:r>
            <a:r>
              <a:rPr lang="en-US" sz="1600" dirty="0" err="1" smtClean="0">
                <a:latin typeface="Courier"/>
              </a:rPr>
              <a:t>i</a:t>
            </a:r>
            <a:r>
              <a:rPr lang="en-US" sz="1600" dirty="0" smtClean="0">
                <a:latin typeface="Courier"/>
              </a:rPr>
              <a:t>" % (word, count))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5267468" y="2446494"/>
            <a:ext cx="2435943" cy="1249278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4013058" y="5575332"/>
            <a:ext cx="2899192" cy="1588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03091" y="2030994"/>
            <a:ext cx="2223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Runs in a task</a:t>
            </a:r>
          </a:p>
          <a:p>
            <a:r>
              <a:rPr lang="en-US" sz="2400" dirty="0" smtClean="0"/>
              <a:t>on an executor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429000" y="5159833"/>
            <a:ext cx="3964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Returns RDD data to driver.</a:t>
            </a:r>
          </a:p>
          <a:p>
            <a:r>
              <a:rPr lang="en-US" sz="2400" dirty="0" smtClean="0"/>
              <a:t>Only do this if small!</a:t>
            </a:r>
            <a:endParaRPr lang="en-US" sz="2400" dirty="0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# Start a Spark session</a:t>
            </a:r>
          </a:p>
          <a:p>
            <a:r>
              <a:rPr lang="en-US" dirty="0" smtClean="0"/>
              <a:t>sc &lt;- </a:t>
            </a:r>
            <a:r>
              <a:rPr lang="en-US" dirty="0" err="1" smtClean="0"/>
              <a:t>spark_connect(master</a:t>
            </a:r>
            <a:r>
              <a:rPr lang="en-US" dirty="0" smtClean="0"/>
              <a:t> = "yarn-client")</a:t>
            </a:r>
          </a:p>
          <a:p>
            <a:endParaRPr lang="en-US" dirty="0" smtClean="0"/>
          </a:p>
          <a:p>
            <a:r>
              <a:rPr lang="en-US" dirty="0" smtClean="0"/>
              <a:t># Create a Spark dataset from a CSV file</a:t>
            </a:r>
          </a:p>
          <a:p>
            <a:r>
              <a:rPr lang="en-US" dirty="0" smtClean="0"/>
              <a:t>tips &lt;- </a:t>
            </a:r>
            <a:r>
              <a:rPr lang="en-US" dirty="0" err="1" smtClean="0"/>
              <a:t>spark_read_csv(sc</a:t>
            </a:r>
            <a:r>
              <a:rPr lang="en-US" dirty="0" smtClean="0"/>
              <a:t>, "tips", "</a:t>
            </a:r>
            <a:r>
              <a:rPr lang="en-US" dirty="0" err="1" smtClean="0"/>
              <a:t>tips.csv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r>
              <a:rPr lang="en-US" dirty="0" smtClean="0"/>
              <a:t># Query to find if smokers tip more than non-smokers</a:t>
            </a:r>
          </a:p>
          <a:p>
            <a:r>
              <a:rPr lang="en-US" dirty="0" smtClean="0"/>
              <a:t>tips %&gt;%</a:t>
            </a:r>
          </a:p>
          <a:p>
            <a:r>
              <a:rPr lang="en-US" dirty="0" err="1" smtClean="0"/>
              <a:t>filter(total_bill</a:t>
            </a:r>
            <a:r>
              <a:rPr lang="en-US" dirty="0" smtClean="0"/>
              <a:t> &gt; 5) %&gt;%</a:t>
            </a:r>
          </a:p>
          <a:p>
            <a:r>
              <a:rPr lang="en-US" dirty="0" err="1" smtClean="0"/>
              <a:t>group_by(smoker</a:t>
            </a:r>
            <a:r>
              <a:rPr lang="en-US" dirty="0" smtClean="0"/>
              <a:t>) %&gt;%</a:t>
            </a:r>
          </a:p>
          <a:p>
            <a:r>
              <a:rPr lang="en-US" dirty="0" err="1" smtClean="0"/>
              <a:t>summarise(mean_tip</a:t>
            </a:r>
            <a:r>
              <a:rPr lang="en-US" dirty="0" smtClean="0"/>
              <a:t> = </a:t>
            </a:r>
            <a:r>
              <a:rPr lang="en-US" dirty="0" err="1" smtClean="0"/>
              <a:t>mean(tip</a:t>
            </a:r>
            <a:r>
              <a:rPr lang="en-US" dirty="0" smtClean="0"/>
              <a:t>))</a:t>
            </a:r>
            <a:endParaRPr lang="en-US" dirty="0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Practicalities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SzPct val="100000"/>
              <a:buFont typeface="Arial"/>
              <a:buChar char="•"/>
            </a:pPr>
            <a:r>
              <a:rPr lang="en-US" dirty="0" smtClean="0"/>
              <a:t> Libraries</a:t>
            </a:r>
          </a:p>
          <a:p>
            <a:pPr lvl="1">
              <a:buSzPct val="100000"/>
              <a:buFont typeface="Arial"/>
              <a:buChar char="•"/>
            </a:pPr>
            <a:r>
              <a:rPr lang="en-US" dirty="0" smtClean="0"/>
              <a:t> Python – use </a:t>
            </a:r>
            <a:r>
              <a:rPr lang="en-US" dirty="0" smtClean="0">
                <a:latin typeface="Courier"/>
              </a:rPr>
              <a:t>pip</a:t>
            </a:r>
            <a:r>
              <a:rPr lang="en-US" dirty="0" smtClean="0"/>
              <a:t> to install on driver, </a:t>
            </a:r>
            <a:r>
              <a:rPr lang="en-US" dirty="0" smtClean="0">
                <a:latin typeface="Courier"/>
              </a:rPr>
              <a:t>--</a:t>
            </a:r>
            <a:r>
              <a:rPr lang="en-US" dirty="0" err="1" smtClean="0">
                <a:latin typeface="Courier"/>
              </a:rPr>
              <a:t>py</a:t>
            </a:r>
            <a:r>
              <a:rPr lang="en-US" dirty="0" smtClean="0">
                <a:latin typeface="Courier"/>
              </a:rPr>
              <a:t>-files</a:t>
            </a:r>
            <a:r>
              <a:rPr lang="en-US" dirty="0" smtClean="0"/>
              <a:t> to ship to executors</a:t>
            </a:r>
          </a:p>
          <a:p>
            <a:pPr lvl="1">
              <a:buSzPct val="100000"/>
              <a:buFont typeface="Arial"/>
              <a:buChar char="•"/>
            </a:pPr>
            <a:r>
              <a:rPr lang="en-US" dirty="0" smtClean="0"/>
              <a:t> R – use </a:t>
            </a:r>
            <a:r>
              <a:rPr lang="en-US" dirty="0" err="1" smtClean="0">
                <a:latin typeface="Courier"/>
              </a:rPr>
              <a:t>install.packages</a:t>
            </a:r>
            <a:r>
              <a:rPr lang="en-US" dirty="0" smtClean="0"/>
              <a:t> on driver</a:t>
            </a:r>
          </a:p>
          <a:p>
            <a:pPr lvl="2">
              <a:buSzPct val="100000"/>
              <a:buFont typeface="Arial"/>
              <a:buChar char="•"/>
            </a:pPr>
            <a:r>
              <a:rPr lang="en-US" dirty="0" smtClean="0"/>
              <a:t> Distributed ML library: </a:t>
            </a:r>
            <a:r>
              <a:rPr lang="en-US" dirty="0" smtClean="0">
                <a:hlinkClick r:id="rId2"/>
              </a:rPr>
              <a:t>https://spark.rstudio.com/mlib/</a:t>
            </a:r>
            <a:endParaRPr lang="en-US" dirty="0" smtClean="0"/>
          </a:p>
          <a:p>
            <a:pPr lvl="2">
              <a:buSzPct val="100000"/>
              <a:buFont typeface="Arial"/>
              <a:buChar char="•"/>
            </a:pPr>
            <a:endParaRPr lang="en-US" dirty="0" smtClean="0"/>
          </a:p>
          <a:p>
            <a:pPr>
              <a:buSzPct val="100000"/>
              <a:buFont typeface="Arial"/>
              <a:buChar char="•"/>
            </a:pPr>
            <a:r>
              <a:rPr lang="en-US" dirty="0" smtClean="0"/>
              <a:t> Running Spark</a:t>
            </a:r>
          </a:p>
          <a:p>
            <a:pPr lvl="1">
              <a:buSzPct val="100000"/>
              <a:buFont typeface="Arial"/>
              <a:buChar char="•"/>
            </a:pPr>
            <a:r>
              <a:rPr lang="en-US" dirty="0" smtClean="0"/>
              <a:t> Local install</a:t>
            </a:r>
          </a:p>
          <a:p>
            <a:pPr lvl="1">
              <a:buSzPct val="100000"/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QuickStart</a:t>
            </a:r>
            <a:r>
              <a:rPr lang="en-US" dirty="0" smtClean="0"/>
              <a:t> VM: </a:t>
            </a:r>
            <a:r>
              <a:rPr lang="en-US" dirty="0" smtClean="0">
                <a:hlinkClick r:id="rId3"/>
              </a:rPr>
              <a:t>https://www.cloudera.com/downloads/quickstart_vms.html</a:t>
            </a:r>
            <a:endParaRPr lang="en-US" dirty="0" smtClean="0"/>
          </a:p>
          <a:p>
            <a:pPr lvl="1">
              <a:buSzPct val="100000"/>
              <a:buFont typeface="Arial"/>
              <a:buChar char="•"/>
            </a:pPr>
            <a:r>
              <a:rPr lang="en-US" dirty="0" smtClean="0"/>
              <a:t> Shared cloud cluster for this camp (details later)</a:t>
            </a:r>
            <a:endParaRPr lang="en-US" dirty="0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Spark in Science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SzPct val="100000"/>
              <a:buFont typeface="Arial"/>
              <a:buChar char="•"/>
            </a:pPr>
            <a:r>
              <a:rPr lang="en-US" dirty="0" smtClean="0"/>
              <a:t> GATK4 – scalable variant discovery</a:t>
            </a:r>
          </a:p>
          <a:p>
            <a:pPr lvl="1">
              <a:buSzPct val="100000"/>
              <a:buFont typeface="Arial"/>
              <a:buChar char="•"/>
            </a:pPr>
            <a:r>
              <a:rPr lang="en-US" dirty="0" smtClean="0"/>
              <a:t> Java implementation of Spark pipelines for alignment, QC, variant calling</a:t>
            </a:r>
          </a:p>
          <a:p>
            <a:pPr lvl="1">
              <a:buSzPct val="100000"/>
              <a:buFont typeface="Arial"/>
              <a:buChar char="•"/>
            </a:pPr>
            <a:r>
              <a:rPr lang="en-US" dirty="0" smtClean="0"/>
              <a:t> 100 min to run</a:t>
            </a:r>
            <a:r>
              <a:rPr lang="en-US" dirty="0" smtClean="0"/>
              <a:t> whole human genome pipeline </a:t>
            </a:r>
            <a:r>
              <a:rPr lang="en-US" dirty="0" smtClean="0"/>
              <a:t>on 20 node cluster</a:t>
            </a:r>
          </a:p>
          <a:p>
            <a:pPr>
              <a:buSzPct val="100000"/>
              <a:buFont typeface="Arial"/>
              <a:buChar char="•"/>
            </a:pPr>
            <a:endParaRPr lang="en-US" dirty="0" smtClean="0"/>
          </a:p>
          <a:p>
            <a:pPr>
              <a:buSzPct val="100000"/>
              <a:buFont typeface="Arial"/>
              <a:buChar char="•"/>
            </a:pPr>
            <a:r>
              <a:rPr lang="en-US" dirty="0" smtClean="0"/>
              <a:t> Hail – scalable genomic data </a:t>
            </a:r>
            <a:r>
              <a:rPr lang="en-US" dirty="0" smtClean="0"/>
              <a:t>analysis (like PLINK)</a:t>
            </a:r>
          </a:p>
          <a:p>
            <a:pPr lvl="1">
              <a:buSzPct val="100000"/>
              <a:buFont typeface="Arial"/>
              <a:buChar char="•"/>
            </a:pPr>
            <a:r>
              <a:rPr lang="en-US" dirty="0" smtClean="0"/>
              <a:t> Python interface for GWAS on 10K+ WGS</a:t>
            </a:r>
          </a:p>
          <a:p>
            <a:pPr lvl="1">
              <a:buSzPct val="100000"/>
              <a:buFont typeface="Arial"/>
              <a:buChar char="•"/>
            </a:pPr>
            <a:r>
              <a:rPr lang="en-US" dirty="0" smtClean="0"/>
              <a:t> Notebook tutorial: </a:t>
            </a:r>
            <a:r>
              <a:rPr lang="en-US" dirty="0" smtClean="0">
                <a:hlinkClick r:id="rId2"/>
              </a:rPr>
              <a:t>https://hail.is/docs/stable/tutorials/hail-overview.html</a:t>
            </a:r>
            <a:endParaRPr lang="en-US" dirty="0" smtClean="0"/>
          </a:p>
          <a:p>
            <a:pPr>
              <a:buSzPct val="100000"/>
            </a:pPr>
            <a:endParaRPr lang="en-US" dirty="0" smtClean="0"/>
          </a:p>
          <a:p>
            <a:pPr>
              <a:buSzPct val="100000"/>
              <a:buFont typeface="Arial"/>
              <a:buChar char="•"/>
            </a:pPr>
            <a:r>
              <a:rPr lang="en-US" dirty="0" smtClean="0"/>
              <a:t> CERN High Energy Physics</a:t>
            </a:r>
          </a:p>
          <a:p>
            <a:pPr lvl="1">
              <a:buSzPct val="100000"/>
              <a:buFont typeface="Arial"/>
              <a:buChar char="•"/>
            </a:pPr>
            <a:r>
              <a:rPr lang="en-US" dirty="0" smtClean="0">
                <a:hlinkClick r:id="rId3"/>
              </a:rPr>
              <a:t> https://github.com/LucaCanali/Miscellaneous/blob/master/Spark_Notes/Spark_HEP_Examples/LHCb_OpenData_Spark.ipynb</a:t>
            </a:r>
            <a:endParaRPr lang="en-US" dirty="0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Performance: CPU </a:t>
            </a:r>
            <a:r>
              <a:rPr lang="en-US" dirty="0" err="1" smtClean="0"/>
              <a:t>vs</a:t>
            </a:r>
            <a:r>
              <a:rPr lang="en-US" dirty="0" smtClean="0"/>
              <a:t> wall clock time</a:t>
            </a:r>
            <a:endParaRPr lang="en-US" dirty="0"/>
          </a:p>
        </p:txBody>
      </p:sp>
      <p:pic>
        <p:nvPicPr>
          <p:cNvPr id="4" name="Picture 3" descr="cpu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57" y="1249362"/>
            <a:ext cx="4680619" cy="4680619"/>
          </a:xfrm>
          <a:prstGeom prst="rect">
            <a:avLst/>
          </a:prstGeom>
        </p:spPr>
      </p:pic>
      <p:pic>
        <p:nvPicPr>
          <p:cNvPr id="5" name="Picture 4" descr="runti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951" y="1249362"/>
            <a:ext cx="4680619" cy="4680619"/>
          </a:xfrm>
          <a:prstGeom prst="rect">
            <a:avLst/>
          </a:prstGeom>
        </p:spPr>
      </p:pic>
    </p:spTree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79411" y="1447800"/>
            <a:ext cx="6536332" cy="4678366"/>
          </a:xfrm>
        </p:spPr>
        <p:txBody>
          <a:bodyPr>
            <a:normAutofit/>
          </a:bodyPr>
          <a:lstStyle/>
          <a:p>
            <a:pPr marL="0" indent="0">
              <a:buFont typeface="Arial"/>
              <a:buChar char="•"/>
            </a:pPr>
            <a:r>
              <a:rPr lang="en-US" dirty="0" smtClean="0">
                <a:latin typeface="+mn-lt"/>
                <a:cs typeface="Calibri"/>
              </a:rPr>
              <a:t> Data Science Team at Cloudera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+mn-lt"/>
                <a:cs typeface="Calibri"/>
              </a:rPr>
              <a:t> Contributor to GATK, Hail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+mn-lt"/>
              </a:rPr>
              <a:t> Apache </a:t>
            </a:r>
            <a:r>
              <a:rPr lang="en-US" dirty="0" err="1" smtClean="0">
                <a:latin typeface="+mn-lt"/>
              </a:rPr>
              <a:t>Hadoop</a:t>
            </a:r>
            <a:r>
              <a:rPr lang="en-US" dirty="0" smtClean="0">
                <a:latin typeface="+mn-lt"/>
              </a:rPr>
              <a:t> Committer, PMC 	Member,  Apache Member</a:t>
            </a:r>
          </a:p>
          <a:p>
            <a:pPr marL="0" indent="0">
              <a:buFont typeface="Arial"/>
              <a:buChar char="•"/>
            </a:pPr>
            <a:r>
              <a:rPr lang="en-US" dirty="0" smtClean="0">
                <a:latin typeface="+mn-lt"/>
                <a:cs typeface="Calibri"/>
              </a:rPr>
              <a:t> Author of “</a:t>
            </a:r>
            <a:r>
              <a:rPr lang="en-US" dirty="0" err="1" smtClean="0">
                <a:latin typeface="+mn-lt"/>
                <a:cs typeface="Calibri"/>
              </a:rPr>
              <a:t>Hadoop</a:t>
            </a:r>
            <a:r>
              <a:rPr lang="en-US" dirty="0" smtClean="0">
                <a:latin typeface="+mn-lt"/>
                <a:cs typeface="Calibri"/>
              </a:rPr>
              <a:t>: The Definitive Guide”</a:t>
            </a:r>
            <a:endParaRPr lang="en-US" dirty="0" smtClean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pPr marL="228600" lvl="1" indent="0">
              <a:buNone/>
            </a:pPr>
            <a:endParaRPr lang="en-US" dirty="0">
              <a:latin typeface="+mn-lt"/>
            </a:endParaRPr>
          </a:p>
          <a:p>
            <a:pPr lvl="1"/>
            <a:endParaRPr lang="en-US" dirty="0" smtClean="0">
              <a:latin typeface="+mn-lt"/>
            </a:endParaRPr>
          </a:p>
        </p:txBody>
      </p:sp>
      <p:pic>
        <p:nvPicPr>
          <p:cNvPr id="7" name="Content Placeholder 6" descr="lrg.jp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26930" r="-26930"/>
          <a:stretch>
            <a:fillRect/>
          </a:stretch>
        </p:blipFill>
        <p:spPr>
          <a:xfrm>
            <a:off x="6250045" y="779546"/>
            <a:ext cx="6270073" cy="534662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97521324"/>
      </p:ext>
    </p:extLst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effect: </a:t>
            </a:r>
            <a:r>
              <a:rPr lang="en-US" dirty="0" smtClean="0"/>
              <a:t>trying things you didn’t think were possible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48985" y="2269268"/>
            <a:ext cx="7778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With no prior experience of Spark, a team at the Broad were able to write a GATK4 Spark tool for analyzing structural variants that hadn’t been attempted on GATK3 due to its computational complexity, and get it running at what they estimated was </a:t>
            </a:r>
            <a:r>
              <a:rPr lang="en-US" sz="2400" i="1" dirty="0" smtClean="0"/>
              <a:t>one or two orders of magnitude faster</a:t>
            </a:r>
            <a:r>
              <a:rPr lang="en-US" sz="2400" dirty="0" smtClean="0"/>
              <a:t> than it would have been on GATK3.</a:t>
            </a:r>
            <a:endParaRPr lang="en-US" sz="2400" dirty="0"/>
          </a:p>
        </p:txBody>
      </p:sp>
    </p:spTree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SzPct val="100000"/>
              <a:buFont typeface="Arial"/>
              <a:buChar char="•"/>
            </a:pPr>
            <a:r>
              <a:rPr lang="en-US" dirty="0" smtClean="0"/>
              <a:t> Spark docs: </a:t>
            </a:r>
            <a:r>
              <a:rPr lang="en-US" dirty="0" smtClean="0">
                <a:hlinkClick r:id="rId2"/>
              </a:rPr>
              <a:t>https://spark.apache.org/</a:t>
            </a:r>
            <a:endParaRPr lang="en-US" dirty="0" smtClean="0"/>
          </a:p>
          <a:p>
            <a:pPr>
              <a:buSzPct val="100000"/>
              <a:buFont typeface="Arial"/>
              <a:buChar char="•"/>
            </a:pPr>
            <a:r>
              <a:rPr lang="en-US" dirty="0" smtClean="0"/>
              <a:t> Spark API: </a:t>
            </a:r>
            <a:r>
              <a:rPr lang="en-US" dirty="0" smtClean="0">
                <a:hlinkClick r:id="rId3"/>
              </a:rPr>
              <a:t>https://spark.apache.org/docs/latest/api/python/index.html</a:t>
            </a:r>
            <a:endParaRPr lang="en-US" dirty="0" smtClean="0"/>
          </a:p>
          <a:p>
            <a:pPr>
              <a:buSzPct val="100000"/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sparklyr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https://spark.rstudio.com/</a:t>
            </a:r>
            <a:endParaRPr lang="en-US" dirty="0" smtClean="0"/>
          </a:p>
          <a:p>
            <a:pPr>
              <a:buSzPct val="100000"/>
              <a:buFont typeface="Arial"/>
              <a:buChar char="•"/>
            </a:pPr>
            <a:endParaRPr lang="en-US" dirty="0" smtClean="0"/>
          </a:p>
          <a:p>
            <a:pPr>
              <a:buSzPct val="100000"/>
              <a:buFont typeface="Arial"/>
              <a:buChar char="•"/>
            </a:pPr>
            <a:r>
              <a:rPr lang="en-US" dirty="0" smtClean="0"/>
              <a:t> Starter examples: </a:t>
            </a:r>
            <a:r>
              <a:rPr lang="en-US" dirty="0" smtClean="0">
                <a:hlinkClick r:id="rId5"/>
              </a:rPr>
              <a:t>https://github.com/tomwhite/misp-</a:t>
            </a:r>
            <a:r>
              <a:rPr lang="en-US" dirty="0" smtClean="0">
                <a:hlinkClick r:id="rId5"/>
              </a:rPr>
              <a:t>demo</a:t>
            </a:r>
            <a:r>
              <a:rPr lang="en-US" dirty="0" smtClean="0"/>
              <a:t>	</a:t>
            </a:r>
          </a:p>
          <a:p>
            <a:pPr lvl="1">
              <a:buSzPct val="100000"/>
              <a:buFont typeface="Arial"/>
              <a:buChar char="•"/>
            </a:pPr>
            <a:r>
              <a:rPr lang="en-US" dirty="0" smtClean="0"/>
              <a:t> My email: </a:t>
            </a:r>
            <a:r>
              <a:rPr lang="en-US" dirty="0" smtClean="0">
                <a:hlinkClick r:id="rId6"/>
              </a:rPr>
              <a:t>tom@cloudera.com</a:t>
            </a:r>
            <a:endParaRPr lang="en-US" dirty="0" smtClean="0"/>
          </a:p>
          <a:p>
            <a:pPr lvl="1">
              <a:buSzPct val="100000"/>
              <a:buFont typeface="Arial"/>
              <a:buChar char="•"/>
            </a:pPr>
            <a:endParaRPr lang="en-US" dirty="0" smtClean="0"/>
          </a:p>
          <a:p>
            <a:pPr>
              <a:buSzPct val="100000"/>
            </a:pPr>
            <a:endParaRPr lang="en-US" dirty="0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Tom White @</a:t>
            </a:r>
            <a:r>
              <a:rPr lang="en-US" dirty="0" err="1" smtClean="0"/>
              <a:t>tom_e_white</a:t>
            </a:r>
            <a:endParaRPr lang="en-US" dirty="0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Hadoop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392B2"/>
                </a:solidFill>
                <a:latin typeface="Calibri"/>
                <a:cs typeface="Calibri"/>
              </a:rPr>
              <a:t>Hadoop</a:t>
            </a:r>
            <a:endParaRPr lang="en-US" dirty="0">
              <a:solidFill>
                <a:srgbClr val="0392B2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79413" y="1803400"/>
            <a:ext cx="7460782" cy="44323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600" dirty="0" smtClean="0">
                <a:latin typeface="+mn-lt"/>
                <a:cs typeface="Calibri"/>
              </a:rPr>
              <a:t>2004-2006: </a:t>
            </a:r>
            <a:r>
              <a:rPr lang="en-US" sz="2600" dirty="0" smtClean="0">
                <a:latin typeface="+mn-lt"/>
              </a:rPr>
              <a:t>Doug Cutting and Mike </a:t>
            </a:r>
            <a:r>
              <a:rPr lang="en-US" sz="2600" dirty="0" err="1" smtClean="0">
                <a:latin typeface="+mn-lt"/>
              </a:rPr>
              <a:t>Cafarella</a:t>
            </a:r>
            <a:r>
              <a:rPr lang="en-US" sz="2600" dirty="0" smtClean="0">
                <a:latin typeface="+mn-lt"/>
              </a:rPr>
              <a:t> implement GFS/</a:t>
            </a:r>
            <a:r>
              <a:rPr lang="en-US" sz="2600" dirty="0" err="1" smtClean="0">
                <a:latin typeface="+mn-lt"/>
              </a:rPr>
              <a:t>MapReduce</a:t>
            </a:r>
            <a:r>
              <a:rPr lang="en-US" sz="2600" dirty="0" smtClean="0">
                <a:latin typeface="+mn-lt"/>
              </a:rPr>
              <a:t> in Apache </a:t>
            </a:r>
            <a:r>
              <a:rPr lang="en-US" sz="2600" dirty="0" err="1" smtClean="0">
                <a:latin typeface="+mn-lt"/>
              </a:rPr>
              <a:t>Nutch</a:t>
            </a:r>
            <a:endParaRPr lang="en-US" sz="2600" dirty="0" smtClean="0">
              <a:latin typeface="+mn-lt"/>
            </a:endParaRPr>
          </a:p>
          <a:p>
            <a:r>
              <a:rPr lang="en-US" sz="2600" dirty="0" smtClean="0">
                <a:latin typeface="+mn-lt"/>
                <a:cs typeface="Calibri"/>
              </a:rPr>
              <a:t>2006: Spun out as Apache </a:t>
            </a:r>
            <a:r>
              <a:rPr lang="en-US" sz="2600" dirty="0" err="1" smtClean="0">
                <a:latin typeface="+mn-lt"/>
              </a:rPr>
              <a:t>Hadoop</a:t>
            </a:r>
            <a:r>
              <a:rPr lang="en-US" sz="2600" dirty="0" smtClean="0">
                <a:latin typeface="+mn-lt"/>
              </a:rPr>
              <a:t>, Doug moves to Yahoo!</a:t>
            </a:r>
          </a:p>
          <a:p>
            <a:r>
              <a:rPr lang="en-US" sz="2600" dirty="0" smtClean="0">
                <a:latin typeface="+mn-lt"/>
                <a:cs typeface="Calibri"/>
              </a:rPr>
              <a:t>Named after Doug’s son’s yellow stuffed elephant</a:t>
            </a:r>
            <a:endParaRPr lang="en-US" sz="2600" dirty="0">
              <a:latin typeface="+mn-lt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386741" y="4130950"/>
            <a:ext cx="3430718" cy="2452487"/>
          </a:xfrm>
          <a:prstGeom prst="rect">
            <a:avLst/>
          </a:prstGeom>
        </p:spPr>
      </p:pic>
      <p:pic>
        <p:nvPicPr>
          <p:cNvPr id="5" name="Picture 4" descr="17cloud2_45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195" y="774700"/>
            <a:ext cx="3852778" cy="4953572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193598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in a nutshell</a:t>
            </a:r>
            <a:endParaRPr lang="en-US" dirty="0">
              <a:solidFill>
                <a:srgbClr val="0392B2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600" dirty="0" smtClean="0"/>
              <a:t>Files are broken into large blocks (128MB)</a:t>
            </a:r>
          </a:p>
          <a:p>
            <a:r>
              <a:rPr lang="en-US" sz="2600" dirty="0" smtClean="0"/>
              <a:t>Blocks are replicated across the cluster (3 way)</a:t>
            </a:r>
          </a:p>
          <a:p>
            <a:pPr lvl="1"/>
            <a:r>
              <a:rPr lang="en-US" sz="2600" dirty="0" smtClean="0"/>
              <a:t>Fault-tolerant: gracefully responds to node/disk/network failures</a:t>
            </a:r>
          </a:p>
          <a:p>
            <a:pPr lvl="1"/>
            <a:r>
              <a:rPr lang="en-US" sz="2600" dirty="0" smtClean="0"/>
              <a:t>Horizontally scalable: low marginal cost</a:t>
            </a:r>
          </a:p>
          <a:p>
            <a:pPr lvl="1"/>
            <a:r>
              <a:rPr lang="en-US" sz="2600" dirty="0" smtClean="0"/>
              <a:t>High-bandwidth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80106157"/>
              </p:ext>
            </p:extLst>
          </p:nvPr>
        </p:nvGraphicFramePr>
        <p:xfrm>
          <a:off x="4806129" y="4274065"/>
          <a:ext cx="550069" cy="1374100"/>
        </p:xfrm>
        <a:graphic>
          <a:graphicData uri="http://schemas.openxmlformats.org/drawingml/2006/table">
            <a:tbl>
              <a:tblPr firstRow="1" bandRow="1"/>
              <a:tblGrid>
                <a:gridCol w="550069"/>
              </a:tblGrid>
              <a:tr h="27482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7846" marR="67846" marT="33932" marB="3393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EA2"/>
                    </a:solidFill>
                  </a:tcPr>
                </a:tc>
              </a:tr>
              <a:tr h="27482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7846" marR="67846" marT="33932" marB="3393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748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7846" marR="67846" marT="33932" marB="3393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EA2"/>
                    </a:solidFill>
                  </a:tcPr>
                </a:tc>
              </a:tr>
              <a:tr h="2748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7846" marR="67846" marT="33932" marB="3393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EA2"/>
                    </a:solidFill>
                  </a:tcPr>
                </a:tc>
              </a:tr>
              <a:tr h="2748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7846" marR="67846" marT="33932" marB="33932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EA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67558369"/>
              </p:ext>
            </p:extLst>
          </p:nvPr>
        </p:nvGraphicFramePr>
        <p:xfrm>
          <a:off x="6398336" y="4591725"/>
          <a:ext cx="487206" cy="851967"/>
        </p:xfrm>
        <a:graphic>
          <a:graphicData uri="http://schemas.openxmlformats.org/drawingml/2006/table">
            <a:tbl>
              <a:tblPr firstRow="1" bandRow="1"/>
              <a:tblGrid>
                <a:gridCol w="487206"/>
              </a:tblGrid>
              <a:tr h="28398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300" b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3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0770" marR="80770" marT="40395" marB="4039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C24"/>
                    </a:solidFill>
                  </a:tcPr>
                </a:tc>
              </a:tr>
              <a:tr h="28398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0770" marR="80770" marT="40395" marB="4039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EA2"/>
                    </a:solidFill>
                  </a:tcPr>
                </a:tc>
              </a:tr>
              <a:tr h="28398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0770" marR="80770" marT="40395" marB="4039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EA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18147945"/>
              </p:ext>
            </p:extLst>
          </p:nvPr>
        </p:nvGraphicFramePr>
        <p:xfrm>
          <a:off x="7530424" y="4584461"/>
          <a:ext cx="487206" cy="851967"/>
        </p:xfrm>
        <a:graphic>
          <a:graphicData uri="http://schemas.openxmlformats.org/drawingml/2006/table">
            <a:tbl>
              <a:tblPr firstRow="1" bandRow="1"/>
              <a:tblGrid>
                <a:gridCol w="487206"/>
              </a:tblGrid>
              <a:tr h="28398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0770" marR="80770" marT="40395" marB="4039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EA2"/>
                    </a:solidFill>
                  </a:tcPr>
                </a:tc>
              </a:tr>
              <a:tr h="28398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300" b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3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0770" marR="80770" marT="40395" marB="4039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C24"/>
                    </a:solidFill>
                  </a:tcPr>
                </a:tc>
              </a:tr>
              <a:tr h="28398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0770" marR="80770" marT="40395" marB="4039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EA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56415152"/>
              </p:ext>
            </p:extLst>
          </p:nvPr>
        </p:nvGraphicFramePr>
        <p:xfrm>
          <a:off x="8686765" y="4584461"/>
          <a:ext cx="487206" cy="851967"/>
        </p:xfrm>
        <a:graphic>
          <a:graphicData uri="http://schemas.openxmlformats.org/drawingml/2006/table">
            <a:tbl>
              <a:tblPr firstRow="1" bandRow="1"/>
              <a:tblGrid>
                <a:gridCol w="487206"/>
              </a:tblGrid>
              <a:tr h="28398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0770" marR="80770" marT="40395" marB="4039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EA2"/>
                    </a:solidFill>
                  </a:tcPr>
                </a:tc>
              </a:tr>
              <a:tr h="28398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0770" marR="80770" marT="40395" marB="4039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EA2"/>
                    </a:solidFill>
                  </a:tcPr>
                </a:tc>
              </a:tr>
              <a:tr h="28398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0770" marR="80770" marT="40395" marB="4039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EA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73585736"/>
              </p:ext>
            </p:extLst>
          </p:nvPr>
        </p:nvGraphicFramePr>
        <p:xfrm>
          <a:off x="9816711" y="4584461"/>
          <a:ext cx="487206" cy="851967"/>
        </p:xfrm>
        <a:graphic>
          <a:graphicData uri="http://schemas.openxmlformats.org/drawingml/2006/table">
            <a:tbl>
              <a:tblPr firstRow="1" bandRow="1"/>
              <a:tblGrid>
                <a:gridCol w="487206"/>
              </a:tblGrid>
              <a:tr h="28398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300" b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3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0770" marR="80770" marT="40395" marB="4039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1C24"/>
                    </a:solidFill>
                  </a:tcPr>
                </a:tc>
              </a:tr>
              <a:tr h="28398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0770" marR="80770" marT="40395" marB="4039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EA2"/>
                    </a:solidFill>
                  </a:tcPr>
                </a:tc>
              </a:tr>
              <a:tr h="28398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0770" marR="80770" marT="40395" marB="4039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EA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23074898"/>
              </p:ext>
            </p:extLst>
          </p:nvPr>
        </p:nvGraphicFramePr>
        <p:xfrm>
          <a:off x="10958835" y="4584461"/>
          <a:ext cx="487206" cy="851967"/>
        </p:xfrm>
        <a:graphic>
          <a:graphicData uri="http://schemas.openxmlformats.org/drawingml/2006/table">
            <a:tbl>
              <a:tblPr firstRow="1" bandRow="1"/>
              <a:tblGrid>
                <a:gridCol w="487206"/>
              </a:tblGrid>
              <a:tr h="28398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0770" marR="80770" marT="40395" marB="4039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EA2"/>
                    </a:solidFill>
                  </a:tcPr>
                </a:tc>
              </a:tr>
              <a:tr h="28398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0770" marR="80770" marT="40395" marB="4039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EA2"/>
                    </a:solidFill>
                  </a:tcPr>
                </a:tc>
              </a:tr>
              <a:tr h="28398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3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en-US" sz="13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0770" marR="80770" marT="40395" marB="40395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4EA2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64817" y="5645349"/>
            <a:ext cx="1027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Input File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1126" y="3765979"/>
            <a:ext cx="464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HDFS storage distribution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32943" y="4213161"/>
            <a:ext cx="121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Node A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73067" y="4213161"/>
            <a:ext cx="121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Node B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13192" y="4213161"/>
            <a:ext cx="121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Node C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53316" y="4213161"/>
            <a:ext cx="121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Node D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593442" y="4213161"/>
            <a:ext cx="1218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Node E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Line 45"/>
          <p:cNvSpPr>
            <a:spLocks noChangeShapeType="1"/>
          </p:cNvSpPr>
          <p:nvPr/>
        </p:nvSpPr>
        <p:spPr bwMode="gray">
          <a:xfrm>
            <a:off x="5570118" y="4999811"/>
            <a:ext cx="635892" cy="0"/>
          </a:xfrm>
          <a:prstGeom prst="line">
            <a:avLst/>
          </a:prstGeom>
          <a:noFill/>
          <a:ln w="57150" cap="rnd" cmpd="sng">
            <a:solidFill>
              <a:schemeClr val="bg2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079086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392B2"/>
                </a:solidFill>
                <a:latin typeface="Calibri"/>
                <a:cs typeface="Calibri"/>
              </a:rPr>
              <a:t>MapReduce</a:t>
            </a:r>
            <a:endParaRPr lang="en-US" dirty="0">
              <a:solidFill>
                <a:srgbClr val="0392B2"/>
              </a:solidFill>
              <a:latin typeface="Calibri"/>
              <a:cs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212" y="1968500"/>
            <a:ext cx="7114976" cy="3830229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270039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in a nutshell</a:t>
            </a:r>
            <a:endParaRPr lang="en-US" dirty="0">
              <a:solidFill>
                <a:srgbClr val="0392B2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600" dirty="0" smtClean="0">
                <a:latin typeface="+mn-lt"/>
              </a:rPr>
              <a:t>Structured 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 smtClean="0">
                <a:latin typeface="+mn-lt"/>
                <a:cs typeface="Calibri"/>
              </a:rPr>
              <a:t>Embarrassingly parallel “map stage”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 smtClean="0">
                <a:latin typeface="+mn-lt"/>
              </a:rPr>
              <a:t>Cluster-wide distributed sort (“shuffle”)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 smtClean="0">
                <a:latin typeface="+mn-lt"/>
                <a:cs typeface="Calibri"/>
              </a:rPr>
              <a:t>Aggregation “reduce stage”</a:t>
            </a:r>
          </a:p>
          <a:p>
            <a:r>
              <a:rPr lang="en-US" sz="2600" dirty="0" smtClean="0">
                <a:latin typeface="+mn-lt"/>
                <a:cs typeface="Calibri"/>
              </a:rPr>
              <a:t>Data-locality: process the data where it is stored</a:t>
            </a:r>
          </a:p>
          <a:p>
            <a:r>
              <a:rPr lang="en-US" sz="2600" dirty="0" smtClean="0">
                <a:latin typeface="+mn-lt"/>
              </a:rPr>
              <a:t>Fault-tolerance: failed tasks automatically detected and restarted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531150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1" name="Shape 3401"/>
          <p:cNvSpPr txBox="1">
            <a:spLocks noGrp="1"/>
          </p:cNvSpPr>
          <p:nvPr>
            <p:ph type="title"/>
          </p:nvPr>
        </p:nvSpPr>
        <p:spPr>
          <a:xfrm>
            <a:off x="365759" y="457200"/>
            <a:ext cx="11313453" cy="792000"/>
          </a:xfrm>
          <a:prstGeom prst="rect">
            <a:avLst/>
          </a:prstGeom>
        </p:spPr>
        <p:txBody>
          <a:bodyPr lIns="91417" tIns="91417" rIns="91417" bIns="91417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Cloudera’s Hadoop </a:t>
            </a:r>
            <a:r>
              <a:rPr lang="en" dirty="0" smtClean="0"/>
              <a:t>Platform</a:t>
            </a:r>
            <a:r>
              <a:rPr lang="en-US" dirty="0" smtClean="0"/>
              <a:t> (CDH)</a:t>
            </a:r>
            <a:endParaRPr lang="en" dirty="0"/>
          </a:p>
        </p:txBody>
      </p:sp>
      <p:pic>
        <p:nvPicPr>
          <p:cNvPr id="3402" name="Shape 3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674" y="1412467"/>
            <a:ext cx="9277651" cy="483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Spark?</a:t>
            </a:r>
            <a:endParaRPr lang="en-US" dirty="0"/>
          </a:p>
        </p:txBody>
      </p:sp>
    </p:spTree>
  </p:cSld>
  <p:clrMapOvr>
    <a:masterClrMapping/>
  </p:clrMapOvr>
  <mc:AlternateContent>
    <mc:Choice xmlns:mv="urn:schemas-microsoft-com:mac:vml"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PUBLIC">
  <a:themeElements>
    <a:clrScheme name="CLOUDERA 1">
      <a:dk1>
        <a:srgbClr val="2D373D"/>
      </a:dk1>
      <a:lt1>
        <a:srgbClr val="FFFFFF"/>
      </a:lt1>
      <a:dk2>
        <a:srgbClr val="29A7DE"/>
      </a:dk2>
      <a:lt2>
        <a:srgbClr val="F5F5F5"/>
      </a:lt2>
      <a:accent1>
        <a:srgbClr val="E5452F"/>
      </a:accent1>
      <a:accent2>
        <a:srgbClr val="FF8F00"/>
      </a:accent2>
      <a:accent3>
        <a:srgbClr val="FFD664"/>
      </a:accent3>
      <a:accent4>
        <a:srgbClr val="A3D65E"/>
      </a:accent4>
      <a:accent5>
        <a:srgbClr val="28A7DE"/>
      </a:accent5>
      <a:accent6>
        <a:srgbClr val="9678D3"/>
      </a:accent6>
      <a:hlink>
        <a:srgbClr val="29A7DE"/>
      </a:hlink>
      <a:folHlink>
        <a:srgbClr val="28A7DE"/>
      </a:folHlink>
    </a:clrScheme>
    <a:fontScheme name="Calibri">
      <a:majorFont>
        <a:latin typeface="Roboto-Ligh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boto-Ligh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a="http://schemas.openxmlformats.org/drawingml/2006/main" xmlns:thm15="http://schemas.microsoft.com/office/thememl/2012/main" name="cPUBLIC" id="{004FD6E4-8DCF-5949-B1EA-45826874DE9A}" vid="{99D4C19C-A50C-0A47-9B33-03C9FBA1BD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a="http://schemas.openxmlformats.org/drawingml/2006/main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11812</TotalTime>
  <Words>937</Words>
  <Application>Microsoft Macintosh PowerPoint</Application>
  <PresentationFormat>Custom</PresentationFormat>
  <Paragraphs>146</Paragraphs>
  <Slides>22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cPUBLIC</vt:lpstr>
      <vt:lpstr>Spark For Scientists  MISP Research Camp, Copenhagen 4 December 2017 Tom White @tom_e_white</vt:lpstr>
      <vt:lpstr>About Me</vt:lpstr>
      <vt:lpstr>What is Hadoop?</vt:lpstr>
      <vt:lpstr>Hadoop</vt:lpstr>
      <vt:lpstr>HDFS in a nutshell</vt:lpstr>
      <vt:lpstr>MapReduce</vt:lpstr>
      <vt:lpstr>MapReduce in a nutshell</vt:lpstr>
      <vt:lpstr>Cloudera’s Hadoop Platform (CDH)</vt:lpstr>
      <vt:lpstr>What is Spark?</vt:lpstr>
      <vt:lpstr>A better MapReduce</vt:lpstr>
      <vt:lpstr>Apache Spark</vt:lpstr>
      <vt:lpstr>Key Concepts</vt:lpstr>
      <vt:lpstr>Demo</vt:lpstr>
      <vt:lpstr>On the Cluster</vt:lpstr>
      <vt:lpstr>Word Count in Python</vt:lpstr>
      <vt:lpstr>R Example</vt:lpstr>
      <vt:lpstr>Practicalities</vt:lpstr>
      <vt:lpstr>Examples of Spark in Science</vt:lpstr>
      <vt:lpstr>Performance: CPU vs wall clock time</vt:lpstr>
      <vt:lpstr>Side effect: trying things you didn’t think were possible</vt:lpstr>
      <vt:lpstr>Resources</vt:lpstr>
      <vt:lpstr>Tom White @tom_e_white</vt:lpstr>
    </vt:vector>
  </TitlesOfParts>
  <Company>Cloudera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Genomics with Apache Spark Spark Summit Europe, 26 October 2017 Tom White @tom_e_white</dc:title>
  <dc:creator>Tom</dc:creator>
  <cp:lastModifiedBy>Tom</cp:lastModifiedBy>
  <cp:revision>73</cp:revision>
  <dcterms:created xsi:type="dcterms:W3CDTF">2017-12-03T17:18:02Z</dcterms:created>
  <dcterms:modified xsi:type="dcterms:W3CDTF">2017-12-04T15:44:39Z</dcterms:modified>
</cp:coreProperties>
</file>