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C4E070-70F8-4EE3-28FD-664509B1E1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6375D99-35AA-27A2-9281-0E74163916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E2499B-9CB1-995F-F009-8BD24537C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38F581-71FF-73E2-81EF-81347F29A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76B9692-4E2D-B2ED-9EDD-6F8A90FB3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565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FA9C57-97B3-5583-D8B2-F6E7C0DBB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D1AA050-1A79-9931-6442-EE6A9BDE9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B0F78D8-FC95-CFFF-D859-6A22CC9CE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872869B-D32F-EFF2-9212-3B55A285D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BE203A-042E-D68B-2A44-E1095C018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1857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AEAF62E-33D9-E442-1E3E-269019900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AA6B06B6-CA00-25CD-AB87-290E9B640C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F0D13C9-AFF9-5171-F6B5-359111886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ED351DC-CA34-A0D1-362B-A85B308B7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D90CE3-2D9E-041B-9FFA-5ADB3062C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774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DDF859-7DFD-7FCA-21A9-2460BBE51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5FA0A7-7B83-3818-D817-2CD4DD706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EE80E25-B9CD-2787-5831-D109AF3D6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B7507C9-D2EC-C091-8607-E9485CF85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A979CB-5AC8-C9D0-806F-2CAAE7E3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290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983A0B-33AA-8DB8-F4B9-C7E54F000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5C4F987-711F-F77B-FE99-FAFE4CA6C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9AF0D88-CDFC-19AF-1C67-5C11C065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6368FBB-4DC7-D590-0012-637BAA6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5D4A0C-420C-08AB-A438-9EC77ECE3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7527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0B21CC-0894-ABF5-E8B9-709C4EB51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D65B586-793F-822C-74E3-0BAA16755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7F9E5A3-F073-8E2B-3344-52CA928A47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5C05122-79EB-E93D-2571-84F19B242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1E0669C-6E9D-B1E1-F8C1-93485D3FE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59CA8B2-E29D-9236-77C4-386B51B75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4180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1E6BAA-8F4C-357E-1BA9-0CF2D63FF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4920C4A-3E7B-DC71-9D68-70AC5A5FF3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6BC9DFA-AA51-1EF1-8C86-4C64A6671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8ADC379-AC7D-C7CC-6373-7DE16C3D21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3518F3F-F8CD-29D7-A2D6-1ECB765567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1051962-C986-2F72-CF8B-08AEB53BAD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DDC083-4802-A4F4-4A4E-EC102FDBA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816C067-71A5-673F-E95D-E03FCBFC7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6404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38301F-0CA7-BF46-4ACF-62C8EAA3B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D5128D7-CBCD-F2AC-01BD-F98FE722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E197C14-24A3-3B65-30BC-9ABF3388E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AA029CF-C7A1-7C88-C177-82E5E802F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806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F1950D5-3AF7-D571-C9C5-441BAAE1D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3C9B6FA-78BC-0ABE-198C-E94316C24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629C2D-B8E8-C701-C178-279F1A163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6013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4FD7E10-9C14-9257-2558-AC15ABBFF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4C0A126-C7ED-245C-2150-ED03CA419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6D727-B064-153B-5C44-4D49D18E4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7A062BD-F6B0-7740-564F-5B14CB763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A0B2C3-ECAA-B7C3-2C62-9EFBDE62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4C33AE2-A692-4016-579A-3ADDC0834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010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22C70-7682-2533-33A2-3B9F27D26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B026122-34C8-30A7-1F20-3B4945C3EB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18B4401-8313-ED54-E792-42BA89DFA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F82A317-98CA-F120-1CCB-68F2C0229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8EACEB2-0743-B404-3466-7665913B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6B5118-8737-B6B9-0B42-BD031D33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3632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63E55BE-AEC2-09DD-63ED-6BE4D798E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A563E08-2232-1CF4-9375-D159F0950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1CAA64-C13B-2B5E-9BD3-35CAAC9CF0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484009-9E69-4A5C-89D1-19044BA0940A}" type="datetimeFigureOut">
              <a:rPr lang="zh-TW" altLang="en-US" smtClean="0"/>
              <a:t>2025/8/16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D0D83F4-F363-7885-BE40-ED088F9B6D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E6DAF5-BB9F-5A09-A106-4A0C36DFAE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648C43-CB9C-4432-9A2F-3B0D1E1249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9140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48AFC45-6524-BFE4-2081-5C5AAD97E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64" y="785821"/>
            <a:ext cx="6057945" cy="542613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ECB23E-539E-7EBE-AE8E-27B50C1A8D25}"/>
              </a:ext>
            </a:extLst>
          </p:cNvPr>
          <p:cNvSpPr txBox="1"/>
          <p:nvPr/>
        </p:nvSpPr>
        <p:spPr>
          <a:xfrm>
            <a:off x="2733260" y="108233"/>
            <a:ext cx="70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物理反射角色標籤配置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FCB84D5-64E7-BFDF-46F3-ABBFEADC93F8}"/>
              </a:ext>
            </a:extLst>
          </p:cNvPr>
          <p:cNvSpPr/>
          <p:nvPr/>
        </p:nvSpPr>
        <p:spPr>
          <a:xfrm>
            <a:off x="6341165" y="4492486"/>
            <a:ext cx="1510748" cy="1292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CACBDCA-DE3F-1D33-55C5-78BBF08095FE}"/>
              </a:ext>
            </a:extLst>
          </p:cNvPr>
          <p:cNvSpPr/>
          <p:nvPr/>
        </p:nvSpPr>
        <p:spPr>
          <a:xfrm>
            <a:off x="6341165" y="4651514"/>
            <a:ext cx="1779105" cy="129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02258B4-4A44-EB90-C337-8E91D04EFA46}"/>
              </a:ext>
            </a:extLst>
          </p:cNvPr>
          <p:cNvSpPr txBox="1"/>
          <p:nvPr/>
        </p:nvSpPr>
        <p:spPr>
          <a:xfrm>
            <a:off x="7818784" y="4189849"/>
            <a:ext cx="356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物理反射觸發機率</a:t>
            </a:r>
            <a:r>
              <a:rPr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zh-TW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CD6C2617-F691-9B3D-CC6A-576BEC983931}"/>
              </a:ext>
            </a:extLst>
          </p:cNvPr>
          <p:cNvSpPr txBox="1"/>
          <p:nvPr/>
        </p:nvSpPr>
        <p:spPr>
          <a:xfrm>
            <a:off x="8065608" y="4621694"/>
            <a:ext cx="306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物理反射傷害率</a:t>
            </a:r>
            <a: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70%</a:t>
            </a:r>
            <a:br>
              <a:rPr lang="en-US" altLang="zh-TW" sz="24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原先要造成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傷害只反射</a:t>
            </a:r>
            <a:r>
              <a:rPr lang="en-US" altLang="zh-TW" sz="1200" b="1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70)</a:t>
            </a:r>
            <a:endParaRPr lang="zh-TW" altLang="en-US" sz="12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193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03B22-5A09-C515-C343-5907E162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ECF9DF-1F97-4FF5-2761-02DC4617A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8940" y="912147"/>
            <a:ext cx="5795233" cy="526970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D77ADDDF-4E8C-BCD4-D70A-72E4D5D14CB2}"/>
              </a:ext>
            </a:extLst>
          </p:cNvPr>
          <p:cNvSpPr/>
          <p:nvPr/>
        </p:nvSpPr>
        <p:spPr>
          <a:xfrm>
            <a:off x="6281530" y="1652634"/>
            <a:ext cx="1967948" cy="129208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043BCC2-12A0-8151-4A5A-4E5F9C58F5E9}"/>
              </a:ext>
            </a:extLst>
          </p:cNvPr>
          <p:cNvSpPr/>
          <p:nvPr/>
        </p:nvSpPr>
        <p:spPr>
          <a:xfrm>
            <a:off x="6281530" y="4492486"/>
            <a:ext cx="1779105" cy="1292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860366-3B95-5C61-7F39-21C896EC6BA0}"/>
              </a:ext>
            </a:extLst>
          </p:cNvPr>
          <p:cNvSpPr txBox="1"/>
          <p:nvPr/>
        </p:nvSpPr>
        <p:spPr>
          <a:xfrm>
            <a:off x="8385314" y="1486406"/>
            <a:ext cx="3561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魔法反射觸發機率</a:t>
            </a:r>
            <a:r>
              <a:rPr lang="en-US" altLang="zh-TW" sz="2400" b="1" dirty="0">
                <a:solidFill>
                  <a:schemeClr val="tx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endParaRPr lang="zh-TW" altLang="en-US" sz="2400" b="1" dirty="0">
              <a:solidFill>
                <a:schemeClr val="tx2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3FC17A77-C464-FF14-9A7D-A2FC342410C4}"/>
              </a:ext>
            </a:extLst>
          </p:cNvPr>
          <p:cNvSpPr txBox="1"/>
          <p:nvPr/>
        </p:nvSpPr>
        <p:spPr>
          <a:xfrm>
            <a:off x="8060635" y="4298528"/>
            <a:ext cx="3064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魔法反射傷害率</a:t>
            </a:r>
            <a: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br>
              <a:rPr lang="en-US" altLang="zh-TW" sz="24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原先要造成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傷害只反射</a:t>
            </a:r>
            <a:r>
              <a:rPr lang="en-US" altLang="zh-TW" sz="1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60)</a:t>
            </a:r>
            <a:endParaRPr lang="zh-TW" altLang="en-US" sz="1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AC3F3AF0-B31C-D974-EBBF-B1E017A1413D}"/>
              </a:ext>
            </a:extLst>
          </p:cNvPr>
          <p:cNvSpPr txBox="1"/>
          <p:nvPr/>
        </p:nvSpPr>
        <p:spPr>
          <a:xfrm>
            <a:off x="2733260" y="108233"/>
            <a:ext cx="7066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魔法反射角色標籤配置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敵軍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</a:t>
            </a:r>
            <a:r>
              <a:rPr lang="zh-TW" altLang="en-US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</a:t>
            </a:r>
            <a:r>
              <a:rPr lang="en-US" altLang="zh-TW" sz="2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16113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56119-73D1-0E5E-78B5-0299D5E0B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8781"/>
            <a:ext cx="10515600" cy="424732"/>
          </a:xfr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插件管理器參數建議配置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AF76D2DE-E21E-D8FD-3446-8AA28D21D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261" y="1037559"/>
            <a:ext cx="4744112" cy="557290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08A903F9-BA20-9CD9-7D2B-5A124AFD13F3}"/>
              </a:ext>
            </a:extLst>
          </p:cNvPr>
          <p:cNvSpPr/>
          <p:nvPr/>
        </p:nvSpPr>
        <p:spPr>
          <a:xfrm>
            <a:off x="467139" y="1510746"/>
            <a:ext cx="4204252" cy="1789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C576CB-7F4D-D3B5-8583-EF620E7A80CD}"/>
              </a:ext>
            </a:extLst>
          </p:cNvPr>
          <p:cNvSpPr txBox="1"/>
          <p:nvPr/>
        </p:nvSpPr>
        <p:spPr>
          <a:xfrm>
            <a:off x="6096000" y="1037559"/>
            <a:ext cx="3064562" cy="166199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反射傷害率計算方式狀態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裝備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敵軍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)/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職業中 所有的</a:t>
            </a:r>
            <a:r>
              <a:rPr lang="en-US" altLang="zh-TW" sz="1100" dirty="0">
                <a:effectLst/>
              </a:rPr>
              <a:t>&lt;</a:t>
            </a:r>
            <a:r>
              <a:rPr lang="en-US" altLang="zh-TW" sz="1100" dirty="0" err="1">
                <a:effectLst/>
              </a:rPr>
              <a:t>magicalReflectionDamageRate:X</a:t>
            </a:r>
            <a:r>
              <a:rPr lang="en-US" altLang="zh-TW" sz="1100" dirty="0">
                <a:effectLst/>
              </a:rPr>
              <a:t>&gt;</a:t>
            </a:r>
          </a:p>
          <a:p>
            <a:pPr algn="ctr"/>
            <a:r>
              <a:rPr lang="en-US" altLang="zh-TW" sz="1100" dirty="0">
                <a:effectLst/>
              </a:rPr>
              <a:t>&lt;</a:t>
            </a:r>
            <a:r>
              <a:rPr lang="en-US" altLang="zh-TW" sz="1100" dirty="0" err="1">
                <a:effectLst/>
              </a:rPr>
              <a:t>physicalReflectionDamageRate:X</a:t>
            </a:r>
            <a:r>
              <a:rPr lang="en-US" altLang="zh-TW" sz="1100" dirty="0">
                <a:effectLst/>
              </a:rPr>
              <a:t>&gt;</a:t>
            </a:r>
          </a:p>
          <a:p>
            <a:pPr algn="ctr"/>
            <a:r>
              <a:rPr lang="en-US" altLang="zh-TW" sz="1100" dirty="0">
                <a:effectLst/>
              </a:rPr>
              <a:t>&lt;</a:t>
            </a:r>
            <a:r>
              <a:rPr lang="en-US" altLang="zh-TW" sz="1100" dirty="0" err="1">
                <a:effectLst/>
              </a:rPr>
              <a:t>physicalReflectionRate:X</a:t>
            </a:r>
            <a:r>
              <a:rPr lang="en-US" altLang="zh-TW" sz="1100" dirty="0">
                <a:effectLst/>
              </a:rPr>
              <a:t>&gt;</a:t>
            </a:r>
            <a:br>
              <a:rPr lang="en-US" altLang="zh-TW" sz="1100" dirty="0">
                <a:effectLst/>
              </a:rPr>
            </a:br>
            <a:r>
              <a:rPr lang="zh-TW" altLang="en-US" sz="1100" dirty="0">
                <a:effectLst/>
              </a:rPr>
              <a:t>標籤分別以以下三種方式計算</a:t>
            </a:r>
            <a:endParaRPr lang="en-US" altLang="zh-TW" sz="1100" dirty="0">
              <a:effectLst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add: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全部相加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推薦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和魔法反射率相同計算方式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priority: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取最高優先度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max: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取所有設定中最大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7159A5-9E5A-5DBE-521D-00C88A019938}"/>
              </a:ext>
            </a:extLst>
          </p:cNvPr>
          <p:cNvSpPr/>
          <p:nvPr/>
        </p:nvSpPr>
        <p:spPr>
          <a:xfrm>
            <a:off x="467139" y="1689651"/>
            <a:ext cx="4204252" cy="17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D6475BE-259D-11EB-90B7-8D0C370D8FA7}"/>
              </a:ext>
            </a:extLst>
          </p:cNvPr>
          <p:cNvSpPr txBox="1"/>
          <p:nvPr/>
        </p:nvSpPr>
        <p:spPr>
          <a:xfrm>
            <a:off x="5986752" y="2858413"/>
            <a:ext cx="3776869" cy="6001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根據第一個參數最後計算出物理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魔法反射傷害率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b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此參數為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true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：剩下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40%(1-60%)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傷害由反射方承受</a:t>
            </a:r>
            <a:b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此參數為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false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：僅反彈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傷害，反射方不承受傷害</a:t>
            </a: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CAD0088-23BC-1009-DE7B-E0CACBD16B27}"/>
              </a:ext>
            </a:extLst>
          </p:cNvPr>
          <p:cNvCxnSpPr/>
          <p:nvPr/>
        </p:nvCxnSpPr>
        <p:spPr>
          <a:xfrm>
            <a:off x="4671391" y="1600198"/>
            <a:ext cx="14246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DF4C3399-1738-AC9F-06B1-6A7F88377166}"/>
              </a:ext>
            </a:extLst>
          </p:cNvPr>
          <p:cNvCxnSpPr>
            <a:cxnSpLocks/>
          </p:cNvCxnSpPr>
          <p:nvPr/>
        </p:nvCxnSpPr>
        <p:spPr>
          <a:xfrm>
            <a:off x="4671391" y="1822171"/>
            <a:ext cx="1182757" cy="14378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87D10B9-9C8B-2330-C517-7AB2143A8B41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4671390" y="2001076"/>
            <a:ext cx="1315361" cy="18837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DF120B7A-D92C-6574-B369-E90A6ED99FC4}"/>
              </a:ext>
            </a:extLst>
          </p:cNvPr>
          <p:cNvSpPr/>
          <p:nvPr/>
        </p:nvSpPr>
        <p:spPr>
          <a:xfrm>
            <a:off x="467139" y="1881518"/>
            <a:ext cx="4204252" cy="1789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7511A9D2-4961-A5AB-0BC8-36E34C7F7B29}"/>
              </a:ext>
            </a:extLst>
          </p:cNvPr>
          <p:cNvSpPr txBox="1"/>
          <p:nvPr/>
        </p:nvSpPr>
        <p:spPr>
          <a:xfrm>
            <a:off x="5986751" y="3669365"/>
            <a:ext cx="3776869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第一個參數不屬於上述說明三種其一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1100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add,priority,max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時，使用此預設倍率（原生倍率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100%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56FBC24-36AD-57C3-369B-08547D6933B2}"/>
              </a:ext>
            </a:extLst>
          </p:cNvPr>
          <p:cNvSpPr/>
          <p:nvPr/>
        </p:nvSpPr>
        <p:spPr>
          <a:xfrm>
            <a:off x="467138" y="2090528"/>
            <a:ext cx="4204252" cy="17890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89B63889-5A55-D567-8EF7-AE4C536BDD42}"/>
              </a:ext>
            </a:extLst>
          </p:cNvPr>
          <p:cNvCxnSpPr>
            <a:cxnSpLocks/>
            <a:stCxn id="22" idx="3"/>
            <a:endCxn id="26" idx="1"/>
          </p:cNvCxnSpPr>
          <p:nvPr/>
        </p:nvCxnSpPr>
        <p:spPr>
          <a:xfrm>
            <a:off x="4671390" y="2179981"/>
            <a:ext cx="1315361" cy="23211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A4F490F7-6C23-0FB5-C457-BB1068323801}"/>
              </a:ext>
            </a:extLst>
          </p:cNvPr>
          <p:cNvSpPr txBox="1"/>
          <p:nvPr/>
        </p:nvSpPr>
        <p:spPr>
          <a:xfrm>
            <a:off x="5986751" y="4370324"/>
            <a:ext cx="4005469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原生只有魔法反射，此參數決定是否開啟新功能物理反射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E4F319FD-E415-8B2A-FAAA-498E916D3AB8}"/>
              </a:ext>
            </a:extLst>
          </p:cNvPr>
          <p:cNvSpPr/>
          <p:nvPr/>
        </p:nvSpPr>
        <p:spPr>
          <a:xfrm>
            <a:off x="443784" y="2262858"/>
            <a:ext cx="4204252" cy="1789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42CD1BCE-AD7B-2629-5237-18D366B07BD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4683068" y="2388701"/>
            <a:ext cx="1280329" cy="2510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C7CC72FF-40E7-D5DD-E4D9-705E8FC43C28}"/>
              </a:ext>
            </a:extLst>
          </p:cNvPr>
          <p:cNvSpPr txBox="1"/>
          <p:nvPr/>
        </p:nvSpPr>
        <p:spPr>
          <a:xfrm>
            <a:off x="5963397" y="4768718"/>
            <a:ext cx="3776869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在戰鬥中實行物理反射時出現的文字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A779A6-4C07-0AA4-C469-89B97AB9101A}"/>
              </a:ext>
            </a:extLst>
          </p:cNvPr>
          <p:cNvSpPr/>
          <p:nvPr/>
        </p:nvSpPr>
        <p:spPr>
          <a:xfrm>
            <a:off x="490332" y="2461302"/>
            <a:ext cx="4204252" cy="1789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3B963984-0ACF-53C6-7D91-B76C8D6AD4A7}"/>
              </a:ext>
            </a:extLst>
          </p:cNvPr>
          <p:cNvCxnSpPr>
            <a:cxnSpLocks/>
          </p:cNvCxnSpPr>
          <p:nvPr/>
        </p:nvCxnSpPr>
        <p:spPr>
          <a:xfrm>
            <a:off x="4694744" y="2550754"/>
            <a:ext cx="1230594" cy="286981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80C666F-D852-84C2-3270-0A1226C04CBE}"/>
              </a:ext>
            </a:extLst>
          </p:cNvPr>
          <p:cNvSpPr txBox="1"/>
          <p:nvPr/>
        </p:nvSpPr>
        <p:spPr>
          <a:xfrm>
            <a:off x="5937014" y="5293229"/>
            <a:ext cx="3849797" cy="430887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物理反射率在</a:t>
            </a:r>
            <a:r>
              <a:rPr lang="zh-TW" altLang="en-US" sz="11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追加能力值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中的參數順序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(0-9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原生已經使用，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以後須考量其他插件是否有使用到，索引不得衝突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2C5337B7-5564-0501-8ED1-DDE56F3D1355}"/>
              </a:ext>
            </a:extLst>
          </p:cNvPr>
          <p:cNvSpPr/>
          <p:nvPr/>
        </p:nvSpPr>
        <p:spPr>
          <a:xfrm>
            <a:off x="470453" y="2657062"/>
            <a:ext cx="4204252" cy="3840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91E642D3-B64E-9048-DF38-A8773805C003}"/>
              </a:ext>
            </a:extLst>
          </p:cNvPr>
          <p:cNvCxnSpPr>
            <a:cxnSpLocks/>
          </p:cNvCxnSpPr>
          <p:nvPr/>
        </p:nvCxnSpPr>
        <p:spPr>
          <a:xfrm>
            <a:off x="4648036" y="2746514"/>
            <a:ext cx="1277302" cy="33859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29556A54-E288-8BB9-9F5C-FC30FEC43EDB}"/>
              </a:ext>
            </a:extLst>
          </p:cNvPr>
          <p:cNvSpPr txBox="1"/>
          <p:nvPr/>
        </p:nvSpPr>
        <p:spPr>
          <a:xfrm>
            <a:off x="5963397" y="5961669"/>
            <a:ext cx="4005469" cy="43088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魔法／物理反射傷害率在</a:t>
            </a:r>
            <a:r>
              <a:rPr lang="zh-TW" altLang="en-US" sz="1100" b="1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特殊能力值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中的參數順序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(0-9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原生已經使用，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以後須考量其他插件是否有使用到，索引不得衝突</a:t>
            </a:r>
            <a:r>
              <a:rPr lang="en-US" altLang="zh-TW" sz="11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1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64513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CDFF5-EA87-A9AD-73F0-EFFB61125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954720D-4690-C6A2-C56E-577FB7E836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586" y="650509"/>
            <a:ext cx="6637886" cy="602311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FF2DBAF3-3B7B-E322-6571-1C9688AB0701}"/>
              </a:ext>
            </a:extLst>
          </p:cNvPr>
          <p:cNvSpPr txBox="1"/>
          <p:nvPr/>
        </p:nvSpPr>
        <p:spPr>
          <a:xfrm>
            <a:off x="3995529" y="0"/>
            <a:ext cx="4621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追加功能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禁止反射的技能配置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D1FB0E9-F4AD-87A5-89EB-41173F37A77C}"/>
              </a:ext>
            </a:extLst>
          </p:cNvPr>
          <p:cNvSpPr/>
          <p:nvPr/>
        </p:nvSpPr>
        <p:spPr>
          <a:xfrm>
            <a:off x="4376531" y="5636253"/>
            <a:ext cx="1719469" cy="2121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2B04C7C-51F1-994B-77BB-E6AB67BFF2BC}"/>
              </a:ext>
            </a:extLst>
          </p:cNvPr>
          <p:cNvSpPr txBox="1"/>
          <p:nvPr/>
        </p:nvSpPr>
        <p:spPr>
          <a:xfrm>
            <a:off x="6853033" y="5205366"/>
            <a:ext cx="3920984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使用此技能為魔法</a:t>
            </a:r>
            <a:endParaRPr lang="en-US" altLang="zh-TW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&lt;</a:t>
            </a:r>
            <a:r>
              <a:rPr lang="en-US" altLang="zh-TW" sz="1100" dirty="0" err="1">
                <a:effectLst/>
              </a:rPr>
              <a:t>disableMagicReflection:true</a:t>
            </a:r>
            <a:r>
              <a:rPr lang="en-US" altLang="zh-TW" sz="1100" dirty="0">
                <a:effectLst/>
              </a:rPr>
              <a:t>&gt;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讓該技能不會被魔法反射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2222352-A38E-C268-58BC-3C5A1556B9AD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6096000" y="5420810"/>
            <a:ext cx="757033" cy="32153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0376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E2534-88FC-5866-5D9E-72378EEBF6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795560D6-3F88-43D5-BD3A-36723FC66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644" y="547418"/>
            <a:ext cx="7668695" cy="5906324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1EB5410-2F3F-CC2E-261F-9206E3CD6062}"/>
              </a:ext>
            </a:extLst>
          </p:cNvPr>
          <p:cNvSpPr txBox="1"/>
          <p:nvPr/>
        </p:nvSpPr>
        <p:spPr>
          <a:xfrm>
            <a:off x="3350486" y="0"/>
            <a:ext cx="591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追加功能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物理反射率能力值呈現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9FAD9AF-3DC4-F5D5-5B2C-0799A78BE55F}"/>
              </a:ext>
            </a:extLst>
          </p:cNvPr>
          <p:cNvSpPr/>
          <p:nvPr/>
        </p:nvSpPr>
        <p:spPr>
          <a:xfrm>
            <a:off x="2189922" y="5844974"/>
            <a:ext cx="1719469" cy="366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9A96941C-9980-20B5-CC12-3F38F424CF13}"/>
              </a:ext>
            </a:extLst>
          </p:cNvPr>
          <p:cNvSpPr txBox="1"/>
          <p:nvPr/>
        </p:nvSpPr>
        <p:spPr>
          <a:xfrm>
            <a:off x="6853033" y="5699646"/>
            <a:ext cx="392098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物理反射率會作為一個能力值呈現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D0B92351-73DC-7DFB-4250-EA609E9FC9E3}"/>
              </a:ext>
            </a:extLst>
          </p:cNvPr>
          <p:cNvCxnSpPr>
            <a:cxnSpLocks/>
          </p:cNvCxnSpPr>
          <p:nvPr/>
        </p:nvCxnSpPr>
        <p:spPr>
          <a:xfrm flipV="1">
            <a:off x="3909391" y="5915089"/>
            <a:ext cx="2943642" cy="13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3D266C5D-8370-FDD8-4BE5-938C49B21E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33" b="-1625"/>
          <a:stretch>
            <a:fillRect/>
          </a:stretch>
        </p:blipFill>
        <p:spPr>
          <a:xfrm>
            <a:off x="5747586" y="743627"/>
            <a:ext cx="6140770" cy="359127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04F676CD-9FEE-0000-4D6D-FC94FA1D6457}"/>
              </a:ext>
            </a:extLst>
          </p:cNvPr>
          <p:cNvSpPr/>
          <p:nvPr/>
        </p:nvSpPr>
        <p:spPr>
          <a:xfrm>
            <a:off x="9213574" y="2484783"/>
            <a:ext cx="1630017" cy="1590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F2236865-1002-53ED-A84D-9DCBEC573419}"/>
              </a:ext>
            </a:extLst>
          </p:cNvPr>
          <p:cNvCxnSpPr>
            <a:cxnSpLocks/>
          </p:cNvCxnSpPr>
          <p:nvPr/>
        </p:nvCxnSpPr>
        <p:spPr>
          <a:xfrm flipH="1">
            <a:off x="3995529" y="2643809"/>
            <a:ext cx="5863088" cy="320116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2805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5B928-4C6F-0B2B-4424-0D12899AB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9114E1B-AC35-D297-AEE6-929DB12E99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057" y="1302026"/>
            <a:ext cx="6732668" cy="509544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CE910998-F6BF-DF63-EC22-2D06F0546231}"/>
              </a:ext>
            </a:extLst>
          </p:cNvPr>
          <p:cNvSpPr txBox="1"/>
          <p:nvPr/>
        </p:nvSpPr>
        <p:spPr>
          <a:xfrm>
            <a:off x="3350486" y="0"/>
            <a:ext cx="591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追加功能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魔法反射率能力值呈現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4DD73D2-A5EA-FF48-00AC-806541DE1994}"/>
              </a:ext>
            </a:extLst>
          </p:cNvPr>
          <p:cNvSpPr/>
          <p:nvPr/>
        </p:nvSpPr>
        <p:spPr>
          <a:xfrm>
            <a:off x="2189920" y="5923007"/>
            <a:ext cx="1719469" cy="366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092049F1-D8A8-F1B6-34B6-2466CAA4064E}"/>
              </a:ext>
            </a:extLst>
          </p:cNvPr>
          <p:cNvSpPr txBox="1"/>
          <p:nvPr/>
        </p:nvSpPr>
        <p:spPr>
          <a:xfrm>
            <a:off x="6853033" y="5699646"/>
            <a:ext cx="392098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物理反射傷害率會作為一個能力值呈現</a:t>
            </a: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0418E1A8-70DC-77F8-83F4-94EEADB524C4}"/>
              </a:ext>
            </a:extLst>
          </p:cNvPr>
          <p:cNvCxnSpPr>
            <a:cxnSpLocks/>
          </p:cNvCxnSpPr>
          <p:nvPr/>
        </p:nvCxnSpPr>
        <p:spPr>
          <a:xfrm flipV="1">
            <a:off x="3909391" y="5915089"/>
            <a:ext cx="2943642" cy="13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B9CE61BF-E02D-94E0-D5E4-C44309D557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33" b="-1625"/>
          <a:stretch>
            <a:fillRect/>
          </a:stretch>
        </p:blipFill>
        <p:spPr>
          <a:xfrm>
            <a:off x="5747586" y="743627"/>
            <a:ext cx="6140770" cy="359127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EDD257B9-AD0B-0370-AFBF-2297C276CF90}"/>
              </a:ext>
            </a:extLst>
          </p:cNvPr>
          <p:cNvSpPr/>
          <p:nvPr/>
        </p:nvSpPr>
        <p:spPr>
          <a:xfrm>
            <a:off x="9243469" y="2643809"/>
            <a:ext cx="1779027" cy="13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EE5EFE8-6D4E-DCE2-A0FB-DEBAE31EFC9D}"/>
              </a:ext>
            </a:extLst>
          </p:cNvPr>
          <p:cNvCxnSpPr>
            <a:cxnSpLocks/>
          </p:cNvCxnSpPr>
          <p:nvPr/>
        </p:nvCxnSpPr>
        <p:spPr>
          <a:xfrm flipH="1">
            <a:off x="3909389" y="2777829"/>
            <a:ext cx="5622237" cy="3271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DCA9A9ED-136F-BEE1-D4C3-D821433CF339}"/>
              </a:ext>
            </a:extLst>
          </p:cNvPr>
          <p:cNvSpPr/>
          <p:nvPr/>
        </p:nvSpPr>
        <p:spPr>
          <a:xfrm>
            <a:off x="2189921" y="5546085"/>
            <a:ext cx="1719469" cy="3669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CBC5382-0E12-260E-BB6B-AAF26E00AA8C}"/>
              </a:ext>
            </a:extLst>
          </p:cNvPr>
          <p:cNvCxnSpPr>
            <a:cxnSpLocks/>
          </p:cNvCxnSpPr>
          <p:nvPr/>
        </p:nvCxnSpPr>
        <p:spPr>
          <a:xfrm flipV="1">
            <a:off x="3909388" y="5589265"/>
            <a:ext cx="2943642" cy="1340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475D7299-6E0B-8C64-B544-1CA4E899FC75}"/>
              </a:ext>
            </a:extLst>
          </p:cNvPr>
          <p:cNvSpPr txBox="1"/>
          <p:nvPr/>
        </p:nvSpPr>
        <p:spPr>
          <a:xfrm>
            <a:off x="6853030" y="5409756"/>
            <a:ext cx="3920984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未設置魔法反射傷害率採用預設倍率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(100%)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2484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54DE4-D4BD-DAF5-972B-E4D716417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93DC6D3-DCFA-1F93-00D8-45306EC4DE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234"/>
          <a:stretch>
            <a:fillRect/>
          </a:stretch>
        </p:blipFill>
        <p:spPr>
          <a:xfrm>
            <a:off x="5959380" y="1356257"/>
            <a:ext cx="5795233" cy="299138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F92230D-AB15-7051-AD8E-8FD6F8C06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87" y="944932"/>
            <a:ext cx="3641210" cy="544812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43B5CD4-97AA-0BD0-B2DA-CB2827E3B8C3}"/>
              </a:ext>
            </a:extLst>
          </p:cNvPr>
          <p:cNvSpPr txBox="1"/>
          <p:nvPr/>
        </p:nvSpPr>
        <p:spPr>
          <a:xfrm>
            <a:off x="3350486" y="0"/>
            <a:ext cx="591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追加功能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魔法反射率能力值呈現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CFD7C8-07E2-E9E2-66BF-059B126FCD0A}"/>
              </a:ext>
            </a:extLst>
          </p:cNvPr>
          <p:cNvSpPr/>
          <p:nvPr/>
        </p:nvSpPr>
        <p:spPr>
          <a:xfrm>
            <a:off x="2189920" y="5923007"/>
            <a:ext cx="1719469" cy="366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F8E546B-CE73-0946-735E-2B115979AAAE}"/>
              </a:ext>
            </a:extLst>
          </p:cNvPr>
          <p:cNvSpPr txBox="1"/>
          <p:nvPr/>
        </p:nvSpPr>
        <p:spPr>
          <a:xfrm>
            <a:off x="6853033" y="5699646"/>
            <a:ext cx="3920984" cy="261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未設置物理反射傷害率採用預設倍率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(100%)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3D4B27B-FF0C-532C-F0CE-72E3168D78AB}"/>
              </a:ext>
            </a:extLst>
          </p:cNvPr>
          <p:cNvCxnSpPr>
            <a:cxnSpLocks/>
          </p:cNvCxnSpPr>
          <p:nvPr/>
        </p:nvCxnSpPr>
        <p:spPr>
          <a:xfrm flipV="1">
            <a:off x="3909391" y="5915089"/>
            <a:ext cx="2943642" cy="13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矩形 14">
            <a:extLst>
              <a:ext uri="{FF2B5EF4-FFF2-40B4-BE49-F238E27FC236}">
                <a16:creationId xmlns:a16="http://schemas.microsoft.com/office/drawing/2014/main" id="{CE0809CA-F74D-FAC9-B43C-A04A1C2A443B}"/>
              </a:ext>
            </a:extLst>
          </p:cNvPr>
          <p:cNvSpPr/>
          <p:nvPr/>
        </p:nvSpPr>
        <p:spPr>
          <a:xfrm>
            <a:off x="9243469" y="2643809"/>
            <a:ext cx="1779027" cy="13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D7DDF473-C553-980F-469F-CB4414AF28E6}"/>
              </a:ext>
            </a:extLst>
          </p:cNvPr>
          <p:cNvCxnSpPr>
            <a:cxnSpLocks/>
          </p:cNvCxnSpPr>
          <p:nvPr/>
        </p:nvCxnSpPr>
        <p:spPr>
          <a:xfrm flipH="1">
            <a:off x="3909385" y="2777829"/>
            <a:ext cx="5622241" cy="2945456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2FFD6F9D-A68B-F144-3FBE-2EE33BA22629}"/>
              </a:ext>
            </a:extLst>
          </p:cNvPr>
          <p:cNvSpPr/>
          <p:nvPr/>
        </p:nvSpPr>
        <p:spPr>
          <a:xfrm>
            <a:off x="2189921" y="5546085"/>
            <a:ext cx="1719469" cy="36698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0000"/>
              </a:solidFill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D0940D3-8059-6E10-21A4-E3BE7B0CBC20}"/>
              </a:ext>
            </a:extLst>
          </p:cNvPr>
          <p:cNvCxnSpPr>
            <a:cxnSpLocks/>
          </p:cNvCxnSpPr>
          <p:nvPr/>
        </p:nvCxnSpPr>
        <p:spPr>
          <a:xfrm flipV="1">
            <a:off x="3909388" y="5589265"/>
            <a:ext cx="2943642" cy="13402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F1F57C28-983F-32D4-0FB2-989ED426F80D}"/>
              </a:ext>
            </a:extLst>
          </p:cNvPr>
          <p:cNvSpPr txBox="1"/>
          <p:nvPr/>
        </p:nvSpPr>
        <p:spPr>
          <a:xfrm>
            <a:off x="6853030" y="5409756"/>
            <a:ext cx="3920984" cy="261610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魔法反射傷害率會以能力值方式呈現</a:t>
            </a:r>
          </a:p>
        </p:txBody>
      </p:sp>
    </p:spTree>
    <p:extLst>
      <p:ext uri="{BB962C8B-B14F-4D97-AF65-F5344CB8AC3E}">
        <p14:creationId xmlns:p14="http://schemas.microsoft.com/office/powerpoint/2010/main" val="1585498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D43E7-1476-1BB7-39AE-32458016E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 16">
            <a:extLst>
              <a:ext uri="{FF2B5EF4-FFF2-40B4-BE49-F238E27FC236}">
                <a16:creationId xmlns:a16="http://schemas.microsoft.com/office/drawing/2014/main" id="{11A7B052-7D5E-0E19-A2E3-067C1A9A4F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020" y="656491"/>
            <a:ext cx="7697274" cy="584916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A94F402-227E-7D32-A9C7-79B5F7738CA8}"/>
              </a:ext>
            </a:extLst>
          </p:cNvPr>
          <p:cNvSpPr txBox="1"/>
          <p:nvPr/>
        </p:nvSpPr>
        <p:spPr>
          <a:xfrm>
            <a:off x="3350486" y="0"/>
            <a:ext cx="59117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傷害率疊加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魔法反射率能力值呈現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2B552A9-A70A-BB42-F077-B1297D61416B}"/>
              </a:ext>
            </a:extLst>
          </p:cNvPr>
          <p:cNvSpPr/>
          <p:nvPr/>
        </p:nvSpPr>
        <p:spPr>
          <a:xfrm>
            <a:off x="2189920" y="5923007"/>
            <a:ext cx="1719469" cy="3669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7E7568A4-AD4B-1B26-B988-01EB3378F509}"/>
              </a:ext>
            </a:extLst>
          </p:cNvPr>
          <p:cNvSpPr txBox="1"/>
          <p:nvPr/>
        </p:nvSpPr>
        <p:spPr>
          <a:xfrm>
            <a:off x="6853033" y="5699646"/>
            <a:ext cx="3920984" cy="4308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物理反射傷害率相加後呈現在能力值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(130%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反射率 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 反射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130</a:t>
            </a:r>
            <a:r>
              <a:rPr lang="zh-TW" altLang="en-US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傷害 自身承受</a:t>
            </a:r>
            <a:r>
              <a:rPr lang="en-US" altLang="zh-TW" sz="1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0)</a:t>
            </a:r>
            <a:endParaRPr lang="zh-TW" altLang="en-US" sz="11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C87301E9-7D14-398E-9054-8DC4BE58F570}"/>
              </a:ext>
            </a:extLst>
          </p:cNvPr>
          <p:cNvCxnSpPr>
            <a:cxnSpLocks/>
          </p:cNvCxnSpPr>
          <p:nvPr/>
        </p:nvCxnSpPr>
        <p:spPr>
          <a:xfrm flipV="1">
            <a:off x="3909391" y="5915089"/>
            <a:ext cx="2943642" cy="13402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34FBABB7-40A9-8123-A4CF-ADEEA49C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333" b="-1625"/>
          <a:stretch>
            <a:fillRect/>
          </a:stretch>
        </p:blipFill>
        <p:spPr>
          <a:xfrm>
            <a:off x="5747586" y="743627"/>
            <a:ext cx="6140770" cy="3591271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6BFC0870-4D3E-71A2-FC06-FD86E8F1D0BB}"/>
              </a:ext>
            </a:extLst>
          </p:cNvPr>
          <p:cNvSpPr/>
          <p:nvPr/>
        </p:nvSpPr>
        <p:spPr>
          <a:xfrm>
            <a:off x="9243469" y="2643809"/>
            <a:ext cx="1779027" cy="13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61AABD44-5B01-DE80-4BC7-B7CC453066F3}"/>
              </a:ext>
            </a:extLst>
          </p:cNvPr>
          <p:cNvCxnSpPr>
            <a:cxnSpLocks/>
          </p:cNvCxnSpPr>
          <p:nvPr/>
        </p:nvCxnSpPr>
        <p:spPr>
          <a:xfrm flipH="1">
            <a:off x="3909389" y="2777829"/>
            <a:ext cx="5622237" cy="32712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5A4B7DA6-8FF7-7866-8A17-A4A9759376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2725" y="440824"/>
            <a:ext cx="4068484" cy="3563248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8C661BA4-E229-ED4F-5662-197AF6CE03B0}"/>
              </a:ext>
            </a:extLst>
          </p:cNvPr>
          <p:cNvSpPr/>
          <p:nvPr/>
        </p:nvSpPr>
        <p:spPr>
          <a:xfrm>
            <a:off x="3589103" y="2895600"/>
            <a:ext cx="1779027" cy="1391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EFC07193-CEB2-005C-D924-338DF9D1D113}"/>
              </a:ext>
            </a:extLst>
          </p:cNvPr>
          <p:cNvCxnSpPr>
            <a:cxnSpLocks/>
          </p:cNvCxnSpPr>
          <p:nvPr/>
        </p:nvCxnSpPr>
        <p:spPr>
          <a:xfrm flipH="1">
            <a:off x="3468757" y="3050806"/>
            <a:ext cx="807009" cy="29104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535F1AD-F275-E6F1-715B-3129324C0B80}"/>
              </a:ext>
            </a:extLst>
          </p:cNvPr>
          <p:cNvSpPr txBox="1"/>
          <p:nvPr/>
        </p:nvSpPr>
        <p:spPr>
          <a:xfrm>
            <a:off x="3495049" y="2300106"/>
            <a:ext cx="169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職業設定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6041E4DD-E80A-1F27-EC50-6A1F003054A3}"/>
              </a:ext>
            </a:extLst>
          </p:cNvPr>
          <p:cNvSpPr txBox="1"/>
          <p:nvPr/>
        </p:nvSpPr>
        <p:spPr>
          <a:xfrm>
            <a:off x="9086124" y="1991615"/>
            <a:ext cx="1698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角色設定</a:t>
            </a:r>
          </a:p>
        </p:txBody>
      </p:sp>
    </p:spTree>
    <p:extLst>
      <p:ext uri="{BB962C8B-B14F-4D97-AF65-F5344CB8AC3E}">
        <p14:creationId xmlns:p14="http://schemas.microsoft.com/office/powerpoint/2010/main" val="3745522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477</Words>
  <Application>Microsoft Office PowerPoint</Application>
  <PresentationFormat>寬螢幕</PresentationFormat>
  <Paragraphs>34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Aptos</vt:lpstr>
      <vt:lpstr>Aptos Display</vt:lpstr>
      <vt:lpstr>Arial</vt:lpstr>
      <vt:lpstr>Office 佈景主題</vt:lpstr>
      <vt:lpstr>PowerPoint 簡報</vt:lpstr>
      <vt:lpstr>PowerPoint 簡報</vt:lpstr>
      <vt:lpstr>插件管理器參數建議配置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致陞 吳</dc:creator>
  <cp:lastModifiedBy>致陞 吳</cp:lastModifiedBy>
  <cp:revision>14</cp:revision>
  <dcterms:created xsi:type="dcterms:W3CDTF">2025-08-16T08:03:01Z</dcterms:created>
  <dcterms:modified xsi:type="dcterms:W3CDTF">2025-08-16T09:14:11Z</dcterms:modified>
</cp:coreProperties>
</file>